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49"/>
  </p:notesMasterIdLst>
  <p:sldIdLst>
    <p:sldId id="4142" r:id="rId3"/>
    <p:sldId id="4143" r:id="rId4"/>
    <p:sldId id="257" r:id="rId5"/>
    <p:sldId id="460" r:id="rId6"/>
    <p:sldId id="271" r:id="rId7"/>
    <p:sldId id="453" r:id="rId8"/>
    <p:sldId id="259" r:id="rId9"/>
    <p:sldId id="391" r:id="rId10"/>
    <p:sldId id="392" r:id="rId11"/>
    <p:sldId id="393" r:id="rId12"/>
    <p:sldId id="454" r:id="rId13"/>
    <p:sldId id="386" r:id="rId14"/>
    <p:sldId id="395" r:id="rId15"/>
    <p:sldId id="396" r:id="rId16"/>
    <p:sldId id="455" r:id="rId17"/>
    <p:sldId id="387" r:id="rId18"/>
    <p:sldId id="397" r:id="rId19"/>
    <p:sldId id="398" r:id="rId20"/>
    <p:sldId id="399" r:id="rId21"/>
    <p:sldId id="400" r:id="rId22"/>
    <p:sldId id="456" r:id="rId23"/>
    <p:sldId id="401" r:id="rId24"/>
    <p:sldId id="409" r:id="rId25"/>
    <p:sldId id="410" r:id="rId26"/>
    <p:sldId id="411" r:id="rId27"/>
    <p:sldId id="412" r:id="rId28"/>
    <p:sldId id="457" r:id="rId29"/>
    <p:sldId id="408" r:id="rId30"/>
    <p:sldId id="413" r:id="rId31"/>
    <p:sldId id="414" r:id="rId32"/>
    <p:sldId id="415" r:id="rId33"/>
    <p:sldId id="458" r:id="rId34"/>
    <p:sldId id="403" r:id="rId35"/>
    <p:sldId id="416" r:id="rId36"/>
    <p:sldId id="417" r:id="rId37"/>
    <p:sldId id="418" r:id="rId38"/>
    <p:sldId id="419" r:id="rId39"/>
    <p:sldId id="404" r:id="rId40"/>
    <p:sldId id="420" r:id="rId41"/>
    <p:sldId id="459" r:id="rId42"/>
    <p:sldId id="405" r:id="rId43"/>
    <p:sldId id="421" r:id="rId44"/>
    <p:sldId id="422" r:id="rId45"/>
    <p:sldId id="423" r:id="rId46"/>
    <p:sldId id="425" r:id="rId47"/>
    <p:sldId id="267" r:id="rId4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87C"/>
    <a:srgbClr val="D9D9D9"/>
    <a:srgbClr val="E6B9B8"/>
    <a:srgbClr val="A6A6A6"/>
    <a:srgbClr val="F5F5F5"/>
    <a:srgbClr val="D0807E"/>
    <a:srgbClr val="6B4A8C"/>
    <a:srgbClr val="D6908E"/>
    <a:srgbClr val="558ED5"/>
    <a:srgbClr val="8EB4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48" autoAdjust="0"/>
    <p:restoredTop sz="96167" autoAdjust="0"/>
  </p:normalViewPr>
  <p:slideViewPr>
    <p:cSldViewPr>
      <p:cViewPr varScale="1">
        <p:scale>
          <a:sx n="64" d="100"/>
          <a:sy n="64" d="100"/>
        </p:scale>
        <p:origin x="44" y="5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907E6-AA02-4B9B-B749-50F668EF31C4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5CE8B9-5E42-4F37-9105-6B268F5639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324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3014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357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549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592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4123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5545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859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382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4013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3422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274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0C07B6-6A49-4088-8F80-0515BEC34E4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0790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7348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728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4375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1255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6580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0641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4016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4382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3050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831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0388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4936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929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3863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5895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9828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6047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7863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252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354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675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6905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847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CE8B9-5E42-4F37-9105-6B268F56394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560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38CE277A-E1C8-8097-AF57-1EE450AD76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447510"/>
            <a:ext cx="18288000" cy="3095625"/>
          </a:xfrm>
          <a:custGeom>
            <a:avLst/>
            <a:gdLst>
              <a:gd name="connsiteX0" fmla="*/ 0 w 12192000"/>
              <a:gd name="connsiteY0" fmla="*/ 0 h 2063750"/>
              <a:gd name="connsiteX1" fmla="*/ 12192000 w 12192000"/>
              <a:gd name="connsiteY1" fmla="*/ 0 h 2063750"/>
              <a:gd name="connsiteX2" fmla="*/ 12192000 w 12192000"/>
              <a:gd name="connsiteY2" fmla="*/ 2063750 h 2063750"/>
              <a:gd name="connsiteX3" fmla="*/ 0 w 12192000"/>
              <a:gd name="connsiteY3" fmla="*/ 2063750 h 206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063750">
                <a:moveTo>
                  <a:pt x="0" y="0"/>
                </a:moveTo>
                <a:lnTo>
                  <a:pt x="12192000" y="0"/>
                </a:lnTo>
                <a:lnTo>
                  <a:pt x="12192000" y="2063750"/>
                </a:lnTo>
                <a:lnTo>
                  <a:pt x="0" y="20637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23083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2F2C486-0E01-7C01-1B8B-96FE43F1B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92993" y="4538540"/>
            <a:ext cx="1472634" cy="1472631"/>
          </a:xfrm>
          <a:custGeom>
            <a:avLst/>
            <a:gdLst>
              <a:gd name="connsiteX0" fmla="*/ 90086 w 981756"/>
              <a:gd name="connsiteY0" fmla="*/ 0 h 981754"/>
              <a:gd name="connsiteX1" fmla="*/ 891670 w 981756"/>
              <a:gd name="connsiteY1" fmla="*/ 0 h 981754"/>
              <a:gd name="connsiteX2" fmla="*/ 981756 w 981756"/>
              <a:gd name="connsiteY2" fmla="*/ 90086 h 981754"/>
              <a:gd name="connsiteX3" fmla="*/ 981756 w 981756"/>
              <a:gd name="connsiteY3" fmla="*/ 891669 h 981754"/>
              <a:gd name="connsiteX4" fmla="*/ 891670 w 981756"/>
              <a:gd name="connsiteY4" fmla="*/ 981754 h 981754"/>
              <a:gd name="connsiteX5" fmla="*/ 90086 w 981756"/>
              <a:gd name="connsiteY5" fmla="*/ 981754 h 981754"/>
              <a:gd name="connsiteX6" fmla="*/ 0 w 981756"/>
              <a:gd name="connsiteY6" fmla="*/ 891669 h 981754"/>
              <a:gd name="connsiteX7" fmla="*/ 0 w 981756"/>
              <a:gd name="connsiteY7" fmla="*/ 90086 h 981754"/>
              <a:gd name="connsiteX8" fmla="*/ 90086 w 981756"/>
              <a:gd name="connsiteY8" fmla="*/ 0 h 98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1756" h="981754">
                <a:moveTo>
                  <a:pt x="90086" y="0"/>
                </a:moveTo>
                <a:lnTo>
                  <a:pt x="891670" y="0"/>
                </a:lnTo>
                <a:cubicBezTo>
                  <a:pt x="941423" y="0"/>
                  <a:pt x="981756" y="40333"/>
                  <a:pt x="981756" y="90086"/>
                </a:cubicBezTo>
                <a:lnTo>
                  <a:pt x="981756" y="891669"/>
                </a:lnTo>
                <a:cubicBezTo>
                  <a:pt x="981756" y="941422"/>
                  <a:pt x="941423" y="981754"/>
                  <a:pt x="891670" y="981754"/>
                </a:cubicBezTo>
                <a:lnTo>
                  <a:pt x="90086" y="981754"/>
                </a:lnTo>
                <a:cubicBezTo>
                  <a:pt x="40333" y="981754"/>
                  <a:pt x="0" y="941422"/>
                  <a:pt x="0" y="891669"/>
                </a:cubicBezTo>
                <a:lnTo>
                  <a:pt x="0" y="90086"/>
                </a:lnTo>
                <a:cubicBezTo>
                  <a:pt x="0" y="40333"/>
                  <a:pt x="40333" y="0"/>
                  <a:pt x="900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E4CCBC38-2948-FC4A-7B8D-2C763DD8B4A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92993" y="6290001"/>
            <a:ext cx="1472634" cy="1472631"/>
          </a:xfrm>
          <a:custGeom>
            <a:avLst/>
            <a:gdLst>
              <a:gd name="connsiteX0" fmla="*/ 90086 w 981756"/>
              <a:gd name="connsiteY0" fmla="*/ 0 h 981754"/>
              <a:gd name="connsiteX1" fmla="*/ 891670 w 981756"/>
              <a:gd name="connsiteY1" fmla="*/ 0 h 981754"/>
              <a:gd name="connsiteX2" fmla="*/ 981756 w 981756"/>
              <a:gd name="connsiteY2" fmla="*/ 90086 h 981754"/>
              <a:gd name="connsiteX3" fmla="*/ 981756 w 981756"/>
              <a:gd name="connsiteY3" fmla="*/ 891669 h 981754"/>
              <a:gd name="connsiteX4" fmla="*/ 891670 w 981756"/>
              <a:gd name="connsiteY4" fmla="*/ 981754 h 981754"/>
              <a:gd name="connsiteX5" fmla="*/ 90086 w 981756"/>
              <a:gd name="connsiteY5" fmla="*/ 981754 h 981754"/>
              <a:gd name="connsiteX6" fmla="*/ 0 w 981756"/>
              <a:gd name="connsiteY6" fmla="*/ 891669 h 981754"/>
              <a:gd name="connsiteX7" fmla="*/ 0 w 981756"/>
              <a:gd name="connsiteY7" fmla="*/ 90086 h 981754"/>
              <a:gd name="connsiteX8" fmla="*/ 90086 w 981756"/>
              <a:gd name="connsiteY8" fmla="*/ 0 h 98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1756" h="981754">
                <a:moveTo>
                  <a:pt x="90086" y="0"/>
                </a:moveTo>
                <a:lnTo>
                  <a:pt x="891670" y="0"/>
                </a:lnTo>
                <a:cubicBezTo>
                  <a:pt x="941423" y="0"/>
                  <a:pt x="981756" y="40333"/>
                  <a:pt x="981756" y="90086"/>
                </a:cubicBezTo>
                <a:lnTo>
                  <a:pt x="981756" y="891669"/>
                </a:lnTo>
                <a:cubicBezTo>
                  <a:pt x="981756" y="941422"/>
                  <a:pt x="941423" y="981754"/>
                  <a:pt x="891670" y="981754"/>
                </a:cubicBezTo>
                <a:lnTo>
                  <a:pt x="90086" y="981754"/>
                </a:lnTo>
                <a:cubicBezTo>
                  <a:pt x="40333" y="981754"/>
                  <a:pt x="0" y="941422"/>
                  <a:pt x="0" y="891669"/>
                </a:cubicBezTo>
                <a:lnTo>
                  <a:pt x="0" y="90086"/>
                </a:lnTo>
                <a:cubicBezTo>
                  <a:pt x="0" y="40333"/>
                  <a:pt x="40333" y="0"/>
                  <a:pt x="900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1D1B16A4-5D71-FEA0-1A02-7CE608FEA5B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92993" y="8019077"/>
            <a:ext cx="1472634" cy="1472631"/>
          </a:xfrm>
          <a:custGeom>
            <a:avLst/>
            <a:gdLst>
              <a:gd name="connsiteX0" fmla="*/ 90086 w 981756"/>
              <a:gd name="connsiteY0" fmla="*/ 0 h 981754"/>
              <a:gd name="connsiteX1" fmla="*/ 891670 w 981756"/>
              <a:gd name="connsiteY1" fmla="*/ 0 h 981754"/>
              <a:gd name="connsiteX2" fmla="*/ 981756 w 981756"/>
              <a:gd name="connsiteY2" fmla="*/ 90086 h 981754"/>
              <a:gd name="connsiteX3" fmla="*/ 981756 w 981756"/>
              <a:gd name="connsiteY3" fmla="*/ 891669 h 981754"/>
              <a:gd name="connsiteX4" fmla="*/ 891670 w 981756"/>
              <a:gd name="connsiteY4" fmla="*/ 981754 h 981754"/>
              <a:gd name="connsiteX5" fmla="*/ 90086 w 981756"/>
              <a:gd name="connsiteY5" fmla="*/ 981754 h 981754"/>
              <a:gd name="connsiteX6" fmla="*/ 0 w 981756"/>
              <a:gd name="connsiteY6" fmla="*/ 891669 h 981754"/>
              <a:gd name="connsiteX7" fmla="*/ 0 w 981756"/>
              <a:gd name="connsiteY7" fmla="*/ 90086 h 981754"/>
              <a:gd name="connsiteX8" fmla="*/ 90086 w 981756"/>
              <a:gd name="connsiteY8" fmla="*/ 0 h 98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1756" h="981754">
                <a:moveTo>
                  <a:pt x="90086" y="0"/>
                </a:moveTo>
                <a:lnTo>
                  <a:pt x="891670" y="0"/>
                </a:lnTo>
                <a:cubicBezTo>
                  <a:pt x="941423" y="0"/>
                  <a:pt x="981756" y="40333"/>
                  <a:pt x="981756" y="90086"/>
                </a:cubicBezTo>
                <a:lnTo>
                  <a:pt x="981756" y="891669"/>
                </a:lnTo>
                <a:cubicBezTo>
                  <a:pt x="981756" y="941422"/>
                  <a:pt x="941423" y="981754"/>
                  <a:pt x="891670" y="981754"/>
                </a:cubicBezTo>
                <a:lnTo>
                  <a:pt x="90086" y="981754"/>
                </a:lnTo>
                <a:cubicBezTo>
                  <a:pt x="40333" y="981754"/>
                  <a:pt x="0" y="941422"/>
                  <a:pt x="0" y="891669"/>
                </a:cubicBezTo>
                <a:lnTo>
                  <a:pt x="0" y="90086"/>
                </a:lnTo>
                <a:cubicBezTo>
                  <a:pt x="0" y="40333"/>
                  <a:pt x="40333" y="0"/>
                  <a:pt x="900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8A256DD7-226E-41E9-DD1E-2330704D06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2993" y="2787078"/>
            <a:ext cx="1472634" cy="1472631"/>
          </a:xfrm>
          <a:custGeom>
            <a:avLst/>
            <a:gdLst>
              <a:gd name="connsiteX0" fmla="*/ 90086 w 981756"/>
              <a:gd name="connsiteY0" fmla="*/ 0 h 981754"/>
              <a:gd name="connsiteX1" fmla="*/ 891670 w 981756"/>
              <a:gd name="connsiteY1" fmla="*/ 0 h 981754"/>
              <a:gd name="connsiteX2" fmla="*/ 981756 w 981756"/>
              <a:gd name="connsiteY2" fmla="*/ 90086 h 981754"/>
              <a:gd name="connsiteX3" fmla="*/ 981756 w 981756"/>
              <a:gd name="connsiteY3" fmla="*/ 891669 h 981754"/>
              <a:gd name="connsiteX4" fmla="*/ 891670 w 981756"/>
              <a:gd name="connsiteY4" fmla="*/ 981754 h 981754"/>
              <a:gd name="connsiteX5" fmla="*/ 90086 w 981756"/>
              <a:gd name="connsiteY5" fmla="*/ 981754 h 981754"/>
              <a:gd name="connsiteX6" fmla="*/ 0 w 981756"/>
              <a:gd name="connsiteY6" fmla="*/ 891669 h 981754"/>
              <a:gd name="connsiteX7" fmla="*/ 0 w 981756"/>
              <a:gd name="connsiteY7" fmla="*/ 90086 h 981754"/>
              <a:gd name="connsiteX8" fmla="*/ 90086 w 981756"/>
              <a:gd name="connsiteY8" fmla="*/ 0 h 98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1756" h="981754">
                <a:moveTo>
                  <a:pt x="90086" y="0"/>
                </a:moveTo>
                <a:lnTo>
                  <a:pt x="891670" y="0"/>
                </a:lnTo>
                <a:cubicBezTo>
                  <a:pt x="941423" y="0"/>
                  <a:pt x="981756" y="40333"/>
                  <a:pt x="981756" y="90086"/>
                </a:cubicBezTo>
                <a:lnTo>
                  <a:pt x="981756" y="891669"/>
                </a:lnTo>
                <a:cubicBezTo>
                  <a:pt x="981756" y="941422"/>
                  <a:pt x="941423" y="981754"/>
                  <a:pt x="891670" y="981754"/>
                </a:cubicBezTo>
                <a:lnTo>
                  <a:pt x="90086" y="981754"/>
                </a:lnTo>
                <a:cubicBezTo>
                  <a:pt x="40333" y="981754"/>
                  <a:pt x="0" y="941422"/>
                  <a:pt x="0" y="891669"/>
                </a:cubicBezTo>
                <a:lnTo>
                  <a:pt x="0" y="90086"/>
                </a:lnTo>
                <a:cubicBezTo>
                  <a:pt x="0" y="40333"/>
                  <a:pt x="40333" y="0"/>
                  <a:pt x="900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89771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5A59DD61-FD01-D765-22F6-02245F0CD86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05027" y="4441778"/>
            <a:ext cx="3111012" cy="1543406"/>
          </a:xfrm>
          <a:custGeom>
            <a:avLst/>
            <a:gdLst>
              <a:gd name="connsiteX0" fmla="*/ 0 w 2074008"/>
              <a:gd name="connsiteY0" fmla="*/ 0 h 1028937"/>
              <a:gd name="connsiteX1" fmla="*/ 2074008 w 2074008"/>
              <a:gd name="connsiteY1" fmla="*/ 0 h 1028937"/>
              <a:gd name="connsiteX2" fmla="*/ 2074008 w 2074008"/>
              <a:gd name="connsiteY2" fmla="*/ 1028937 h 1028937"/>
              <a:gd name="connsiteX3" fmla="*/ 0 w 2074008"/>
              <a:gd name="connsiteY3" fmla="*/ 1028937 h 1028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4008" h="1028937">
                <a:moveTo>
                  <a:pt x="0" y="0"/>
                </a:moveTo>
                <a:lnTo>
                  <a:pt x="2074008" y="0"/>
                </a:lnTo>
                <a:lnTo>
                  <a:pt x="2074008" y="1028937"/>
                </a:lnTo>
                <a:lnTo>
                  <a:pt x="0" y="10289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59793572-F08D-0EDB-1DA1-96E62CE0CF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831203" y="4441778"/>
            <a:ext cx="3111012" cy="1543406"/>
          </a:xfrm>
          <a:custGeom>
            <a:avLst/>
            <a:gdLst>
              <a:gd name="connsiteX0" fmla="*/ 0 w 2074008"/>
              <a:gd name="connsiteY0" fmla="*/ 0 h 1028937"/>
              <a:gd name="connsiteX1" fmla="*/ 2074008 w 2074008"/>
              <a:gd name="connsiteY1" fmla="*/ 0 h 1028937"/>
              <a:gd name="connsiteX2" fmla="*/ 2074008 w 2074008"/>
              <a:gd name="connsiteY2" fmla="*/ 1028937 h 1028937"/>
              <a:gd name="connsiteX3" fmla="*/ 0 w 2074008"/>
              <a:gd name="connsiteY3" fmla="*/ 1028937 h 1028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4008" h="1028937">
                <a:moveTo>
                  <a:pt x="0" y="0"/>
                </a:moveTo>
                <a:lnTo>
                  <a:pt x="2074008" y="0"/>
                </a:lnTo>
                <a:lnTo>
                  <a:pt x="2074008" y="1028937"/>
                </a:lnTo>
                <a:lnTo>
                  <a:pt x="0" y="10289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5A163F47-B651-CADE-2639-D450B5F4E5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178850" y="4441778"/>
            <a:ext cx="3111012" cy="1543406"/>
          </a:xfrm>
          <a:custGeom>
            <a:avLst/>
            <a:gdLst>
              <a:gd name="connsiteX0" fmla="*/ 0 w 2074008"/>
              <a:gd name="connsiteY0" fmla="*/ 0 h 1028937"/>
              <a:gd name="connsiteX1" fmla="*/ 2074008 w 2074008"/>
              <a:gd name="connsiteY1" fmla="*/ 0 h 1028937"/>
              <a:gd name="connsiteX2" fmla="*/ 2074008 w 2074008"/>
              <a:gd name="connsiteY2" fmla="*/ 1028937 h 1028937"/>
              <a:gd name="connsiteX3" fmla="*/ 0 w 2074008"/>
              <a:gd name="connsiteY3" fmla="*/ 1028937 h 1028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4008" h="1028937">
                <a:moveTo>
                  <a:pt x="0" y="0"/>
                </a:moveTo>
                <a:lnTo>
                  <a:pt x="2074008" y="0"/>
                </a:lnTo>
                <a:lnTo>
                  <a:pt x="2074008" y="1028937"/>
                </a:lnTo>
                <a:lnTo>
                  <a:pt x="0" y="10289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58047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B8FB8E04-9AC2-35D2-9F52-1010167FA3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36065" y="3461436"/>
            <a:ext cx="8684024" cy="5671797"/>
          </a:xfrm>
          <a:custGeom>
            <a:avLst/>
            <a:gdLst>
              <a:gd name="connsiteX0" fmla="*/ 0 w 5789349"/>
              <a:gd name="connsiteY0" fmla="*/ 0 h 3781198"/>
              <a:gd name="connsiteX1" fmla="*/ 5789349 w 5789349"/>
              <a:gd name="connsiteY1" fmla="*/ 0 h 3781198"/>
              <a:gd name="connsiteX2" fmla="*/ 5789349 w 5789349"/>
              <a:gd name="connsiteY2" fmla="*/ 3781198 h 3781198"/>
              <a:gd name="connsiteX3" fmla="*/ 0 w 5789349"/>
              <a:gd name="connsiteY3" fmla="*/ 3781198 h 378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349" h="3781198">
                <a:moveTo>
                  <a:pt x="0" y="0"/>
                </a:moveTo>
                <a:lnTo>
                  <a:pt x="5789349" y="0"/>
                </a:lnTo>
                <a:lnTo>
                  <a:pt x="5789349" y="3781198"/>
                </a:lnTo>
                <a:lnTo>
                  <a:pt x="0" y="37811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14130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9AD5F7F3-BAAF-A726-26A2-38595BD522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486093" y="5396026"/>
            <a:ext cx="3975009" cy="3975009"/>
          </a:xfrm>
          <a:custGeom>
            <a:avLst/>
            <a:gdLst>
              <a:gd name="connsiteX0" fmla="*/ 441676 w 2650006"/>
              <a:gd name="connsiteY0" fmla="*/ 0 h 2650006"/>
              <a:gd name="connsiteX1" fmla="*/ 2208330 w 2650006"/>
              <a:gd name="connsiteY1" fmla="*/ 0 h 2650006"/>
              <a:gd name="connsiteX2" fmla="*/ 2650006 w 2650006"/>
              <a:gd name="connsiteY2" fmla="*/ 441677 h 2650006"/>
              <a:gd name="connsiteX3" fmla="*/ 2650006 w 2650006"/>
              <a:gd name="connsiteY3" fmla="*/ 2208330 h 2650006"/>
              <a:gd name="connsiteX4" fmla="*/ 2208330 w 2650006"/>
              <a:gd name="connsiteY4" fmla="*/ 2650006 h 2650006"/>
              <a:gd name="connsiteX5" fmla="*/ 441676 w 2650006"/>
              <a:gd name="connsiteY5" fmla="*/ 2650006 h 2650006"/>
              <a:gd name="connsiteX6" fmla="*/ 0 w 2650006"/>
              <a:gd name="connsiteY6" fmla="*/ 2208330 h 2650006"/>
              <a:gd name="connsiteX7" fmla="*/ 0 w 2650006"/>
              <a:gd name="connsiteY7" fmla="*/ 441677 h 2650006"/>
              <a:gd name="connsiteX8" fmla="*/ 441676 w 2650006"/>
              <a:gd name="connsiteY8" fmla="*/ 0 h 265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0006" h="2650006">
                <a:moveTo>
                  <a:pt x="441676" y="0"/>
                </a:moveTo>
                <a:lnTo>
                  <a:pt x="2208330" y="0"/>
                </a:lnTo>
                <a:cubicBezTo>
                  <a:pt x="2452261" y="0"/>
                  <a:pt x="2650006" y="197745"/>
                  <a:pt x="2650006" y="441677"/>
                </a:cubicBezTo>
                <a:lnTo>
                  <a:pt x="2650006" y="2208330"/>
                </a:lnTo>
                <a:cubicBezTo>
                  <a:pt x="2650006" y="2452261"/>
                  <a:pt x="2452261" y="2650006"/>
                  <a:pt x="2208330" y="2650006"/>
                </a:cubicBezTo>
                <a:lnTo>
                  <a:pt x="441676" y="2650006"/>
                </a:lnTo>
                <a:cubicBezTo>
                  <a:pt x="197745" y="2650006"/>
                  <a:pt x="0" y="2452261"/>
                  <a:pt x="0" y="2208330"/>
                </a:cubicBezTo>
                <a:lnTo>
                  <a:pt x="0" y="441677"/>
                </a:lnTo>
                <a:cubicBezTo>
                  <a:pt x="0" y="197745"/>
                  <a:pt x="197745" y="0"/>
                  <a:pt x="441676" y="0"/>
                </a:cubicBezTo>
                <a:close/>
              </a:path>
            </a:pathLst>
          </a:custGeom>
          <a:ln w="82550">
            <a:solidFill>
              <a:schemeClr val="accent1"/>
            </a:solidFill>
          </a:ln>
          <a:effectLst>
            <a:outerShdw blurRad="203200" sx="103000" sy="103000" algn="ctr" rotWithShape="0">
              <a:prstClr val="black">
                <a:alpha val="12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0BC57EC7-8C81-3A78-128F-EB20300CCE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20142" y="1222007"/>
            <a:ext cx="5899350" cy="5899350"/>
          </a:xfrm>
          <a:custGeom>
            <a:avLst/>
            <a:gdLst>
              <a:gd name="connsiteX0" fmla="*/ 655496 w 3932900"/>
              <a:gd name="connsiteY0" fmla="*/ 0 h 3932900"/>
              <a:gd name="connsiteX1" fmla="*/ 3277404 w 3932900"/>
              <a:gd name="connsiteY1" fmla="*/ 0 h 3932900"/>
              <a:gd name="connsiteX2" fmla="*/ 3932900 w 3932900"/>
              <a:gd name="connsiteY2" fmla="*/ 655496 h 3932900"/>
              <a:gd name="connsiteX3" fmla="*/ 3932900 w 3932900"/>
              <a:gd name="connsiteY3" fmla="*/ 3277404 h 3932900"/>
              <a:gd name="connsiteX4" fmla="*/ 3277404 w 3932900"/>
              <a:gd name="connsiteY4" fmla="*/ 3932900 h 3932900"/>
              <a:gd name="connsiteX5" fmla="*/ 655496 w 3932900"/>
              <a:gd name="connsiteY5" fmla="*/ 3932900 h 3932900"/>
              <a:gd name="connsiteX6" fmla="*/ 0 w 3932900"/>
              <a:gd name="connsiteY6" fmla="*/ 3277404 h 3932900"/>
              <a:gd name="connsiteX7" fmla="*/ 0 w 3932900"/>
              <a:gd name="connsiteY7" fmla="*/ 655496 h 3932900"/>
              <a:gd name="connsiteX8" fmla="*/ 655496 w 3932900"/>
              <a:gd name="connsiteY8" fmla="*/ 0 h 393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32900" h="3932900">
                <a:moveTo>
                  <a:pt x="655496" y="0"/>
                </a:moveTo>
                <a:lnTo>
                  <a:pt x="3277404" y="0"/>
                </a:lnTo>
                <a:cubicBezTo>
                  <a:pt x="3639424" y="0"/>
                  <a:pt x="3932900" y="293476"/>
                  <a:pt x="3932900" y="655496"/>
                </a:cubicBezTo>
                <a:lnTo>
                  <a:pt x="3932900" y="3277404"/>
                </a:lnTo>
                <a:cubicBezTo>
                  <a:pt x="3932900" y="3639425"/>
                  <a:pt x="3639424" y="3932900"/>
                  <a:pt x="3277404" y="3932900"/>
                </a:cubicBezTo>
                <a:lnTo>
                  <a:pt x="655496" y="3932900"/>
                </a:lnTo>
                <a:cubicBezTo>
                  <a:pt x="293476" y="3932900"/>
                  <a:pt x="0" y="3639425"/>
                  <a:pt x="0" y="3277404"/>
                </a:cubicBezTo>
                <a:lnTo>
                  <a:pt x="0" y="655496"/>
                </a:lnTo>
                <a:cubicBezTo>
                  <a:pt x="0" y="293476"/>
                  <a:pt x="293476" y="0"/>
                  <a:pt x="65549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70134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75712B3F-9167-0D05-63E6-3FC30027D42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626368" y="1188005"/>
            <a:ext cx="7793157" cy="7793157"/>
          </a:xfrm>
          <a:custGeom>
            <a:avLst/>
            <a:gdLst>
              <a:gd name="connsiteX0" fmla="*/ 2597720 w 5195438"/>
              <a:gd name="connsiteY0" fmla="*/ 0 h 5195438"/>
              <a:gd name="connsiteX1" fmla="*/ 5195438 w 5195438"/>
              <a:gd name="connsiteY1" fmla="*/ 0 h 5195438"/>
              <a:gd name="connsiteX2" fmla="*/ 5195438 w 5195438"/>
              <a:gd name="connsiteY2" fmla="*/ 2597719 h 5195438"/>
              <a:gd name="connsiteX3" fmla="*/ 2597719 w 5195438"/>
              <a:gd name="connsiteY3" fmla="*/ 5195438 h 5195438"/>
              <a:gd name="connsiteX4" fmla="*/ 0 w 5195438"/>
              <a:gd name="connsiteY4" fmla="*/ 2597719 h 5195438"/>
              <a:gd name="connsiteX5" fmla="*/ 1 w 5195438"/>
              <a:gd name="connsiteY5" fmla="*/ 2597719 h 5195438"/>
              <a:gd name="connsiteX6" fmla="*/ 2597720 w 5195438"/>
              <a:gd name="connsiteY6" fmla="*/ 0 h 5195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5438" h="5195438">
                <a:moveTo>
                  <a:pt x="2597720" y="0"/>
                </a:moveTo>
                <a:lnTo>
                  <a:pt x="5195438" y="0"/>
                </a:lnTo>
                <a:lnTo>
                  <a:pt x="5195438" y="2597719"/>
                </a:lnTo>
                <a:cubicBezTo>
                  <a:pt x="5195438" y="4032400"/>
                  <a:pt x="4032400" y="5195438"/>
                  <a:pt x="2597719" y="5195438"/>
                </a:cubicBezTo>
                <a:cubicBezTo>
                  <a:pt x="1163038" y="5195438"/>
                  <a:pt x="0" y="4032400"/>
                  <a:pt x="0" y="2597719"/>
                </a:cubicBezTo>
                <a:lnTo>
                  <a:pt x="1" y="2597719"/>
                </a:lnTo>
                <a:cubicBezTo>
                  <a:pt x="1" y="1163038"/>
                  <a:pt x="1163039" y="0"/>
                  <a:pt x="2597720" y="0"/>
                </a:cubicBezTo>
                <a:close/>
              </a:path>
            </a:pathLst>
          </a:custGeom>
          <a:ln w="107950">
            <a:solidFill>
              <a:schemeClr val="accent1"/>
            </a:solidFill>
          </a:ln>
          <a:effectLst>
            <a:outerShdw blurRad="774700" dist="38100" dir="8100000" sx="110000" sy="110000" algn="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97281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9B68333A-F1E8-3FB1-9895-302645155B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16244" y="0"/>
            <a:ext cx="10071756" cy="10287000"/>
          </a:xfrm>
          <a:custGeom>
            <a:avLst/>
            <a:gdLst>
              <a:gd name="connsiteX0" fmla="*/ 0 w 6714504"/>
              <a:gd name="connsiteY0" fmla="*/ 0 h 6858000"/>
              <a:gd name="connsiteX1" fmla="*/ 6714504 w 6714504"/>
              <a:gd name="connsiteY1" fmla="*/ 0 h 6858000"/>
              <a:gd name="connsiteX2" fmla="*/ 6714504 w 6714504"/>
              <a:gd name="connsiteY2" fmla="*/ 6858000 h 6858000"/>
              <a:gd name="connsiteX3" fmla="*/ 0 w 671450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4504" h="6858000">
                <a:moveTo>
                  <a:pt x="0" y="0"/>
                </a:moveTo>
                <a:lnTo>
                  <a:pt x="6714504" y="0"/>
                </a:lnTo>
                <a:lnTo>
                  <a:pt x="6714504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383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_Whit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:a16="http://schemas.microsoft.com/office/drawing/2014/main" id="{6EDC6F8B-A081-4034-A2E8-DB4590A55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278" y="823915"/>
            <a:ext cx="15408273" cy="652463"/>
          </a:xfrm>
          <a:prstGeom prst="rect">
            <a:avLst/>
          </a:prstGeom>
        </p:spPr>
        <p:txBody>
          <a:bodyPr lIns="0" tIns="0" rIns="0" bIns="0"/>
          <a:lstStyle>
            <a:lvl1pPr>
              <a:defRPr sz="3750" b="1" spc="-90" baseline="0">
                <a:solidFill>
                  <a:srgbClr val="4C4C4E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내용 개체 틀 6">
            <a:extLst>
              <a:ext uri="{FF2B5EF4-FFF2-40B4-BE49-F238E27FC236}">
                <a16:creationId xmlns:a16="http://schemas.microsoft.com/office/drawing/2014/main" id="{75E9B8C8-679A-4ACD-AC51-C2B2C142F07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41453" y="1506857"/>
            <a:ext cx="15408273" cy="48797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250" spc="-90" baseline="0">
                <a:solidFill>
                  <a:srgbClr val="4C4C4E"/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0" name="텍스트 개체 틀 8">
            <a:extLst>
              <a:ext uri="{FF2B5EF4-FFF2-40B4-BE49-F238E27FC236}">
                <a16:creationId xmlns:a16="http://schemas.microsoft.com/office/drawing/2014/main" id="{CB99A2F3-0EDC-4D95-9842-2C5F0955C8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0100" y="823913"/>
            <a:ext cx="638177" cy="652644"/>
          </a:xfrm>
          <a:prstGeom prst="rect">
            <a:avLst/>
          </a:prstGeom>
        </p:spPr>
        <p:txBody>
          <a:bodyPr lIns="0" tIns="18000" rIns="0" bIns="0"/>
          <a:lstStyle>
            <a:lvl1pPr marL="0" indent="0">
              <a:buNone/>
              <a:defRPr sz="2250">
                <a:solidFill>
                  <a:srgbClr val="4C4C4E"/>
                </a:solidFill>
              </a:defRPr>
            </a:lvl1pPr>
          </a:lstStyle>
          <a:p>
            <a:pPr lvl="0"/>
            <a:r>
              <a:rPr lang="en-US" altLang="ko-KR" dirty="0"/>
              <a:t>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41072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6886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98625BB0-C366-C3C3-BA5E-EBF94EE8CF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436270"/>
            <a:ext cx="18288000" cy="2564606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764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534E30C5-D390-EEDA-EA42-6975D51FD8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15263" y="0"/>
            <a:ext cx="10472738" cy="10287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2861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B009CB15-4FBB-715C-33CC-129EACC5C32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01152" y="3"/>
            <a:ext cx="7486650" cy="10286994"/>
          </a:xfrm>
          <a:custGeom>
            <a:avLst/>
            <a:gdLst>
              <a:gd name="connsiteX0" fmla="*/ 0 w 4991100"/>
              <a:gd name="connsiteY0" fmla="*/ 0 h 6857996"/>
              <a:gd name="connsiteX1" fmla="*/ 4991100 w 4991100"/>
              <a:gd name="connsiteY1" fmla="*/ 0 h 6857996"/>
              <a:gd name="connsiteX2" fmla="*/ 4991100 w 4991100"/>
              <a:gd name="connsiteY2" fmla="*/ 6857996 h 6857996"/>
              <a:gd name="connsiteX3" fmla="*/ 0 w 4991100"/>
              <a:gd name="connsiteY3" fmla="*/ 6857996 h 685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91100" h="6857996">
                <a:moveTo>
                  <a:pt x="0" y="0"/>
                </a:moveTo>
                <a:lnTo>
                  <a:pt x="4991100" y="0"/>
                </a:lnTo>
                <a:lnTo>
                  <a:pt x="4991100" y="6857996"/>
                </a:lnTo>
                <a:lnTo>
                  <a:pt x="0" y="685799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3553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89368912-67D5-2F0B-5E9E-C75FDD84AD2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793296" y="3"/>
            <a:ext cx="3494717" cy="10286994"/>
          </a:xfrm>
          <a:custGeom>
            <a:avLst/>
            <a:gdLst>
              <a:gd name="connsiteX0" fmla="*/ 0 w 2329811"/>
              <a:gd name="connsiteY0" fmla="*/ 0 h 6857996"/>
              <a:gd name="connsiteX1" fmla="*/ 2329811 w 2329811"/>
              <a:gd name="connsiteY1" fmla="*/ 0 h 6857996"/>
              <a:gd name="connsiteX2" fmla="*/ 2329811 w 2329811"/>
              <a:gd name="connsiteY2" fmla="*/ 6857996 h 6857996"/>
              <a:gd name="connsiteX3" fmla="*/ 0 w 2329811"/>
              <a:gd name="connsiteY3" fmla="*/ 6857996 h 685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9811" h="6857996">
                <a:moveTo>
                  <a:pt x="0" y="0"/>
                </a:moveTo>
                <a:lnTo>
                  <a:pt x="2329811" y="0"/>
                </a:lnTo>
                <a:lnTo>
                  <a:pt x="2329811" y="6857996"/>
                </a:lnTo>
                <a:lnTo>
                  <a:pt x="0" y="685799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6855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D4B06028-635C-A8EF-76FC-446C26EC1F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46741" y="8"/>
            <a:ext cx="12441264" cy="1902620"/>
          </a:xfrm>
          <a:custGeom>
            <a:avLst/>
            <a:gdLst>
              <a:gd name="connsiteX0" fmla="*/ 0 w 8294176"/>
              <a:gd name="connsiteY0" fmla="*/ 0 h 1268413"/>
              <a:gd name="connsiteX1" fmla="*/ 8294176 w 8294176"/>
              <a:gd name="connsiteY1" fmla="*/ 0 h 1268413"/>
              <a:gd name="connsiteX2" fmla="*/ 8294176 w 8294176"/>
              <a:gd name="connsiteY2" fmla="*/ 1268413 h 1268413"/>
              <a:gd name="connsiteX3" fmla="*/ 0 w 8294176"/>
              <a:gd name="connsiteY3" fmla="*/ 1268413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94176" h="1268413">
                <a:moveTo>
                  <a:pt x="0" y="0"/>
                </a:moveTo>
                <a:lnTo>
                  <a:pt x="8294176" y="0"/>
                </a:lnTo>
                <a:lnTo>
                  <a:pt x="8294176" y="1268413"/>
                </a:lnTo>
                <a:lnTo>
                  <a:pt x="0" y="126841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9495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6">
            <a:extLst>
              <a:ext uri="{FF2B5EF4-FFF2-40B4-BE49-F238E27FC236}">
                <a16:creationId xmlns:a16="http://schemas.microsoft.com/office/drawing/2014/main" id="{E16A35A2-BC9D-76BD-8729-65CF4643E51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8288002" cy="615099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385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D0060A5A-EF4F-AF9B-60D2-8EE4FAAD2F7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81107" y="6483375"/>
            <a:ext cx="2882898" cy="2470662"/>
          </a:xfrm>
          <a:custGeom>
            <a:avLst/>
            <a:gdLst>
              <a:gd name="connsiteX0" fmla="*/ 274523 w 1921932"/>
              <a:gd name="connsiteY0" fmla="*/ 0 h 1647108"/>
              <a:gd name="connsiteX1" fmla="*/ 1647409 w 1921932"/>
              <a:gd name="connsiteY1" fmla="*/ 0 h 1647108"/>
              <a:gd name="connsiteX2" fmla="*/ 1921932 w 1921932"/>
              <a:gd name="connsiteY2" fmla="*/ 274523 h 1647108"/>
              <a:gd name="connsiteX3" fmla="*/ 1921932 w 1921932"/>
              <a:gd name="connsiteY3" fmla="*/ 1372585 h 1647108"/>
              <a:gd name="connsiteX4" fmla="*/ 1647409 w 1921932"/>
              <a:gd name="connsiteY4" fmla="*/ 1647108 h 1647108"/>
              <a:gd name="connsiteX5" fmla="*/ 274523 w 1921932"/>
              <a:gd name="connsiteY5" fmla="*/ 1647108 h 1647108"/>
              <a:gd name="connsiteX6" fmla="*/ 0 w 1921932"/>
              <a:gd name="connsiteY6" fmla="*/ 1372585 h 1647108"/>
              <a:gd name="connsiteX7" fmla="*/ 0 w 1921932"/>
              <a:gd name="connsiteY7" fmla="*/ 274523 h 1647108"/>
              <a:gd name="connsiteX8" fmla="*/ 274523 w 1921932"/>
              <a:gd name="connsiteY8" fmla="*/ 0 h 1647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21932" h="1647108">
                <a:moveTo>
                  <a:pt x="274523" y="0"/>
                </a:moveTo>
                <a:lnTo>
                  <a:pt x="1647409" y="0"/>
                </a:lnTo>
                <a:cubicBezTo>
                  <a:pt x="1799024" y="0"/>
                  <a:pt x="1921932" y="122908"/>
                  <a:pt x="1921932" y="274523"/>
                </a:cubicBezTo>
                <a:lnTo>
                  <a:pt x="1921932" y="1372585"/>
                </a:lnTo>
                <a:cubicBezTo>
                  <a:pt x="1921932" y="1524200"/>
                  <a:pt x="1799024" y="1647108"/>
                  <a:pt x="1647409" y="1647108"/>
                </a:cubicBezTo>
                <a:lnTo>
                  <a:pt x="274523" y="1647108"/>
                </a:lnTo>
                <a:cubicBezTo>
                  <a:pt x="122908" y="1647108"/>
                  <a:pt x="0" y="1524200"/>
                  <a:pt x="0" y="1372585"/>
                </a:cubicBezTo>
                <a:lnTo>
                  <a:pt x="0" y="274523"/>
                </a:lnTo>
                <a:cubicBezTo>
                  <a:pt x="0" y="122908"/>
                  <a:pt x="122908" y="0"/>
                  <a:pt x="2745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7FAAF845-4397-8C7F-F288-E0ABBA5A2A1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81107" y="2959179"/>
            <a:ext cx="2882898" cy="2470662"/>
          </a:xfrm>
          <a:custGeom>
            <a:avLst/>
            <a:gdLst>
              <a:gd name="connsiteX0" fmla="*/ 274523 w 1921932"/>
              <a:gd name="connsiteY0" fmla="*/ 0 h 1647108"/>
              <a:gd name="connsiteX1" fmla="*/ 1647409 w 1921932"/>
              <a:gd name="connsiteY1" fmla="*/ 0 h 1647108"/>
              <a:gd name="connsiteX2" fmla="*/ 1921932 w 1921932"/>
              <a:gd name="connsiteY2" fmla="*/ 274523 h 1647108"/>
              <a:gd name="connsiteX3" fmla="*/ 1921932 w 1921932"/>
              <a:gd name="connsiteY3" fmla="*/ 1372585 h 1647108"/>
              <a:gd name="connsiteX4" fmla="*/ 1647409 w 1921932"/>
              <a:gd name="connsiteY4" fmla="*/ 1647108 h 1647108"/>
              <a:gd name="connsiteX5" fmla="*/ 274523 w 1921932"/>
              <a:gd name="connsiteY5" fmla="*/ 1647108 h 1647108"/>
              <a:gd name="connsiteX6" fmla="*/ 0 w 1921932"/>
              <a:gd name="connsiteY6" fmla="*/ 1372585 h 1647108"/>
              <a:gd name="connsiteX7" fmla="*/ 0 w 1921932"/>
              <a:gd name="connsiteY7" fmla="*/ 274523 h 1647108"/>
              <a:gd name="connsiteX8" fmla="*/ 274523 w 1921932"/>
              <a:gd name="connsiteY8" fmla="*/ 0 h 1647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21932" h="1647108">
                <a:moveTo>
                  <a:pt x="274523" y="0"/>
                </a:moveTo>
                <a:lnTo>
                  <a:pt x="1647409" y="0"/>
                </a:lnTo>
                <a:cubicBezTo>
                  <a:pt x="1799024" y="0"/>
                  <a:pt x="1921932" y="122908"/>
                  <a:pt x="1921932" y="274523"/>
                </a:cubicBezTo>
                <a:lnTo>
                  <a:pt x="1921932" y="1372585"/>
                </a:lnTo>
                <a:cubicBezTo>
                  <a:pt x="1921932" y="1524200"/>
                  <a:pt x="1799024" y="1647108"/>
                  <a:pt x="1647409" y="1647108"/>
                </a:cubicBezTo>
                <a:lnTo>
                  <a:pt x="274523" y="1647108"/>
                </a:lnTo>
                <a:cubicBezTo>
                  <a:pt x="122908" y="1647108"/>
                  <a:pt x="0" y="1524200"/>
                  <a:pt x="0" y="1372585"/>
                </a:cubicBezTo>
                <a:lnTo>
                  <a:pt x="0" y="274523"/>
                </a:lnTo>
                <a:cubicBezTo>
                  <a:pt x="0" y="122908"/>
                  <a:pt x="122908" y="0"/>
                  <a:pt x="2745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1784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6063356E-FADC-1088-F5A7-35E205A15B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155844" y="6198514"/>
            <a:ext cx="3089177" cy="2755529"/>
          </a:xfrm>
          <a:custGeom>
            <a:avLst/>
            <a:gdLst>
              <a:gd name="connsiteX0" fmla="*/ 0 w 2059451"/>
              <a:gd name="connsiteY0" fmla="*/ 0 h 1837019"/>
              <a:gd name="connsiteX1" fmla="*/ 2059451 w 2059451"/>
              <a:gd name="connsiteY1" fmla="*/ 0 h 1837019"/>
              <a:gd name="connsiteX2" fmla="*/ 2059451 w 2059451"/>
              <a:gd name="connsiteY2" fmla="*/ 1837019 h 1837019"/>
              <a:gd name="connsiteX3" fmla="*/ 0 w 2059451"/>
              <a:gd name="connsiteY3" fmla="*/ 1837019 h 1837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451" h="1837019">
                <a:moveTo>
                  <a:pt x="0" y="0"/>
                </a:moveTo>
                <a:lnTo>
                  <a:pt x="2059451" y="0"/>
                </a:lnTo>
                <a:lnTo>
                  <a:pt x="2059451" y="1837019"/>
                </a:lnTo>
                <a:lnTo>
                  <a:pt x="0" y="18370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052E3121-4ED5-AF33-49EF-72794FB5F5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155844" y="2772002"/>
            <a:ext cx="3089177" cy="2755529"/>
          </a:xfrm>
          <a:custGeom>
            <a:avLst/>
            <a:gdLst>
              <a:gd name="connsiteX0" fmla="*/ 0 w 2059451"/>
              <a:gd name="connsiteY0" fmla="*/ 0 h 1837019"/>
              <a:gd name="connsiteX1" fmla="*/ 2059451 w 2059451"/>
              <a:gd name="connsiteY1" fmla="*/ 0 h 1837019"/>
              <a:gd name="connsiteX2" fmla="*/ 2059451 w 2059451"/>
              <a:gd name="connsiteY2" fmla="*/ 1837019 h 1837019"/>
              <a:gd name="connsiteX3" fmla="*/ 0 w 2059451"/>
              <a:gd name="connsiteY3" fmla="*/ 1837019 h 1837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451" h="1837019">
                <a:moveTo>
                  <a:pt x="0" y="0"/>
                </a:moveTo>
                <a:lnTo>
                  <a:pt x="2059451" y="0"/>
                </a:lnTo>
                <a:lnTo>
                  <a:pt x="2059451" y="1837019"/>
                </a:lnTo>
                <a:lnTo>
                  <a:pt x="0" y="18370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3650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6">
            <a:extLst>
              <a:ext uri="{FF2B5EF4-FFF2-40B4-BE49-F238E27FC236}">
                <a16:creationId xmlns:a16="http://schemas.microsoft.com/office/drawing/2014/main" id="{D4B55DD6-BA9A-1AB8-B004-02A5741DA9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8288002" cy="51435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7964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84B36E5E-A282-B93F-62AA-31397F7A41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58457"/>
            <a:ext cx="18288000" cy="4152900"/>
          </a:xfrm>
          <a:custGeom>
            <a:avLst/>
            <a:gdLst>
              <a:gd name="connsiteX0" fmla="*/ 0 w 12192000"/>
              <a:gd name="connsiteY0" fmla="*/ 0 h 2768600"/>
              <a:gd name="connsiteX1" fmla="*/ 12192000 w 12192000"/>
              <a:gd name="connsiteY1" fmla="*/ 0 h 2768600"/>
              <a:gd name="connsiteX2" fmla="*/ 12192000 w 12192000"/>
              <a:gd name="connsiteY2" fmla="*/ 2768600 h 2768600"/>
              <a:gd name="connsiteX3" fmla="*/ 0 w 12192000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768600">
                <a:moveTo>
                  <a:pt x="0" y="0"/>
                </a:moveTo>
                <a:lnTo>
                  <a:pt x="12192000" y="0"/>
                </a:lnTo>
                <a:lnTo>
                  <a:pt x="12192000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562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7CC6BB75-1884-8948-2AF5-FE27B167FB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5766901"/>
            <a:ext cx="18288000" cy="4520099"/>
          </a:xfrm>
          <a:custGeom>
            <a:avLst/>
            <a:gdLst>
              <a:gd name="connsiteX0" fmla="*/ 0 w 12192000"/>
              <a:gd name="connsiteY0" fmla="*/ 0 h 2768600"/>
              <a:gd name="connsiteX1" fmla="*/ 12192000 w 12192000"/>
              <a:gd name="connsiteY1" fmla="*/ 0 h 2768600"/>
              <a:gd name="connsiteX2" fmla="*/ 12192000 w 12192000"/>
              <a:gd name="connsiteY2" fmla="*/ 2768600 h 2768600"/>
              <a:gd name="connsiteX3" fmla="*/ 0 w 12192000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768600">
                <a:moveTo>
                  <a:pt x="0" y="0"/>
                </a:moveTo>
                <a:lnTo>
                  <a:pt x="12192000" y="0"/>
                </a:lnTo>
                <a:lnTo>
                  <a:pt x="12192000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1842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A94E5EDF-BC68-EE19-86AA-02894141EA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5452113"/>
            <a:ext cx="18288000" cy="4834887"/>
          </a:xfrm>
          <a:custGeom>
            <a:avLst/>
            <a:gdLst>
              <a:gd name="connsiteX0" fmla="*/ 0 w 12192000"/>
              <a:gd name="connsiteY0" fmla="*/ 0 h 2768600"/>
              <a:gd name="connsiteX1" fmla="*/ 12192000 w 12192000"/>
              <a:gd name="connsiteY1" fmla="*/ 0 h 2768600"/>
              <a:gd name="connsiteX2" fmla="*/ 12192000 w 12192000"/>
              <a:gd name="connsiteY2" fmla="*/ 2768600 h 2768600"/>
              <a:gd name="connsiteX3" fmla="*/ 0 w 12192000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768600">
                <a:moveTo>
                  <a:pt x="0" y="0"/>
                </a:moveTo>
                <a:lnTo>
                  <a:pt x="12192000" y="0"/>
                </a:lnTo>
                <a:lnTo>
                  <a:pt x="12192000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6817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02AB5915-96C8-6550-A348-649C1F896E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" y="0"/>
            <a:ext cx="3837710" cy="10282308"/>
          </a:xfrm>
          <a:custGeom>
            <a:avLst/>
            <a:gdLst>
              <a:gd name="connsiteX0" fmla="*/ 0 w 2558473"/>
              <a:gd name="connsiteY0" fmla="*/ 0 h 6854872"/>
              <a:gd name="connsiteX1" fmla="*/ 2558473 w 2558473"/>
              <a:gd name="connsiteY1" fmla="*/ 0 h 6854872"/>
              <a:gd name="connsiteX2" fmla="*/ 2558473 w 2558473"/>
              <a:gd name="connsiteY2" fmla="*/ 6854872 h 6854872"/>
              <a:gd name="connsiteX3" fmla="*/ 0 w 2558473"/>
              <a:gd name="connsiteY3" fmla="*/ 6854872 h 6854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8473" h="6854872">
                <a:moveTo>
                  <a:pt x="0" y="0"/>
                </a:moveTo>
                <a:lnTo>
                  <a:pt x="2558473" y="0"/>
                </a:lnTo>
                <a:lnTo>
                  <a:pt x="2558473" y="6854872"/>
                </a:lnTo>
                <a:lnTo>
                  <a:pt x="0" y="68548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5800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8528E79-0AF9-906C-32D0-9AB90692724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02179" y="6805457"/>
            <a:ext cx="9939266" cy="3481553"/>
          </a:xfrm>
          <a:custGeom>
            <a:avLst/>
            <a:gdLst>
              <a:gd name="connsiteX0" fmla="*/ 0 w 6626177"/>
              <a:gd name="connsiteY0" fmla="*/ 0 h 2321035"/>
              <a:gd name="connsiteX1" fmla="*/ 6626177 w 6626177"/>
              <a:gd name="connsiteY1" fmla="*/ 0 h 2321035"/>
              <a:gd name="connsiteX2" fmla="*/ 6626177 w 6626177"/>
              <a:gd name="connsiteY2" fmla="*/ 2321035 h 2321035"/>
              <a:gd name="connsiteX3" fmla="*/ 0 w 6626177"/>
              <a:gd name="connsiteY3" fmla="*/ 2321035 h 2321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26177" h="2321035">
                <a:moveTo>
                  <a:pt x="0" y="0"/>
                </a:moveTo>
                <a:lnTo>
                  <a:pt x="6626177" y="0"/>
                </a:lnTo>
                <a:lnTo>
                  <a:pt x="6626177" y="2321035"/>
                </a:lnTo>
                <a:lnTo>
                  <a:pt x="0" y="23210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0200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347F653A-B966-5AC2-620A-71D9232011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21171" y="614365"/>
            <a:ext cx="6143625" cy="8243966"/>
          </a:xfrm>
          <a:custGeom>
            <a:avLst/>
            <a:gdLst>
              <a:gd name="connsiteX0" fmla="*/ 0 w 4095750"/>
              <a:gd name="connsiteY0" fmla="*/ 0 h 5495977"/>
              <a:gd name="connsiteX1" fmla="*/ 4095750 w 4095750"/>
              <a:gd name="connsiteY1" fmla="*/ 0 h 5495977"/>
              <a:gd name="connsiteX2" fmla="*/ 4095750 w 4095750"/>
              <a:gd name="connsiteY2" fmla="*/ 5495977 h 5495977"/>
              <a:gd name="connsiteX3" fmla="*/ 0 w 4095750"/>
              <a:gd name="connsiteY3" fmla="*/ 5495977 h 5495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5750" h="5495977">
                <a:moveTo>
                  <a:pt x="0" y="0"/>
                </a:moveTo>
                <a:lnTo>
                  <a:pt x="4095750" y="0"/>
                </a:lnTo>
                <a:lnTo>
                  <a:pt x="4095750" y="5495977"/>
                </a:lnTo>
                <a:lnTo>
                  <a:pt x="0" y="54959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3549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066E5046-A197-4622-3624-416B3B617A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36797" y="0"/>
            <a:ext cx="10908224" cy="9093708"/>
          </a:xfrm>
          <a:custGeom>
            <a:avLst/>
            <a:gdLst>
              <a:gd name="connsiteX0" fmla="*/ 5148171 w 7272149"/>
              <a:gd name="connsiteY0" fmla="*/ 0 h 6062472"/>
              <a:gd name="connsiteX1" fmla="*/ 7272149 w 7272149"/>
              <a:gd name="connsiteY1" fmla="*/ 0 h 6062472"/>
              <a:gd name="connsiteX2" fmla="*/ 7272149 w 7272149"/>
              <a:gd name="connsiteY2" fmla="*/ 5000483 h 6062472"/>
              <a:gd name="connsiteX3" fmla="*/ 6210160 w 7272149"/>
              <a:gd name="connsiteY3" fmla="*/ 6062472 h 6062472"/>
              <a:gd name="connsiteX4" fmla="*/ 5148171 w 7272149"/>
              <a:gd name="connsiteY4" fmla="*/ 5000483 h 6062472"/>
              <a:gd name="connsiteX5" fmla="*/ 2574085 w 7272149"/>
              <a:gd name="connsiteY5" fmla="*/ 0 h 6062472"/>
              <a:gd name="connsiteX6" fmla="*/ 4698063 w 7272149"/>
              <a:gd name="connsiteY6" fmla="*/ 0 h 6062472"/>
              <a:gd name="connsiteX7" fmla="*/ 4698063 w 7272149"/>
              <a:gd name="connsiteY7" fmla="*/ 3638027 h 6062472"/>
              <a:gd name="connsiteX8" fmla="*/ 3636074 w 7272149"/>
              <a:gd name="connsiteY8" fmla="*/ 4700016 h 6062472"/>
              <a:gd name="connsiteX9" fmla="*/ 2574085 w 7272149"/>
              <a:gd name="connsiteY9" fmla="*/ 3638027 h 6062472"/>
              <a:gd name="connsiteX10" fmla="*/ 0 w 7272149"/>
              <a:gd name="connsiteY10" fmla="*/ 0 h 6062472"/>
              <a:gd name="connsiteX11" fmla="*/ 2123978 w 7272149"/>
              <a:gd name="connsiteY11" fmla="*/ 0 h 6062472"/>
              <a:gd name="connsiteX12" fmla="*/ 2123978 w 7272149"/>
              <a:gd name="connsiteY12" fmla="*/ 2623043 h 6062472"/>
              <a:gd name="connsiteX13" fmla="*/ 1061989 w 7272149"/>
              <a:gd name="connsiteY13" fmla="*/ 3685032 h 6062472"/>
              <a:gd name="connsiteX14" fmla="*/ 0 w 7272149"/>
              <a:gd name="connsiteY14" fmla="*/ 2623043 h 606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272149" h="6062472">
                <a:moveTo>
                  <a:pt x="5148171" y="0"/>
                </a:moveTo>
                <a:lnTo>
                  <a:pt x="7272149" y="0"/>
                </a:lnTo>
                <a:lnTo>
                  <a:pt x="7272149" y="5000483"/>
                </a:lnTo>
                <a:cubicBezTo>
                  <a:pt x="7272149" y="5587003"/>
                  <a:pt x="6796680" y="6062472"/>
                  <a:pt x="6210160" y="6062472"/>
                </a:cubicBezTo>
                <a:cubicBezTo>
                  <a:pt x="5623640" y="6062472"/>
                  <a:pt x="5148171" y="5587003"/>
                  <a:pt x="5148171" y="5000483"/>
                </a:cubicBezTo>
                <a:close/>
                <a:moveTo>
                  <a:pt x="2574085" y="0"/>
                </a:moveTo>
                <a:lnTo>
                  <a:pt x="4698063" y="0"/>
                </a:lnTo>
                <a:lnTo>
                  <a:pt x="4698063" y="3638027"/>
                </a:lnTo>
                <a:cubicBezTo>
                  <a:pt x="4698063" y="4224547"/>
                  <a:pt x="4222594" y="4700016"/>
                  <a:pt x="3636074" y="4700016"/>
                </a:cubicBezTo>
                <a:cubicBezTo>
                  <a:pt x="3049554" y="4700016"/>
                  <a:pt x="2574085" y="4224547"/>
                  <a:pt x="2574085" y="3638027"/>
                </a:cubicBezTo>
                <a:close/>
                <a:moveTo>
                  <a:pt x="0" y="0"/>
                </a:moveTo>
                <a:lnTo>
                  <a:pt x="2123978" y="0"/>
                </a:lnTo>
                <a:lnTo>
                  <a:pt x="2123978" y="2623043"/>
                </a:lnTo>
                <a:cubicBezTo>
                  <a:pt x="2123978" y="3209563"/>
                  <a:pt x="1648509" y="3685032"/>
                  <a:pt x="1061989" y="3685032"/>
                </a:cubicBezTo>
                <a:cubicBezTo>
                  <a:pt x="475469" y="3685032"/>
                  <a:pt x="0" y="3209563"/>
                  <a:pt x="0" y="26230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998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B3418591-FBD5-BC7A-86C7-27ADD47FCE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406804" y="6581955"/>
            <a:ext cx="3838217" cy="2881142"/>
          </a:xfrm>
          <a:custGeom>
            <a:avLst/>
            <a:gdLst>
              <a:gd name="connsiteX0" fmla="*/ 0 w 2558811"/>
              <a:gd name="connsiteY0" fmla="*/ 0 h 1920761"/>
              <a:gd name="connsiteX1" fmla="*/ 2558811 w 2558811"/>
              <a:gd name="connsiteY1" fmla="*/ 0 h 1920761"/>
              <a:gd name="connsiteX2" fmla="*/ 2558811 w 2558811"/>
              <a:gd name="connsiteY2" fmla="*/ 1920761 h 1920761"/>
              <a:gd name="connsiteX3" fmla="*/ 0 w 2558811"/>
              <a:gd name="connsiteY3" fmla="*/ 1920761 h 192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8811" h="1920761">
                <a:moveTo>
                  <a:pt x="0" y="0"/>
                </a:moveTo>
                <a:lnTo>
                  <a:pt x="2558811" y="0"/>
                </a:lnTo>
                <a:lnTo>
                  <a:pt x="2558811" y="1920761"/>
                </a:lnTo>
                <a:lnTo>
                  <a:pt x="0" y="192076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5245DBD0-8A85-30D4-00A9-F34663ED25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10239" y="3199160"/>
            <a:ext cx="3838217" cy="2881142"/>
          </a:xfrm>
          <a:custGeom>
            <a:avLst/>
            <a:gdLst>
              <a:gd name="connsiteX0" fmla="*/ 0 w 2558811"/>
              <a:gd name="connsiteY0" fmla="*/ 0 h 1920761"/>
              <a:gd name="connsiteX1" fmla="*/ 2558811 w 2558811"/>
              <a:gd name="connsiteY1" fmla="*/ 0 h 1920761"/>
              <a:gd name="connsiteX2" fmla="*/ 2558811 w 2558811"/>
              <a:gd name="connsiteY2" fmla="*/ 1920761 h 1920761"/>
              <a:gd name="connsiteX3" fmla="*/ 0 w 2558811"/>
              <a:gd name="connsiteY3" fmla="*/ 1920761 h 192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8811" h="1920761">
                <a:moveTo>
                  <a:pt x="0" y="0"/>
                </a:moveTo>
                <a:lnTo>
                  <a:pt x="2558811" y="0"/>
                </a:lnTo>
                <a:lnTo>
                  <a:pt x="2558811" y="1920761"/>
                </a:lnTo>
                <a:lnTo>
                  <a:pt x="0" y="192076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8086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D37D0CB4-8985-8D13-3866-8DB270D300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6563" y="2952752"/>
            <a:ext cx="9392843" cy="5734050"/>
          </a:xfrm>
          <a:custGeom>
            <a:avLst/>
            <a:gdLst>
              <a:gd name="connsiteX0" fmla="*/ 0 w 6261895"/>
              <a:gd name="connsiteY0" fmla="*/ 0 h 3822700"/>
              <a:gd name="connsiteX1" fmla="*/ 6261895 w 6261895"/>
              <a:gd name="connsiteY1" fmla="*/ 0 h 3822700"/>
              <a:gd name="connsiteX2" fmla="*/ 6261895 w 6261895"/>
              <a:gd name="connsiteY2" fmla="*/ 3822700 h 3822700"/>
              <a:gd name="connsiteX3" fmla="*/ 0 w 6261895"/>
              <a:gd name="connsiteY3" fmla="*/ 3822700 h 382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895" h="3822700">
                <a:moveTo>
                  <a:pt x="0" y="0"/>
                </a:moveTo>
                <a:lnTo>
                  <a:pt x="6261895" y="0"/>
                </a:lnTo>
                <a:lnTo>
                  <a:pt x="6261895" y="3822700"/>
                </a:lnTo>
                <a:lnTo>
                  <a:pt x="0" y="3822700"/>
                </a:lnTo>
                <a:close/>
              </a:path>
            </a:pathLst>
          </a:custGeom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ko-KR" altLang="en-US"/>
            </a:lvl1pPr>
          </a:lstStyle>
          <a:p>
            <a:pPr lvl="0"/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8324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3F4A82F-66F2-4513-41F4-07475522AC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46136" y="1344390"/>
            <a:ext cx="7185170" cy="7598220"/>
          </a:xfrm>
          <a:custGeom>
            <a:avLst/>
            <a:gdLst>
              <a:gd name="connsiteX0" fmla="*/ 0 w 4790113"/>
              <a:gd name="connsiteY0" fmla="*/ 0 h 5065480"/>
              <a:gd name="connsiteX1" fmla="*/ 4790113 w 4790113"/>
              <a:gd name="connsiteY1" fmla="*/ 0 h 5065480"/>
              <a:gd name="connsiteX2" fmla="*/ 4790113 w 4790113"/>
              <a:gd name="connsiteY2" fmla="*/ 5065480 h 5065480"/>
              <a:gd name="connsiteX3" fmla="*/ 0 w 4790113"/>
              <a:gd name="connsiteY3" fmla="*/ 5065480 h 506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113" h="5065480">
                <a:moveTo>
                  <a:pt x="0" y="0"/>
                </a:moveTo>
                <a:lnTo>
                  <a:pt x="4790113" y="0"/>
                </a:lnTo>
                <a:lnTo>
                  <a:pt x="4790113" y="5065480"/>
                </a:lnTo>
                <a:lnTo>
                  <a:pt x="0" y="5065480"/>
                </a:lnTo>
                <a:close/>
              </a:path>
            </a:pathLst>
          </a:custGeom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1041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8">
            <a:extLst>
              <a:ext uri="{FF2B5EF4-FFF2-40B4-BE49-F238E27FC236}">
                <a16:creationId xmlns:a16="http://schemas.microsoft.com/office/drawing/2014/main" id="{1E8210BC-B93D-AA08-CAB7-099A124B8F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549828" y="0"/>
            <a:ext cx="6738173" cy="10287000"/>
          </a:xfrm>
          <a:custGeom>
            <a:avLst/>
            <a:gdLst>
              <a:gd name="connsiteX0" fmla="*/ 0 w 2558811"/>
              <a:gd name="connsiteY0" fmla="*/ 0 h 1920761"/>
              <a:gd name="connsiteX1" fmla="*/ 2558811 w 2558811"/>
              <a:gd name="connsiteY1" fmla="*/ 0 h 1920761"/>
              <a:gd name="connsiteX2" fmla="*/ 2558811 w 2558811"/>
              <a:gd name="connsiteY2" fmla="*/ 1920761 h 1920761"/>
              <a:gd name="connsiteX3" fmla="*/ 0 w 2558811"/>
              <a:gd name="connsiteY3" fmla="*/ 1920761 h 192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8811" h="1920761">
                <a:moveTo>
                  <a:pt x="0" y="0"/>
                </a:moveTo>
                <a:lnTo>
                  <a:pt x="2558811" y="0"/>
                </a:lnTo>
                <a:lnTo>
                  <a:pt x="2558811" y="1920761"/>
                </a:lnTo>
                <a:lnTo>
                  <a:pt x="0" y="192076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3868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56117199-5D8F-FFB1-5BEC-DD2CECD2C87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43770" y="3186119"/>
            <a:ext cx="2967881" cy="2966090"/>
          </a:xfrm>
          <a:custGeom>
            <a:avLst/>
            <a:gdLst>
              <a:gd name="connsiteX0" fmla="*/ 0 w 4797303"/>
              <a:gd name="connsiteY0" fmla="*/ 0 h 3851275"/>
              <a:gd name="connsiteX1" fmla="*/ 4797303 w 4797303"/>
              <a:gd name="connsiteY1" fmla="*/ 0 h 3851275"/>
              <a:gd name="connsiteX2" fmla="*/ 4797303 w 4797303"/>
              <a:gd name="connsiteY2" fmla="*/ 3851275 h 3851275"/>
              <a:gd name="connsiteX3" fmla="*/ 0 w 4797303"/>
              <a:gd name="connsiteY3" fmla="*/ 3851275 h 385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303" h="3851275">
                <a:moveTo>
                  <a:pt x="0" y="0"/>
                </a:moveTo>
                <a:lnTo>
                  <a:pt x="4797303" y="0"/>
                </a:lnTo>
                <a:lnTo>
                  <a:pt x="4797303" y="3851275"/>
                </a:lnTo>
                <a:lnTo>
                  <a:pt x="0" y="38512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C72088C9-0D7C-65E9-1346-E717F8959C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43770" y="6306513"/>
            <a:ext cx="2967881" cy="2656523"/>
          </a:xfrm>
          <a:custGeom>
            <a:avLst/>
            <a:gdLst>
              <a:gd name="connsiteX0" fmla="*/ 0 w 4797303"/>
              <a:gd name="connsiteY0" fmla="*/ 0 h 3851275"/>
              <a:gd name="connsiteX1" fmla="*/ 4797303 w 4797303"/>
              <a:gd name="connsiteY1" fmla="*/ 0 h 3851275"/>
              <a:gd name="connsiteX2" fmla="*/ 4797303 w 4797303"/>
              <a:gd name="connsiteY2" fmla="*/ 3851275 h 3851275"/>
              <a:gd name="connsiteX3" fmla="*/ 0 w 4797303"/>
              <a:gd name="connsiteY3" fmla="*/ 3851275 h 385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303" h="3851275">
                <a:moveTo>
                  <a:pt x="0" y="0"/>
                </a:moveTo>
                <a:lnTo>
                  <a:pt x="4797303" y="0"/>
                </a:lnTo>
                <a:lnTo>
                  <a:pt x="4797303" y="3851275"/>
                </a:lnTo>
                <a:lnTo>
                  <a:pt x="0" y="38512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7DA66ADE-BA6C-F208-7876-8ED7D5C9A0B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457680" y="3186122"/>
            <a:ext cx="2967881" cy="5776905"/>
          </a:xfrm>
          <a:custGeom>
            <a:avLst/>
            <a:gdLst>
              <a:gd name="connsiteX0" fmla="*/ 0 w 4797303"/>
              <a:gd name="connsiteY0" fmla="*/ 0 h 3851275"/>
              <a:gd name="connsiteX1" fmla="*/ 4797303 w 4797303"/>
              <a:gd name="connsiteY1" fmla="*/ 0 h 3851275"/>
              <a:gd name="connsiteX2" fmla="*/ 4797303 w 4797303"/>
              <a:gd name="connsiteY2" fmla="*/ 3851275 h 3851275"/>
              <a:gd name="connsiteX3" fmla="*/ 0 w 4797303"/>
              <a:gd name="connsiteY3" fmla="*/ 3851275 h 385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303" h="3851275">
                <a:moveTo>
                  <a:pt x="0" y="0"/>
                </a:moveTo>
                <a:lnTo>
                  <a:pt x="4797303" y="0"/>
                </a:lnTo>
                <a:lnTo>
                  <a:pt x="4797303" y="3851275"/>
                </a:lnTo>
                <a:lnTo>
                  <a:pt x="0" y="38512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302A0D9E-9AB1-2ED8-B45C-462AFAB848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3571591" y="3186122"/>
            <a:ext cx="4716405" cy="5776905"/>
          </a:xfrm>
          <a:custGeom>
            <a:avLst/>
            <a:gdLst>
              <a:gd name="connsiteX0" fmla="*/ 0 w 4797303"/>
              <a:gd name="connsiteY0" fmla="*/ 0 h 3851275"/>
              <a:gd name="connsiteX1" fmla="*/ 4797303 w 4797303"/>
              <a:gd name="connsiteY1" fmla="*/ 0 h 3851275"/>
              <a:gd name="connsiteX2" fmla="*/ 4797303 w 4797303"/>
              <a:gd name="connsiteY2" fmla="*/ 3851275 h 3851275"/>
              <a:gd name="connsiteX3" fmla="*/ 0 w 4797303"/>
              <a:gd name="connsiteY3" fmla="*/ 3851275 h 385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303" h="3851275">
                <a:moveTo>
                  <a:pt x="0" y="0"/>
                </a:moveTo>
                <a:lnTo>
                  <a:pt x="4797303" y="0"/>
                </a:lnTo>
                <a:lnTo>
                  <a:pt x="4797303" y="3851275"/>
                </a:lnTo>
                <a:lnTo>
                  <a:pt x="0" y="38512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02C0386E-F0C3-7DD3-43D2-7955993DBE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" y="3186119"/>
            <a:ext cx="7195955" cy="5776913"/>
          </a:xfrm>
          <a:custGeom>
            <a:avLst/>
            <a:gdLst>
              <a:gd name="connsiteX0" fmla="*/ 0 w 4797303"/>
              <a:gd name="connsiteY0" fmla="*/ 0 h 3851275"/>
              <a:gd name="connsiteX1" fmla="*/ 4797303 w 4797303"/>
              <a:gd name="connsiteY1" fmla="*/ 0 h 3851275"/>
              <a:gd name="connsiteX2" fmla="*/ 4797303 w 4797303"/>
              <a:gd name="connsiteY2" fmla="*/ 3851275 h 3851275"/>
              <a:gd name="connsiteX3" fmla="*/ 0 w 4797303"/>
              <a:gd name="connsiteY3" fmla="*/ 3851275 h 385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303" h="3851275">
                <a:moveTo>
                  <a:pt x="0" y="0"/>
                </a:moveTo>
                <a:lnTo>
                  <a:pt x="4797303" y="0"/>
                </a:lnTo>
                <a:lnTo>
                  <a:pt x="4797303" y="3851275"/>
                </a:lnTo>
                <a:lnTo>
                  <a:pt x="0" y="38512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849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E3866B57-5F0C-48F1-4074-9BBD3498E3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0783" y="5346211"/>
            <a:ext cx="2929038" cy="3202979"/>
          </a:xfrm>
          <a:custGeom>
            <a:avLst/>
            <a:gdLst>
              <a:gd name="connsiteX0" fmla="*/ 173704 w 1952692"/>
              <a:gd name="connsiteY0" fmla="*/ 0 h 2135319"/>
              <a:gd name="connsiteX1" fmla="*/ 1782858 w 1952692"/>
              <a:gd name="connsiteY1" fmla="*/ 0 h 2135319"/>
              <a:gd name="connsiteX2" fmla="*/ 1942912 w 1952692"/>
              <a:gd name="connsiteY2" fmla="*/ 106091 h 2135319"/>
              <a:gd name="connsiteX3" fmla="*/ 1952692 w 1952692"/>
              <a:gd name="connsiteY3" fmla="*/ 154535 h 2135319"/>
              <a:gd name="connsiteX4" fmla="*/ 1952692 w 1952692"/>
              <a:gd name="connsiteY4" fmla="*/ 1980784 h 2135319"/>
              <a:gd name="connsiteX5" fmla="*/ 1942912 w 1952692"/>
              <a:gd name="connsiteY5" fmla="*/ 2029229 h 2135319"/>
              <a:gd name="connsiteX6" fmla="*/ 1782858 w 1952692"/>
              <a:gd name="connsiteY6" fmla="*/ 2135319 h 2135319"/>
              <a:gd name="connsiteX7" fmla="*/ 173704 w 1952692"/>
              <a:gd name="connsiteY7" fmla="*/ 2135319 h 2135319"/>
              <a:gd name="connsiteX8" fmla="*/ 0 w 1952692"/>
              <a:gd name="connsiteY8" fmla="*/ 1961615 h 2135319"/>
              <a:gd name="connsiteX9" fmla="*/ 0 w 1952692"/>
              <a:gd name="connsiteY9" fmla="*/ 173704 h 2135319"/>
              <a:gd name="connsiteX10" fmla="*/ 173704 w 1952692"/>
              <a:gd name="connsiteY10" fmla="*/ 0 h 2135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2692" h="2135319">
                <a:moveTo>
                  <a:pt x="173704" y="0"/>
                </a:moveTo>
                <a:lnTo>
                  <a:pt x="1782858" y="0"/>
                </a:lnTo>
                <a:cubicBezTo>
                  <a:pt x="1854809" y="0"/>
                  <a:pt x="1916542" y="43746"/>
                  <a:pt x="1942912" y="106091"/>
                </a:cubicBezTo>
                <a:lnTo>
                  <a:pt x="1952692" y="154535"/>
                </a:lnTo>
                <a:lnTo>
                  <a:pt x="1952692" y="1980784"/>
                </a:lnTo>
                <a:lnTo>
                  <a:pt x="1942912" y="2029229"/>
                </a:lnTo>
                <a:cubicBezTo>
                  <a:pt x="1916542" y="2091574"/>
                  <a:pt x="1854809" y="2135319"/>
                  <a:pt x="1782858" y="2135319"/>
                </a:cubicBezTo>
                <a:lnTo>
                  <a:pt x="173704" y="2135319"/>
                </a:lnTo>
                <a:cubicBezTo>
                  <a:pt x="77770" y="2135319"/>
                  <a:pt x="0" y="2057549"/>
                  <a:pt x="0" y="1961615"/>
                </a:cubicBezTo>
                <a:lnTo>
                  <a:pt x="0" y="173704"/>
                </a:lnTo>
                <a:cubicBezTo>
                  <a:pt x="0" y="77770"/>
                  <a:pt x="77770" y="0"/>
                  <a:pt x="1737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4583BEE5-03C7-0A43-DAFB-B365F7D7FF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9700" y="1806324"/>
            <a:ext cx="2944404" cy="6742860"/>
          </a:xfrm>
          <a:custGeom>
            <a:avLst/>
            <a:gdLst>
              <a:gd name="connsiteX0" fmla="*/ 150198 w 1962936"/>
              <a:gd name="connsiteY0" fmla="*/ 0 h 4522016"/>
              <a:gd name="connsiteX1" fmla="*/ 1817800 w 1962936"/>
              <a:gd name="connsiteY1" fmla="*/ 0 h 4522016"/>
              <a:gd name="connsiteX2" fmla="*/ 1956195 w 1962936"/>
              <a:gd name="connsiteY2" fmla="*/ 91734 h 4522016"/>
              <a:gd name="connsiteX3" fmla="*/ 1962936 w 1962936"/>
              <a:gd name="connsiteY3" fmla="*/ 125125 h 4522016"/>
              <a:gd name="connsiteX4" fmla="*/ 1962936 w 1962936"/>
              <a:gd name="connsiteY4" fmla="*/ 4396891 h 4522016"/>
              <a:gd name="connsiteX5" fmla="*/ 1956195 w 1962936"/>
              <a:gd name="connsiteY5" fmla="*/ 4430282 h 4522016"/>
              <a:gd name="connsiteX6" fmla="*/ 1817800 w 1962936"/>
              <a:gd name="connsiteY6" fmla="*/ 4522016 h 4522016"/>
              <a:gd name="connsiteX7" fmla="*/ 150198 w 1962936"/>
              <a:gd name="connsiteY7" fmla="*/ 4522016 h 4522016"/>
              <a:gd name="connsiteX8" fmla="*/ 0 w 1962936"/>
              <a:gd name="connsiteY8" fmla="*/ 4371818 h 4522016"/>
              <a:gd name="connsiteX9" fmla="*/ 0 w 1962936"/>
              <a:gd name="connsiteY9" fmla="*/ 150198 h 4522016"/>
              <a:gd name="connsiteX10" fmla="*/ 150198 w 1962936"/>
              <a:gd name="connsiteY10" fmla="*/ 0 h 4522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62936" h="4522016">
                <a:moveTo>
                  <a:pt x="150198" y="0"/>
                </a:moveTo>
                <a:lnTo>
                  <a:pt x="1817800" y="0"/>
                </a:lnTo>
                <a:cubicBezTo>
                  <a:pt x="1880014" y="0"/>
                  <a:pt x="1933394" y="37826"/>
                  <a:pt x="1956195" y="91734"/>
                </a:cubicBezTo>
                <a:lnTo>
                  <a:pt x="1962936" y="125125"/>
                </a:lnTo>
                <a:lnTo>
                  <a:pt x="1962936" y="4396891"/>
                </a:lnTo>
                <a:lnTo>
                  <a:pt x="1956195" y="4430282"/>
                </a:lnTo>
                <a:cubicBezTo>
                  <a:pt x="1933394" y="4484190"/>
                  <a:pt x="1880014" y="4522016"/>
                  <a:pt x="1817800" y="4522016"/>
                </a:cubicBezTo>
                <a:lnTo>
                  <a:pt x="150198" y="4522016"/>
                </a:lnTo>
                <a:cubicBezTo>
                  <a:pt x="67246" y="4522016"/>
                  <a:pt x="0" y="4454770"/>
                  <a:pt x="0" y="4371818"/>
                </a:cubicBezTo>
                <a:lnTo>
                  <a:pt x="0" y="150198"/>
                </a:lnTo>
                <a:cubicBezTo>
                  <a:pt x="0" y="67246"/>
                  <a:pt x="67246" y="0"/>
                  <a:pt x="15019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B920D0E8-F0B1-5DA3-AE8C-FAD26E1167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0783" y="1806324"/>
            <a:ext cx="2927250" cy="3202979"/>
          </a:xfrm>
          <a:custGeom>
            <a:avLst/>
            <a:gdLst>
              <a:gd name="connsiteX0" fmla="*/ 173699 w 1951500"/>
              <a:gd name="connsiteY0" fmla="*/ 0 h 2135319"/>
              <a:gd name="connsiteX1" fmla="*/ 1782863 w 1951500"/>
              <a:gd name="connsiteY1" fmla="*/ 0 h 2135319"/>
              <a:gd name="connsiteX2" fmla="*/ 1850472 w 1951500"/>
              <a:gd name="connsiteY2" fmla="*/ 13650 h 2135319"/>
              <a:gd name="connsiteX3" fmla="*/ 1942912 w 1951500"/>
              <a:gd name="connsiteY3" fmla="*/ 106090 h 2135319"/>
              <a:gd name="connsiteX4" fmla="*/ 1951500 w 1951500"/>
              <a:gd name="connsiteY4" fmla="*/ 148630 h 2135319"/>
              <a:gd name="connsiteX5" fmla="*/ 1951500 w 1951500"/>
              <a:gd name="connsiteY5" fmla="*/ 1986688 h 2135319"/>
              <a:gd name="connsiteX6" fmla="*/ 1942912 w 1951500"/>
              <a:gd name="connsiteY6" fmla="*/ 2029229 h 2135319"/>
              <a:gd name="connsiteX7" fmla="*/ 1782858 w 1951500"/>
              <a:gd name="connsiteY7" fmla="*/ 2135319 h 2135319"/>
              <a:gd name="connsiteX8" fmla="*/ 173704 w 1951500"/>
              <a:gd name="connsiteY8" fmla="*/ 2135319 h 2135319"/>
              <a:gd name="connsiteX9" fmla="*/ 0 w 1951500"/>
              <a:gd name="connsiteY9" fmla="*/ 1961615 h 2135319"/>
              <a:gd name="connsiteX10" fmla="*/ 0 w 1951500"/>
              <a:gd name="connsiteY10" fmla="*/ 173703 h 2135319"/>
              <a:gd name="connsiteX11" fmla="*/ 106091 w 1951500"/>
              <a:gd name="connsiteY11" fmla="*/ 13650 h 2135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51500" h="2135319">
                <a:moveTo>
                  <a:pt x="173699" y="0"/>
                </a:moveTo>
                <a:lnTo>
                  <a:pt x="1782863" y="0"/>
                </a:lnTo>
                <a:lnTo>
                  <a:pt x="1850472" y="13650"/>
                </a:lnTo>
                <a:cubicBezTo>
                  <a:pt x="1892035" y="31229"/>
                  <a:pt x="1925332" y="64526"/>
                  <a:pt x="1942912" y="106090"/>
                </a:cubicBezTo>
                <a:lnTo>
                  <a:pt x="1951500" y="148630"/>
                </a:lnTo>
                <a:lnTo>
                  <a:pt x="1951500" y="1986688"/>
                </a:lnTo>
                <a:lnTo>
                  <a:pt x="1942912" y="2029229"/>
                </a:lnTo>
                <a:cubicBezTo>
                  <a:pt x="1916542" y="2091573"/>
                  <a:pt x="1854809" y="2135319"/>
                  <a:pt x="1782858" y="2135319"/>
                </a:cubicBezTo>
                <a:lnTo>
                  <a:pt x="173704" y="2135319"/>
                </a:lnTo>
                <a:cubicBezTo>
                  <a:pt x="77770" y="2135319"/>
                  <a:pt x="0" y="2057549"/>
                  <a:pt x="0" y="1961615"/>
                </a:cubicBezTo>
                <a:lnTo>
                  <a:pt x="0" y="173703"/>
                </a:lnTo>
                <a:cubicBezTo>
                  <a:pt x="0" y="101753"/>
                  <a:pt x="43746" y="40019"/>
                  <a:pt x="106091" y="1365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4671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05870A47-E61C-5FE0-7019-F7F1E39FD7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2988" y="1280871"/>
            <a:ext cx="7035684" cy="9006129"/>
          </a:xfrm>
          <a:custGeom>
            <a:avLst/>
            <a:gdLst>
              <a:gd name="connsiteX0" fmla="*/ 0 w 4690456"/>
              <a:gd name="connsiteY0" fmla="*/ 0 h 6004086"/>
              <a:gd name="connsiteX1" fmla="*/ 4690456 w 4690456"/>
              <a:gd name="connsiteY1" fmla="*/ 0 h 6004086"/>
              <a:gd name="connsiteX2" fmla="*/ 4690456 w 4690456"/>
              <a:gd name="connsiteY2" fmla="*/ 6004086 h 6004086"/>
              <a:gd name="connsiteX3" fmla="*/ 0 w 4690456"/>
              <a:gd name="connsiteY3" fmla="*/ 6004086 h 6004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0456" h="6004086">
                <a:moveTo>
                  <a:pt x="0" y="0"/>
                </a:moveTo>
                <a:lnTo>
                  <a:pt x="4690456" y="0"/>
                </a:lnTo>
                <a:lnTo>
                  <a:pt x="4690456" y="6004086"/>
                </a:lnTo>
                <a:lnTo>
                  <a:pt x="0" y="6004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1772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B259AB9D-FEA3-1762-F62F-A1F9710D60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" y="6172202"/>
            <a:ext cx="3641273" cy="4114787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494DFDE5-7F2B-8939-7548-7C6B3EB7BAE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02534" y="14"/>
            <a:ext cx="3641273" cy="4114788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8B3C05C4-6496-D937-2182-3CF6101FE71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902536" y="4392377"/>
            <a:ext cx="3641273" cy="5894613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8" name="그림 개체 틀 17">
            <a:extLst>
              <a:ext uri="{FF2B5EF4-FFF2-40B4-BE49-F238E27FC236}">
                <a16:creationId xmlns:a16="http://schemas.microsoft.com/office/drawing/2014/main" id="{6C154164-33A3-D5F3-FA10-3F1C566FA31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805066" y="7721375"/>
            <a:ext cx="3641273" cy="2565615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9" name="그림 개체 틀 18">
            <a:extLst>
              <a:ext uri="{FF2B5EF4-FFF2-40B4-BE49-F238E27FC236}">
                <a16:creationId xmlns:a16="http://schemas.microsoft.com/office/drawing/2014/main" id="{33AF3170-68F9-18C0-C724-580B412D2D5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05066" y="14"/>
            <a:ext cx="3641273" cy="7443774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C62381BD-6F20-63D7-A0F5-D6C55C78A4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" y="13"/>
            <a:ext cx="3641273" cy="5894615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36831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3537C708-E1DB-9EB0-0E2A-23396D69BF7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42991" y="2000115"/>
            <a:ext cx="6394782" cy="6394782"/>
          </a:xfrm>
          <a:custGeom>
            <a:avLst/>
            <a:gdLst>
              <a:gd name="connsiteX0" fmla="*/ 2131594 w 4263188"/>
              <a:gd name="connsiteY0" fmla="*/ 0 h 4263188"/>
              <a:gd name="connsiteX1" fmla="*/ 4263188 w 4263188"/>
              <a:gd name="connsiteY1" fmla="*/ 2131594 h 4263188"/>
              <a:gd name="connsiteX2" fmla="*/ 2131594 w 4263188"/>
              <a:gd name="connsiteY2" fmla="*/ 4263188 h 4263188"/>
              <a:gd name="connsiteX3" fmla="*/ 0 w 4263188"/>
              <a:gd name="connsiteY3" fmla="*/ 2131594 h 4263188"/>
              <a:gd name="connsiteX4" fmla="*/ 2131594 w 4263188"/>
              <a:gd name="connsiteY4" fmla="*/ 0 h 426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3188" h="4263188">
                <a:moveTo>
                  <a:pt x="2131594" y="0"/>
                </a:moveTo>
                <a:cubicBezTo>
                  <a:pt x="3308841" y="0"/>
                  <a:pt x="4263188" y="954347"/>
                  <a:pt x="4263188" y="2131594"/>
                </a:cubicBezTo>
                <a:cubicBezTo>
                  <a:pt x="4263188" y="3308841"/>
                  <a:pt x="3308841" y="4263188"/>
                  <a:pt x="2131594" y="4263188"/>
                </a:cubicBezTo>
                <a:cubicBezTo>
                  <a:pt x="954347" y="4263188"/>
                  <a:pt x="0" y="3308841"/>
                  <a:pt x="0" y="2131594"/>
                </a:cubicBezTo>
                <a:cubicBezTo>
                  <a:pt x="0" y="954347"/>
                  <a:pt x="954347" y="0"/>
                  <a:pt x="21315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3C786890-B5F5-CD46-2D35-AD77D49F8A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781550" cy="10279857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26586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71AB5556-3773-ED6E-4E08-C7FEF158EF4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68132" y="3363363"/>
            <a:ext cx="3469482" cy="3469482"/>
          </a:xfrm>
          <a:custGeom>
            <a:avLst/>
            <a:gdLst>
              <a:gd name="connsiteX0" fmla="*/ 1156494 w 2312988"/>
              <a:gd name="connsiteY0" fmla="*/ 0 h 2312988"/>
              <a:gd name="connsiteX1" fmla="*/ 2312988 w 2312988"/>
              <a:gd name="connsiteY1" fmla="*/ 1156494 h 2312988"/>
              <a:gd name="connsiteX2" fmla="*/ 1156494 w 2312988"/>
              <a:gd name="connsiteY2" fmla="*/ 2312988 h 2312988"/>
              <a:gd name="connsiteX3" fmla="*/ 0 w 2312988"/>
              <a:gd name="connsiteY3" fmla="*/ 1156494 h 2312988"/>
              <a:gd name="connsiteX4" fmla="*/ 1156494 w 2312988"/>
              <a:gd name="connsiteY4" fmla="*/ 0 h 231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2988" h="2312988">
                <a:moveTo>
                  <a:pt x="1156494" y="0"/>
                </a:moveTo>
                <a:cubicBezTo>
                  <a:pt x="1795208" y="0"/>
                  <a:pt x="2312988" y="517780"/>
                  <a:pt x="2312988" y="1156494"/>
                </a:cubicBezTo>
                <a:cubicBezTo>
                  <a:pt x="2312988" y="1795208"/>
                  <a:pt x="1795208" y="2312988"/>
                  <a:pt x="1156494" y="2312988"/>
                </a:cubicBezTo>
                <a:cubicBezTo>
                  <a:pt x="517780" y="2312988"/>
                  <a:pt x="0" y="1795208"/>
                  <a:pt x="0" y="1156494"/>
                </a:cubicBezTo>
                <a:cubicBezTo>
                  <a:pt x="0" y="517780"/>
                  <a:pt x="517780" y="0"/>
                  <a:pt x="11564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3A61A01F-5E1F-573D-278A-2833D45EA80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644615" y="3363363"/>
            <a:ext cx="3469482" cy="3469482"/>
          </a:xfrm>
          <a:custGeom>
            <a:avLst/>
            <a:gdLst>
              <a:gd name="connsiteX0" fmla="*/ 1156494 w 2312988"/>
              <a:gd name="connsiteY0" fmla="*/ 0 h 2312988"/>
              <a:gd name="connsiteX1" fmla="*/ 2312988 w 2312988"/>
              <a:gd name="connsiteY1" fmla="*/ 1156494 h 2312988"/>
              <a:gd name="connsiteX2" fmla="*/ 1156494 w 2312988"/>
              <a:gd name="connsiteY2" fmla="*/ 2312988 h 2312988"/>
              <a:gd name="connsiteX3" fmla="*/ 0 w 2312988"/>
              <a:gd name="connsiteY3" fmla="*/ 1156494 h 2312988"/>
              <a:gd name="connsiteX4" fmla="*/ 1156494 w 2312988"/>
              <a:gd name="connsiteY4" fmla="*/ 0 h 231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2988" h="2312988">
                <a:moveTo>
                  <a:pt x="1156494" y="0"/>
                </a:moveTo>
                <a:cubicBezTo>
                  <a:pt x="1795208" y="0"/>
                  <a:pt x="2312988" y="517780"/>
                  <a:pt x="2312988" y="1156494"/>
                </a:cubicBezTo>
                <a:cubicBezTo>
                  <a:pt x="2312988" y="1795208"/>
                  <a:pt x="1795208" y="2312988"/>
                  <a:pt x="1156494" y="2312988"/>
                </a:cubicBezTo>
                <a:cubicBezTo>
                  <a:pt x="517780" y="2312988"/>
                  <a:pt x="0" y="1795208"/>
                  <a:pt x="0" y="1156494"/>
                </a:cubicBezTo>
                <a:cubicBezTo>
                  <a:pt x="0" y="517780"/>
                  <a:pt x="517780" y="0"/>
                  <a:pt x="11564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065DACAE-0026-A41C-532D-D6BADA4442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91647" y="3363363"/>
            <a:ext cx="3469482" cy="3469482"/>
          </a:xfrm>
          <a:custGeom>
            <a:avLst/>
            <a:gdLst>
              <a:gd name="connsiteX0" fmla="*/ 1156494 w 2312988"/>
              <a:gd name="connsiteY0" fmla="*/ 0 h 2312988"/>
              <a:gd name="connsiteX1" fmla="*/ 2312988 w 2312988"/>
              <a:gd name="connsiteY1" fmla="*/ 1156494 h 2312988"/>
              <a:gd name="connsiteX2" fmla="*/ 1156494 w 2312988"/>
              <a:gd name="connsiteY2" fmla="*/ 2312988 h 2312988"/>
              <a:gd name="connsiteX3" fmla="*/ 0 w 2312988"/>
              <a:gd name="connsiteY3" fmla="*/ 1156494 h 2312988"/>
              <a:gd name="connsiteX4" fmla="*/ 1156494 w 2312988"/>
              <a:gd name="connsiteY4" fmla="*/ 0 h 231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2988" h="2312988">
                <a:moveTo>
                  <a:pt x="1156494" y="0"/>
                </a:moveTo>
                <a:cubicBezTo>
                  <a:pt x="1795208" y="0"/>
                  <a:pt x="2312988" y="517780"/>
                  <a:pt x="2312988" y="1156494"/>
                </a:cubicBezTo>
                <a:cubicBezTo>
                  <a:pt x="2312988" y="1795208"/>
                  <a:pt x="1795208" y="2312988"/>
                  <a:pt x="1156494" y="2312988"/>
                </a:cubicBezTo>
                <a:cubicBezTo>
                  <a:pt x="517780" y="2312988"/>
                  <a:pt x="0" y="1795208"/>
                  <a:pt x="0" y="1156494"/>
                </a:cubicBezTo>
                <a:cubicBezTo>
                  <a:pt x="0" y="517780"/>
                  <a:pt x="517780" y="0"/>
                  <a:pt x="11564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482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AA4A9DBA-10C0-700A-87CC-07FBF69ADE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680032" y="0"/>
            <a:ext cx="6607968" cy="10287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7555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AFA07205-D80F-8F8E-37FD-CF126A8069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6566" y="3819258"/>
            <a:ext cx="6806456" cy="5218632"/>
          </a:xfrm>
          <a:custGeom>
            <a:avLst/>
            <a:gdLst>
              <a:gd name="connsiteX0" fmla="*/ 0 w 4537637"/>
              <a:gd name="connsiteY0" fmla="*/ 0 h 3479088"/>
              <a:gd name="connsiteX1" fmla="*/ 4537637 w 4537637"/>
              <a:gd name="connsiteY1" fmla="*/ 0 h 3479088"/>
              <a:gd name="connsiteX2" fmla="*/ 4537637 w 4537637"/>
              <a:gd name="connsiteY2" fmla="*/ 3479088 h 3479088"/>
              <a:gd name="connsiteX3" fmla="*/ 0 w 4537637"/>
              <a:gd name="connsiteY3" fmla="*/ 3479088 h 347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7637" h="3479088">
                <a:moveTo>
                  <a:pt x="0" y="0"/>
                </a:moveTo>
                <a:lnTo>
                  <a:pt x="4537637" y="0"/>
                </a:lnTo>
                <a:lnTo>
                  <a:pt x="4537637" y="3479088"/>
                </a:lnTo>
                <a:lnTo>
                  <a:pt x="0" y="3479088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81940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678A6DAB-D492-0DFD-51D8-B9A651EF121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21555" y="2111486"/>
            <a:ext cx="3417159" cy="7161197"/>
          </a:xfrm>
          <a:custGeom>
            <a:avLst/>
            <a:gdLst>
              <a:gd name="connsiteX0" fmla="*/ 164593 w 2278106"/>
              <a:gd name="connsiteY0" fmla="*/ 0 h 4774131"/>
              <a:gd name="connsiteX1" fmla="*/ 2113513 w 2278106"/>
              <a:gd name="connsiteY1" fmla="*/ 0 h 4774131"/>
              <a:gd name="connsiteX2" fmla="*/ 2278106 w 2278106"/>
              <a:gd name="connsiteY2" fmla="*/ 164593 h 4774131"/>
              <a:gd name="connsiteX3" fmla="*/ 2278106 w 2278106"/>
              <a:gd name="connsiteY3" fmla="*/ 4609538 h 4774131"/>
              <a:gd name="connsiteX4" fmla="*/ 2113513 w 2278106"/>
              <a:gd name="connsiteY4" fmla="*/ 4774131 h 4774131"/>
              <a:gd name="connsiteX5" fmla="*/ 164593 w 2278106"/>
              <a:gd name="connsiteY5" fmla="*/ 4774131 h 4774131"/>
              <a:gd name="connsiteX6" fmla="*/ 0 w 2278106"/>
              <a:gd name="connsiteY6" fmla="*/ 4609538 h 4774131"/>
              <a:gd name="connsiteX7" fmla="*/ 0 w 2278106"/>
              <a:gd name="connsiteY7" fmla="*/ 164593 h 4774131"/>
              <a:gd name="connsiteX8" fmla="*/ 164593 w 2278106"/>
              <a:gd name="connsiteY8" fmla="*/ 0 h 4774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78106" h="4774131">
                <a:moveTo>
                  <a:pt x="164593" y="0"/>
                </a:moveTo>
                <a:lnTo>
                  <a:pt x="2113513" y="0"/>
                </a:lnTo>
                <a:cubicBezTo>
                  <a:pt x="2204415" y="0"/>
                  <a:pt x="2278106" y="73691"/>
                  <a:pt x="2278106" y="164593"/>
                </a:cubicBezTo>
                <a:lnTo>
                  <a:pt x="2278106" y="4609538"/>
                </a:lnTo>
                <a:cubicBezTo>
                  <a:pt x="2278106" y="4700440"/>
                  <a:pt x="2204415" y="4774131"/>
                  <a:pt x="2113513" y="4774131"/>
                </a:cubicBezTo>
                <a:lnTo>
                  <a:pt x="164593" y="4774131"/>
                </a:lnTo>
                <a:cubicBezTo>
                  <a:pt x="73691" y="4774131"/>
                  <a:pt x="0" y="4700440"/>
                  <a:pt x="0" y="4609538"/>
                </a:cubicBezTo>
                <a:lnTo>
                  <a:pt x="0" y="164593"/>
                </a:lnTo>
                <a:cubicBezTo>
                  <a:pt x="0" y="73691"/>
                  <a:pt x="73691" y="0"/>
                  <a:pt x="16459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7842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46E6DD39-9C5A-4CBB-7A74-543D1FA3D3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98234" y="3038130"/>
            <a:ext cx="6343652" cy="4101192"/>
          </a:xfrm>
          <a:custGeom>
            <a:avLst/>
            <a:gdLst>
              <a:gd name="connsiteX0" fmla="*/ 0 w 4229101"/>
              <a:gd name="connsiteY0" fmla="*/ 0 h 2734128"/>
              <a:gd name="connsiteX1" fmla="*/ 4229101 w 4229101"/>
              <a:gd name="connsiteY1" fmla="*/ 0 h 2734128"/>
              <a:gd name="connsiteX2" fmla="*/ 4229101 w 4229101"/>
              <a:gd name="connsiteY2" fmla="*/ 2734128 h 2734128"/>
              <a:gd name="connsiteX3" fmla="*/ 0 w 4229101"/>
              <a:gd name="connsiteY3" fmla="*/ 2734128 h 2734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9101" h="2734128">
                <a:moveTo>
                  <a:pt x="0" y="0"/>
                </a:moveTo>
                <a:lnTo>
                  <a:pt x="4229101" y="0"/>
                </a:lnTo>
                <a:lnTo>
                  <a:pt x="4229101" y="2734128"/>
                </a:lnTo>
                <a:lnTo>
                  <a:pt x="0" y="27341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72813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D84E139-A865-1C3D-7B7E-BCC3406B1C2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47394" y="1809946"/>
            <a:ext cx="7282206" cy="4122938"/>
          </a:xfrm>
          <a:custGeom>
            <a:avLst/>
            <a:gdLst>
              <a:gd name="connsiteX0" fmla="*/ 0 w 4854804"/>
              <a:gd name="connsiteY0" fmla="*/ 0 h 2724346"/>
              <a:gd name="connsiteX1" fmla="*/ 4854804 w 4854804"/>
              <a:gd name="connsiteY1" fmla="*/ 0 h 2724346"/>
              <a:gd name="connsiteX2" fmla="*/ 4854804 w 4854804"/>
              <a:gd name="connsiteY2" fmla="*/ 2724346 h 2724346"/>
              <a:gd name="connsiteX3" fmla="*/ 0 w 4854804"/>
              <a:gd name="connsiteY3" fmla="*/ 2724346 h 272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804" h="2724346">
                <a:moveTo>
                  <a:pt x="0" y="0"/>
                </a:moveTo>
                <a:lnTo>
                  <a:pt x="4854804" y="0"/>
                </a:lnTo>
                <a:lnTo>
                  <a:pt x="4854804" y="2724346"/>
                </a:lnTo>
                <a:lnTo>
                  <a:pt x="0" y="27243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64157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743DEC2F-E806-C401-8192-273EC50AB5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22784" y="3051246"/>
            <a:ext cx="5502123" cy="3560460"/>
          </a:xfrm>
          <a:custGeom>
            <a:avLst/>
            <a:gdLst>
              <a:gd name="connsiteX0" fmla="*/ 0 w 3721297"/>
              <a:gd name="connsiteY0" fmla="*/ 0 h 2408075"/>
              <a:gd name="connsiteX1" fmla="*/ 3721297 w 3721297"/>
              <a:gd name="connsiteY1" fmla="*/ 0 h 2408075"/>
              <a:gd name="connsiteX2" fmla="*/ 3721297 w 3721297"/>
              <a:gd name="connsiteY2" fmla="*/ 2408075 h 2408075"/>
              <a:gd name="connsiteX3" fmla="*/ 0 w 3721297"/>
              <a:gd name="connsiteY3" fmla="*/ 2408075 h 240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1297" h="2408075">
                <a:moveTo>
                  <a:pt x="0" y="0"/>
                </a:moveTo>
                <a:lnTo>
                  <a:pt x="3721297" y="0"/>
                </a:lnTo>
                <a:lnTo>
                  <a:pt x="3721297" y="2408075"/>
                </a:lnTo>
                <a:lnTo>
                  <a:pt x="0" y="24080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78002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CB3AF18-012E-C332-BAF3-C301A201B6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29700" y="3333751"/>
            <a:ext cx="6124575" cy="3915704"/>
          </a:xfrm>
          <a:custGeom>
            <a:avLst/>
            <a:gdLst>
              <a:gd name="connsiteX0" fmla="*/ 0 w 4083050"/>
              <a:gd name="connsiteY0" fmla="*/ 0 h 2610469"/>
              <a:gd name="connsiteX1" fmla="*/ 4083050 w 4083050"/>
              <a:gd name="connsiteY1" fmla="*/ 0 h 2610469"/>
              <a:gd name="connsiteX2" fmla="*/ 4083050 w 4083050"/>
              <a:gd name="connsiteY2" fmla="*/ 2610469 h 2610469"/>
              <a:gd name="connsiteX3" fmla="*/ 0 w 4083050"/>
              <a:gd name="connsiteY3" fmla="*/ 2610469 h 261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3050" h="2610469">
                <a:moveTo>
                  <a:pt x="0" y="0"/>
                </a:moveTo>
                <a:lnTo>
                  <a:pt x="4083050" y="0"/>
                </a:lnTo>
                <a:lnTo>
                  <a:pt x="4083050" y="2610469"/>
                </a:lnTo>
                <a:lnTo>
                  <a:pt x="0" y="261046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29770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C035E689-93A3-11AE-89F2-E919C1BB70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36045" y="3157538"/>
            <a:ext cx="4937690" cy="3131156"/>
          </a:xfrm>
          <a:custGeom>
            <a:avLst/>
            <a:gdLst>
              <a:gd name="connsiteX0" fmla="*/ 0 w 3306985"/>
              <a:gd name="connsiteY0" fmla="*/ 0 h 2139971"/>
              <a:gd name="connsiteX1" fmla="*/ 3306985 w 3306985"/>
              <a:gd name="connsiteY1" fmla="*/ 0 h 2139971"/>
              <a:gd name="connsiteX2" fmla="*/ 3306985 w 3306985"/>
              <a:gd name="connsiteY2" fmla="*/ 2139971 h 2139971"/>
              <a:gd name="connsiteX3" fmla="*/ 0 w 3306985"/>
              <a:gd name="connsiteY3" fmla="*/ 2139971 h 2139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6985" h="2139971">
                <a:moveTo>
                  <a:pt x="0" y="0"/>
                </a:moveTo>
                <a:lnTo>
                  <a:pt x="3306985" y="0"/>
                </a:lnTo>
                <a:lnTo>
                  <a:pt x="3306985" y="2139971"/>
                </a:lnTo>
                <a:lnTo>
                  <a:pt x="0" y="21399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2D92AC59-6444-3E69-045B-9C837CABD1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14271" y="3177539"/>
            <a:ext cx="4910541" cy="3108962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00712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51735CB-180F-D27B-16F8-8C2DA5E88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01313" y="2348208"/>
            <a:ext cx="6443664" cy="3681117"/>
          </a:xfrm>
          <a:custGeom>
            <a:avLst/>
            <a:gdLst>
              <a:gd name="connsiteX0" fmla="*/ 0 w 4295776"/>
              <a:gd name="connsiteY0" fmla="*/ 0 h 2454078"/>
              <a:gd name="connsiteX1" fmla="*/ 4295776 w 4295776"/>
              <a:gd name="connsiteY1" fmla="*/ 0 h 2454078"/>
              <a:gd name="connsiteX2" fmla="*/ 4295776 w 4295776"/>
              <a:gd name="connsiteY2" fmla="*/ 2454078 h 2454078"/>
              <a:gd name="connsiteX3" fmla="*/ 0 w 4295776"/>
              <a:gd name="connsiteY3" fmla="*/ 2454078 h 2454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95776" h="2454078">
                <a:moveTo>
                  <a:pt x="0" y="0"/>
                </a:moveTo>
                <a:lnTo>
                  <a:pt x="4295776" y="0"/>
                </a:lnTo>
                <a:lnTo>
                  <a:pt x="4295776" y="2454078"/>
                </a:lnTo>
                <a:lnTo>
                  <a:pt x="0" y="24540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5292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A0C60DCF-F17F-4BC6-D145-9243B09AA9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73" y="-11550"/>
            <a:ext cx="18279855" cy="4208022"/>
          </a:xfrm>
          <a:custGeom>
            <a:avLst/>
            <a:gdLst>
              <a:gd name="connsiteX0" fmla="*/ 0 w 12186570"/>
              <a:gd name="connsiteY0" fmla="*/ 0 h 2805348"/>
              <a:gd name="connsiteX1" fmla="*/ 12186570 w 12186570"/>
              <a:gd name="connsiteY1" fmla="*/ 0 h 2805348"/>
              <a:gd name="connsiteX2" fmla="*/ 12186570 w 12186570"/>
              <a:gd name="connsiteY2" fmla="*/ 2805348 h 2805348"/>
              <a:gd name="connsiteX3" fmla="*/ 0 w 12186570"/>
              <a:gd name="connsiteY3" fmla="*/ 2805348 h 2805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6570" h="2805348">
                <a:moveTo>
                  <a:pt x="0" y="0"/>
                </a:moveTo>
                <a:lnTo>
                  <a:pt x="12186570" y="0"/>
                </a:lnTo>
                <a:lnTo>
                  <a:pt x="12186570" y="2805348"/>
                </a:lnTo>
                <a:lnTo>
                  <a:pt x="0" y="280534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그림 개체 틀 5">
            <a:extLst>
              <a:ext uri="{FF2B5EF4-FFF2-40B4-BE49-F238E27FC236}">
                <a16:creationId xmlns:a16="http://schemas.microsoft.com/office/drawing/2014/main" id="{DCE32D8C-DC3E-683C-6CFF-E6375852101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914180" y="2548889"/>
            <a:ext cx="8636712" cy="5510321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383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6551DA02-9B82-B44F-5769-D8AB681960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42793" y="2786852"/>
            <a:ext cx="7066347" cy="4572677"/>
          </a:xfrm>
          <a:custGeom>
            <a:avLst/>
            <a:gdLst>
              <a:gd name="connsiteX0" fmla="*/ 0 w 4710898"/>
              <a:gd name="connsiteY0" fmla="*/ 0 h 3048451"/>
              <a:gd name="connsiteX1" fmla="*/ 4710898 w 4710898"/>
              <a:gd name="connsiteY1" fmla="*/ 0 h 3048451"/>
              <a:gd name="connsiteX2" fmla="*/ 4710898 w 4710898"/>
              <a:gd name="connsiteY2" fmla="*/ 3048451 h 3048451"/>
              <a:gd name="connsiteX3" fmla="*/ 0 w 4710898"/>
              <a:gd name="connsiteY3" fmla="*/ 3048451 h 3048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0898" h="3048451">
                <a:moveTo>
                  <a:pt x="0" y="0"/>
                </a:moveTo>
                <a:lnTo>
                  <a:pt x="4710898" y="0"/>
                </a:lnTo>
                <a:lnTo>
                  <a:pt x="4710898" y="3048451"/>
                </a:lnTo>
                <a:lnTo>
                  <a:pt x="0" y="30484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6CF05D00-6074-77E9-7A5D-57EE3ED41A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3433" y="3123934"/>
            <a:ext cx="2118278" cy="4439186"/>
          </a:xfrm>
          <a:prstGeom prst="roundRect">
            <a:avLst>
              <a:gd name="adj" fmla="val 6775"/>
            </a:avLst>
          </a:pr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0618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3F01101-DAEF-4FCC-3FBC-3045557D45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71081" y="2547115"/>
            <a:ext cx="2459598" cy="5154476"/>
          </a:xfrm>
          <a:custGeom>
            <a:avLst/>
            <a:gdLst>
              <a:gd name="connsiteX0" fmla="*/ 118471 w 1639732"/>
              <a:gd name="connsiteY0" fmla="*/ 0 h 3436317"/>
              <a:gd name="connsiteX1" fmla="*/ 1521261 w 1639732"/>
              <a:gd name="connsiteY1" fmla="*/ 0 h 3436317"/>
              <a:gd name="connsiteX2" fmla="*/ 1639732 w 1639732"/>
              <a:gd name="connsiteY2" fmla="*/ 118471 h 3436317"/>
              <a:gd name="connsiteX3" fmla="*/ 1639732 w 1639732"/>
              <a:gd name="connsiteY3" fmla="*/ 3317846 h 3436317"/>
              <a:gd name="connsiteX4" fmla="*/ 1521261 w 1639732"/>
              <a:gd name="connsiteY4" fmla="*/ 3436317 h 3436317"/>
              <a:gd name="connsiteX5" fmla="*/ 118471 w 1639732"/>
              <a:gd name="connsiteY5" fmla="*/ 3436317 h 3436317"/>
              <a:gd name="connsiteX6" fmla="*/ 0 w 1639732"/>
              <a:gd name="connsiteY6" fmla="*/ 3317846 h 3436317"/>
              <a:gd name="connsiteX7" fmla="*/ 0 w 1639732"/>
              <a:gd name="connsiteY7" fmla="*/ 118471 h 3436317"/>
              <a:gd name="connsiteX8" fmla="*/ 118471 w 1639732"/>
              <a:gd name="connsiteY8" fmla="*/ 0 h 3436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9732" h="3436317">
                <a:moveTo>
                  <a:pt x="118471" y="0"/>
                </a:moveTo>
                <a:lnTo>
                  <a:pt x="1521261" y="0"/>
                </a:lnTo>
                <a:cubicBezTo>
                  <a:pt x="1586691" y="0"/>
                  <a:pt x="1639732" y="53041"/>
                  <a:pt x="1639732" y="118471"/>
                </a:cubicBezTo>
                <a:lnTo>
                  <a:pt x="1639732" y="3317846"/>
                </a:lnTo>
                <a:cubicBezTo>
                  <a:pt x="1639732" y="3383276"/>
                  <a:pt x="1586691" y="3436317"/>
                  <a:pt x="1521261" y="3436317"/>
                </a:cubicBezTo>
                <a:lnTo>
                  <a:pt x="118471" y="3436317"/>
                </a:lnTo>
                <a:cubicBezTo>
                  <a:pt x="53041" y="3436317"/>
                  <a:pt x="0" y="3383276"/>
                  <a:pt x="0" y="3317846"/>
                </a:cubicBezTo>
                <a:lnTo>
                  <a:pt x="0" y="118471"/>
                </a:lnTo>
                <a:cubicBezTo>
                  <a:pt x="0" y="53041"/>
                  <a:pt x="53041" y="0"/>
                  <a:pt x="11847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0B3A725E-5B18-2259-F55A-9E5AE02F16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578978" y="2547115"/>
            <a:ext cx="2459598" cy="5154476"/>
          </a:xfrm>
          <a:custGeom>
            <a:avLst/>
            <a:gdLst>
              <a:gd name="connsiteX0" fmla="*/ 118471 w 1639732"/>
              <a:gd name="connsiteY0" fmla="*/ 0 h 3436317"/>
              <a:gd name="connsiteX1" fmla="*/ 1521261 w 1639732"/>
              <a:gd name="connsiteY1" fmla="*/ 0 h 3436317"/>
              <a:gd name="connsiteX2" fmla="*/ 1639732 w 1639732"/>
              <a:gd name="connsiteY2" fmla="*/ 118471 h 3436317"/>
              <a:gd name="connsiteX3" fmla="*/ 1639732 w 1639732"/>
              <a:gd name="connsiteY3" fmla="*/ 3317846 h 3436317"/>
              <a:gd name="connsiteX4" fmla="*/ 1521261 w 1639732"/>
              <a:gd name="connsiteY4" fmla="*/ 3436317 h 3436317"/>
              <a:gd name="connsiteX5" fmla="*/ 118471 w 1639732"/>
              <a:gd name="connsiteY5" fmla="*/ 3436317 h 3436317"/>
              <a:gd name="connsiteX6" fmla="*/ 0 w 1639732"/>
              <a:gd name="connsiteY6" fmla="*/ 3317846 h 3436317"/>
              <a:gd name="connsiteX7" fmla="*/ 0 w 1639732"/>
              <a:gd name="connsiteY7" fmla="*/ 118471 h 3436317"/>
              <a:gd name="connsiteX8" fmla="*/ 118471 w 1639732"/>
              <a:gd name="connsiteY8" fmla="*/ 0 h 3436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9732" h="3436317">
                <a:moveTo>
                  <a:pt x="118471" y="0"/>
                </a:moveTo>
                <a:lnTo>
                  <a:pt x="1521261" y="0"/>
                </a:lnTo>
                <a:cubicBezTo>
                  <a:pt x="1586691" y="0"/>
                  <a:pt x="1639732" y="53041"/>
                  <a:pt x="1639732" y="118471"/>
                </a:cubicBezTo>
                <a:lnTo>
                  <a:pt x="1639732" y="3317846"/>
                </a:lnTo>
                <a:cubicBezTo>
                  <a:pt x="1639732" y="3383276"/>
                  <a:pt x="1586691" y="3436317"/>
                  <a:pt x="1521261" y="3436317"/>
                </a:cubicBezTo>
                <a:lnTo>
                  <a:pt x="118471" y="3436317"/>
                </a:lnTo>
                <a:cubicBezTo>
                  <a:pt x="53041" y="3436317"/>
                  <a:pt x="0" y="3383276"/>
                  <a:pt x="0" y="3317846"/>
                </a:cubicBezTo>
                <a:lnTo>
                  <a:pt x="0" y="118471"/>
                </a:lnTo>
                <a:cubicBezTo>
                  <a:pt x="0" y="53041"/>
                  <a:pt x="53041" y="0"/>
                  <a:pt x="11847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56458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188073DB-93B2-9560-2A48-758D66C0E7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37760" y="3119866"/>
            <a:ext cx="8470134" cy="5594879"/>
          </a:xfrm>
          <a:custGeom>
            <a:avLst/>
            <a:gdLst>
              <a:gd name="connsiteX0" fmla="*/ 0 w 5646756"/>
              <a:gd name="connsiteY0" fmla="*/ 0 h 3729919"/>
              <a:gd name="connsiteX1" fmla="*/ 5646756 w 5646756"/>
              <a:gd name="connsiteY1" fmla="*/ 0 h 3729919"/>
              <a:gd name="connsiteX2" fmla="*/ 5646756 w 5646756"/>
              <a:gd name="connsiteY2" fmla="*/ 3729919 h 3729919"/>
              <a:gd name="connsiteX3" fmla="*/ 0 w 5646756"/>
              <a:gd name="connsiteY3" fmla="*/ 3729919 h 372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46756" h="3729919">
                <a:moveTo>
                  <a:pt x="0" y="0"/>
                </a:moveTo>
                <a:lnTo>
                  <a:pt x="5646756" y="0"/>
                </a:lnTo>
                <a:lnTo>
                  <a:pt x="5646756" y="3729919"/>
                </a:lnTo>
                <a:lnTo>
                  <a:pt x="0" y="37299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48575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0B88B130-BDD8-F6C8-D8CB-329AFECE3C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430000" y="0"/>
            <a:ext cx="6858000" cy="10287000"/>
          </a:xfrm>
          <a:custGeom>
            <a:avLst/>
            <a:gdLst>
              <a:gd name="connsiteX0" fmla="*/ 0 w 4572000"/>
              <a:gd name="connsiteY0" fmla="*/ 0 h 6858000"/>
              <a:gd name="connsiteX1" fmla="*/ 4572000 w 4572000"/>
              <a:gd name="connsiteY1" fmla="*/ 0 h 6858000"/>
              <a:gd name="connsiteX2" fmla="*/ 4572000 w 4572000"/>
              <a:gd name="connsiteY2" fmla="*/ 6858000 h 6858000"/>
              <a:gd name="connsiteX3" fmla="*/ 0 w 457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6858000">
                <a:moveTo>
                  <a:pt x="0" y="0"/>
                </a:moveTo>
                <a:lnTo>
                  <a:pt x="4572000" y="0"/>
                </a:lnTo>
                <a:lnTo>
                  <a:pt x="457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47961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533466F4-BA06-CA66-FD02-97B43DD2694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76265" y="3133727"/>
            <a:ext cx="3223649" cy="3657600"/>
          </a:xfrm>
          <a:custGeom>
            <a:avLst/>
            <a:gdLst>
              <a:gd name="connsiteX0" fmla="*/ 0 w 2149099"/>
              <a:gd name="connsiteY0" fmla="*/ 0 h 2438400"/>
              <a:gd name="connsiteX1" fmla="*/ 2149099 w 2149099"/>
              <a:gd name="connsiteY1" fmla="*/ 0 h 2438400"/>
              <a:gd name="connsiteX2" fmla="*/ 2149099 w 2149099"/>
              <a:gd name="connsiteY2" fmla="*/ 2438400 h 2438400"/>
              <a:gd name="connsiteX3" fmla="*/ 0 w 2149099"/>
              <a:gd name="connsiteY3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9099" h="2438400">
                <a:moveTo>
                  <a:pt x="0" y="0"/>
                </a:moveTo>
                <a:lnTo>
                  <a:pt x="2149099" y="0"/>
                </a:lnTo>
                <a:lnTo>
                  <a:pt x="2149099" y="2438400"/>
                </a:lnTo>
                <a:lnTo>
                  <a:pt x="0" y="243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476D7022-5A63-A1C5-0B8F-7E19456976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88086" y="3133727"/>
            <a:ext cx="3223649" cy="3657600"/>
          </a:xfrm>
          <a:custGeom>
            <a:avLst/>
            <a:gdLst>
              <a:gd name="connsiteX0" fmla="*/ 0 w 2149099"/>
              <a:gd name="connsiteY0" fmla="*/ 0 h 2438400"/>
              <a:gd name="connsiteX1" fmla="*/ 2149099 w 2149099"/>
              <a:gd name="connsiteY1" fmla="*/ 0 h 2438400"/>
              <a:gd name="connsiteX2" fmla="*/ 2149099 w 2149099"/>
              <a:gd name="connsiteY2" fmla="*/ 2438400 h 2438400"/>
              <a:gd name="connsiteX3" fmla="*/ 0 w 2149099"/>
              <a:gd name="connsiteY3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9099" h="2438400">
                <a:moveTo>
                  <a:pt x="0" y="0"/>
                </a:moveTo>
                <a:lnTo>
                  <a:pt x="2149099" y="0"/>
                </a:lnTo>
                <a:lnTo>
                  <a:pt x="2149099" y="2438400"/>
                </a:lnTo>
                <a:lnTo>
                  <a:pt x="0" y="243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661841DD-9DD3-6C35-9677-3B4C593D9B6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699907" y="3133727"/>
            <a:ext cx="3223649" cy="3657600"/>
          </a:xfrm>
          <a:custGeom>
            <a:avLst/>
            <a:gdLst>
              <a:gd name="connsiteX0" fmla="*/ 0 w 2149099"/>
              <a:gd name="connsiteY0" fmla="*/ 0 h 2438400"/>
              <a:gd name="connsiteX1" fmla="*/ 2149099 w 2149099"/>
              <a:gd name="connsiteY1" fmla="*/ 0 h 2438400"/>
              <a:gd name="connsiteX2" fmla="*/ 2149099 w 2149099"/>
              <a:gd name="connsiteY2" fmla="*/ 2438400 h 2438400"/>
              <a:gd name="connsiteX3" fmla="*/ 0 w 2149099"/>
              <a:gd name="connsiteY3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9099" h="2438400">
                <a:moveTo>
                  <a:pt x="0" y="0"/>
                </a:moveTo>
                <a:lnTo>
                  <a:pt x="2149099" y="0"/>
                </a:lnTo>
                <a:lnTo>
                  <a:pt x="2149099" y="2438400"/>
                </a:lnTo>
                <a:lnTo>
                  <a:pt x="0" y="243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36F43F46-A014-3B0A-A66A-215313C2517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64446" y="3133727"/>
            <a:ext cx="3223649" cy="3657600"/>
          </a:xfrm>
          <a:custGeom>
            <a:avLst/>
            <a:gdLst>
              <a:gd name="connsiteX0" fmla="*/ 0 w 2149099"/>
              <a:gd name="connsiteY0" fmla="*/ 0 h 2438400"/>
              <a:gd name="connsiteX1" fmla="*/ 2149099 w 2149099"/>
              <a:gd name="connsiteY1" fmla="*/ 0 h 2438400"/>
              <a:gd name="connsiteX2" fmla="*/ 2149099 w 2149099"/>
              <a:gd name="connsiteY2" fmla="*/ 2438400 h 2438400"/>
              <a:gd name="connsiteX3" fmla="*/ 0 w 2149099"/>
              <a:gd name="connsiteY3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9099" h="2438400">
                <a:moveTo>
                  <a:pt x="0" y="0"/>
                </a:moveTo>
                <a:lnTo>
                  <a:pt x="2149099" y="0"/>
                </a:lnTo>
                <a:lnTo>
                  <a:pt x="2149099" y="2438400"/>
                </a:lnTo>
                <a:lnTo>
                  <a:pt x="0" y="243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14904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CE8ECD94-1673-9D35-763A-AF8EC7377F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51594" y="1128973"/>
            <a:ext cx="3930809" cy="8029055"/>
          </a:xfrm>
          <a:custGeom>
            <a:avLst/>
            <a:gdLst>
              <a:gd name="connsiteX0" fmla="*/ 306760 w 2620539"/>
              <a:gd name="connsiteY0" fmla="*/ 0 h 5352703"/>
              <a:gd name="connsiteX1" fmla="*/ 2313779 w 2620539"/>
              <a:gd name="connsiteY1" fmla="*/ 0 h 5352703"/>
              <a:gd name="connsiteX2" fmla="*/ 2620539 w 2620539"/>
              <a:gd name="connsiteY2" fmla="*/ 306760 h 5352703"/>
              <a:gd name="connsiteX3" fmla="*/ 2620539 w 2620539"/>
              <a:gd name="connsiteY3" fmla="*/ 5045943 h 5352703"/>
              <a:gd name="connsiteX4" fmla="*/ 2313779 w 2620539"/>
              <a:gd name="connsiteY4" fmla="*/ 5352703 h 5352703"/>
              <a:gd name="connsiteX5" fmla="*/ 306760 w 2620539"/>
              <a:gd name="connsiteY5" fmla="*/ 5352703 h 5352703"/>
              <a:gd name="connsiteX6" fmla="*/ 0 w 2620539"/>
              <a:gd name="connsiteY6" fmla="*/ 5045943 h 5352703"/>
              <a:gd name="connsiteX7" fmla="*/ 0 w 2620539"/>
              <a:gd name="connsiteY7" fmla="*/ 306760 h 5352703"/>
              <a:gd name="connsiteX8" fmla="*/ 306760 w 2620539"/>
              <a:gd name="connsiteY8" fmla="*/ 0 h 5352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0539" h="5352703">
                <a:moveTo>
                  <a:pt x="306760" y="0"/>
                </a:moveTo>
                <a:lnTo>
                  <a:pt x="2313779" y="0"/>
                </a:lnTo>
                <a:cubicBezTo>
                  <a:pt x="2483198" y="0"/>
                  <a:pt x="2620539" y="137341"/>
                  <a:pt x="2620539" y="306760"/>
                </a:cubicBezTo>
                <a:lnTo>
                  <a:pt x="2620539" y="5045943"/>
                </a:lnTo>
                <a:cubicBezTo>
                  <a:pt x="2620539" y="5215362"/>
                  <a:pt x="2483198" y="5352703"/>
                  <a:pt x="2313779" y="5352703"/>
                </a:cubicBezTo>
                <a:lnTo>
                  <a:pt x="306760" y="5352703"/>
                </a:lnTo>
                <a:cubicBezTo>
                  <a:pt x="137341" y="5352703"/>
                  <a:pt x="0" y="5215362"/>
                  <a:pt x="0" y="5045943"/>
                </a:cubicBezTo>
                <a:lnTo>
                  <a:pt x="0" y="306760"/>
                </a:lnTo>
                <a:cubicBezTo>
                  <a:pt x="0" y="137341"/>
                  <a:pt x="137341" y="0"/>
                  <a:pt x="3067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88264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DDD794A2-752C-919A-BAF2-9A54039258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58368" y="1092996"/>
            <a:ext cx="7182455" cy="9194004"/>
          </a:xfrm>
          <a:custGeom>
            <a:avLst/>
            <a:gdLst>
              <a:gd name="connsiteX0" fmla="*/ 512301 w 4788303"/>
              <a:gd name="connsiteY0" fmla="*/ 0 h 6129336"/>
              <a:gd name="connsiteX1" fmla="*/ 4276002 w 4788303"/>
              <a:gd name="connsiteY1" fmla="*/ 0 h 6129336"/>
              <a:gd name="connsiteX2" fmla="*/ 4788303 w 4788303"/>
              <a:gd name="connsiteY2" fmla="*/ 512301 h 6129336"/>
              <a:gd name="connsiteX3" fmla="*/ 4788303 w 4788303"/>
              <a:gd name="connsiteY3" fmla="*/ 6129336 h 6129336"/>
              <a:gd name="connsiteX4" fmla="*/ 0 w 4788303"/>
              <a:gd name="connsiteY4" fmla="*/ 6129336 h 6129336"/>
              <a:gd name="connsiteX5" fmla="*/ 0 w 4788303"/>
              <a:gd name="connsiteY5" fmla="*/ 512301 h 6129336"/>
              <a:gd name="connsiteX6" fmla="*/ 512301 w 4788303"/>
              <a:gd name="connsiteY6" fmla="*/ 0 h 6129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88303" h="6129336">
                <a:moveTo>
                  <a:pt x="512301" y="0"/>
                </a:moveTo>
                <a:lnTo>
                  <a:pt x="4276002" y="0"/>
                </a:lnTo>
                <a:cubicBezTo>
                  <a:pt x="4558938" y="0"/>
                  <a:pt x="4788303" y="229365"/>
                  <a:pt x="4788303" y="512301"/>
                </a:cubicBezTo>
                <a:lnTo>
                  <a:pt x="4788303" y="6129336"/>
                </a:lnTo>
                <a:lnTo>
                  <a:pt x="0" y="6129336"/>
                </a:lnTo>
                <a:lnTo>
                  <a:pt x="0" y="512301"/>
                </a:lnTo>
                <a:cubicBezTo>
                  <a:pt x="0" y="229365"/>
                  <a:pt x="229365" y="0"/>
                  <a:pt x="5123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84327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70DF9C56-260D-A386-6725-0DD907FE53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146361" y="2439609"/>
            <a:ext cx="1682247" cy="1682247"/>
          </a:xfrm>
          <a:custGeom>
            <a:avLst/>
            <a:gdLst>
              <a:gd name="connsiteX0" fmla="*/ 560749 w 1121498"/>
              <a:gd name="connsiteY0" fmla="*/ 0 h 1121498"/>
              <a:gd name="connsiteX1" fmla="*/ 1121498 w 1121498"/>
              <a:gd name="connsiteY1" fmla="*/ 560749 h 1121498"/>
              <a:gd name="connsiteX2" fmla="*/ 560749 w 1121498"/>
              <a:gd name="connsiteY2" fmla="*/ 1121498 h 1121498"/>
              <a:gd name="connsiteX3" fmla="*/ 0 w 1121498"/>
              <a:gd name="connsiteY3" fmla="*/ 560749 h 1121498"/>
              <a:gd name="connsiteX4" fmla="*/ 560749 w 1121498"/>
              <a:gd name="connsiteY4" fmla="*/ 0 h 1121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98" h="1121498">
                <a:moveTo>
                  <a:pt x="560749" y="0"/>
                </a:moveTo>
                <a:cubicBezTo>
                  <a:pt x="870442" y="0"/>
                  <a:pt x="1121498" y="251056"/>
                  <a:pt x="1121498" y="560749"/>
                </a:cubicBezTo>
                <a:cubicBezTo>
                  <a:pt x="1121498" y="870442"/>
                  <a:pt x="870442" y="1121498"/>
                  <a:pt x="560749" y="1121498"/>
                </a:cubicBezTo>
                <a:cubicBezTo>
                  <a:pt x="251056" y="1121498"/>
                  <a:pt x="0" y="870442"/>
                  <a:pt x="0" y="560749"/>
                </a:cubicBezTo>
                <a:cubicBezTo>
                  <a:pt x="0" y="251056"/>
                  <a:pt x="251056" y="0"/>
                  <a:pt x="560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79DEA5BC-EEB5-A8DB-5B42-6F91596A64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0"/>
            <a:ext cx="5240549" cy="10287000"/>
          </a:xfrm>
          <a:custGeom>
            <a:avLst/>
            <a:gdLst>
              <a:gd name="connsiteX0" fmla="*/ 0 w 3493699"/>
              <a:gd name="connsiteY0" fmla="*/ 0 h 6858000"/>
              <a:gd name="connsiteX1" fmla="*/ 3493699 w 3493699"/>
              <a:gd name="connsiteY1" fmla="*/ 0 h 6858000"/>
              <a:gd name="connsiteX2" fmla="*/ 3493699 w 3493699"/>
              <a:gd name="connsiteY2" fmla="*/ 6858000 h 6858000"/>
              <a:gd name="connsiteX3" fmla="*/ 0 w 34936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3699" h="6858000">
                <a:moveTo>
                  <a:pt x="0" y="0"/>
                </a:moveTo>
                <a:lnTo>
                  <a:pt x="3493699" y="0"/>
                </a:lnTo>
                <a:lnTo>
                  <a:pt x="34936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53636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62064C4C-684C-D2A1-F624-FF8EAA326CC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81126" y="2571750"/>
            <a:ext cx="7706874" cy="5143500"/>
          </a:xfrm>
          <a:custGeom>
            <a:avLst/>
            <a:gdLst>
              <a:gd name="connsiteX0" fmla="*/ 0 w 5137916"/>
              <a:gd name="connsiteY0" fmla="*/ 0 h 3429000"/>
              <a:gd name="connsiteX1" fmla="*/ 5137916 w 5137916"/>
              <a:gd name="connsiteY1" fmla="*/ 0 h 3429000"/>
              <a:gd name="connsiteX2" fmla="*/ 5137916 w 5137916"/>
              <a:gd name="connsiteY2" fmla="*/ 3429000 h 3429000"/>
              <a:gd name="connsiteX3" fmla="*/ 0 w 5137916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7916" h="3429000">
                <a:moveTo>
                  <a:pt x="0" y="0"/>
                </a:moveTo>
                <a:lnTo>
                  <a:pt x="5137916" y="0"/>
                </a:lnTo>
                <a:lnTo>
                  <a:pt x="5137916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33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A7A4527-EAAE-EC80-0553-26FD738BF9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430000" y="0"/>
            <a:ext cx="6858000" cy="10287000"/>
          </a:xfrm>
          <a:custGeom>
            <a:avLst/>
            <a:gdLst>
              <a:gd name="connsiteX0" fmla="*/ 0 w 4572000"/>
              <a:gd name="connsiteY0" fmla="*/ 0 h 6858000"/>
              <a:gd name="connsiteX1" fmla="*/ 4572000 w 4572000"/>
              <a:gd name="connsiteY1" fmla="*/ 0 h 6858000"/>
              <a:gd name="connsiteX2" fmla="*/ 4572000 w 4572000"/>
              <a:gd name="connsiteY2" fmla="*/ 6858000 h 6858000"/>
              <a:gd name="connsiteX3" fmla="*/ 0 w 457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6858000">
                <a:moveTo>
                  <a:pt x="0" y="0"/>
                </a:moveTo>
                <a:lnTo>
                  <a:pt x="4572000" y="0"/>
                </a:lnTo>
                <a:lnTo>
                  <a:pt x="457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179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FC8A3D3-94C3-72FD-A7F1-12A8477118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74526" y="1336097"/>
            <a:ext cx="7842425" cy="7614815"/>
          </a:xfrm>
          <a:custGeom>
            <a:avLst/>
            <a:gdLst>
              <a:gd name="connsiteX0" fmla="*/ 4827285 w 5228283"/>
              <a:gd name="connsiteY0" fmla="*/ 628368 h 5076543"/>
              <a:gd name="connsiteX1" fmla="*/ 5228283 w 5228283"/>
              <a:gd name="connsiteY1" fmla="*/ 1029366 h 5076543"/>
              <a:gd name="connsiteX2" fmla="*/ 5228282 w 5228283"/>
              <a:gd name="connsiteY2" fmla="*/ 4675545 h 5076543"/>
              <a:gd name="connsiteX3" fmla="*/ 4827284 w 5228283"/>
              <a:gd name="connsiteY3" fmla="*/ 5076543 h 5076543"/>
              <a:gd name="connsiteX4" fmla="*/ 4827285 w 5228283"/>
              <a:gd name="connsiteY4" fmla="*/ 5076542 h 5076543"/>
              <a:gd name="connsiteX5" fmla="*/ 4426287 w 5228283"/>
              <a:gd name="connsiteY5" fmla="*/ 4675544 h 5076543"/>
              <a:gd name="connsiteX6" fmla="*/ 4426287 w 5228283"/>
              <a:gd name="connsiteY6" fmla="*/ 1029366 h 5076543"/>
              <a:gd name="connsiteX7" fmla="*/ 4827285 w 5228283"/>
              <a:gd name="connsiteY7" fmla="*/ 628368 h 5076543"/>
              <a:gd name="connsiteX8" fmla="*/ 3056771 w 5228283"/>
              <a:gd name="connsiteY8" fmla="*/ 628367 h 5076543"/>
              <a:gd name="connsiteX9" fmla="*/ 3457769 w 5228283"/>
              <a:gd name="connsiteY9" fmla="*/ 1029365 h 5076543"/>
              <a:gd name="connsiteX10" fmla="*/ 3457768 w 5228283"/>
              <a:gd name="connsiteY10" fmla="*/ 4675545 h 5076543"/>
              <a:gd name="connsiteX11" fmla="*/ 3056770 w 5228283"/>
              <a:gd name="connsiteY11" fmla="*/ 5076543 h 5076543"/>
              <a:gd name="connsiteX12" fmla="*/ 3056771 w 5228283"/>
              <a:gd name="connsiteY12" fmla="*/ 5076542 h 5076543"/>
              <a:gd name="connsiteX13" fmla="*/ 2655773 w 5228283"/>
              <a:gd name="connsiteY13" fmla="*/ 4675544 h 5076543"/>
              <a:gd name="connsiteX14" fmla="*/ 2655773 w 5228283"/>
              <a:gd name="connsiteY14" fmla="*/ 1029365 h 5076543"/>
              <a:gd name="connsiteX15" fmla="*/ 3056771 w 5228283"/>
              <a:gd name="connsiteY15" fmla="*/ 628367 h 5076543"/>
              <a:gd name="connsiteX16" fmla="*/ 1286255 w 5228283"/>
              <a:gd name="connsiteY16" fmla="*/ 628367 h 5076543"/>
              <a:gd name="connsiteX17" fmla="*/ 1687253 w 5228283"/>
              <a:gd name="connsiteY17" fmla="*/ 1029365 h 5076543"/>
              <a:gd name="connsiteX18" fmla="*/ 1687252 w 5228283"/>
              <a:gd name="connsiteY18" fmla="*/ 4675545 h 5076543"/>
              <a:gd name="connsiteX19" fmla="*/ 1286254 w 5228283"/>
              <a:gd name="connsiteY19" fmla="*/ 5076543 h 5076543"/>
              <a:gd name="connsiteX20" fmla="*/ 1286255 w 5228283"/>
              <a:gd name="connsiteY20" fmla="*/ 5076542 h 5076543"/>
              <a:gd name="connsiteX21" fmla="*/ 885257 w 5228283"/>
              <a:gd name="connsiteY21" fmla="*/ 4675544 h 5076543"/>
              <a:gd name="connsiteX22" fmla="*/ 885257 w 5228283"/>
              <a:gd name="connsiteY22" fmla="*/ 1029365 h 5076543"/>
              <a:gd name="connsiteX23" fmla="*/ 1286255 w 5228283"/>
              <a:gd name="connsiteY23" fmla="*/ 628367 h 5076543"/>
              <a:gd name="connsiteX24" fmla="*/ 3942029 w 5228283"/>
              <a:gd name="connsiteY24" fmla="*/ 0 h 5076543"/>
              <a:gd name="connsiteX25" fmla="*/ 4343027 w 5228283"/>
              <a:gd name="connsiteY25" fmla="*/ 400998 h 5076543"/>
              <a:gd name="connsiteX26" fmla="*/ 4343026 w 5228283"/>
              <a:gd name="connsiteY26" fmla="*/ 4047178 h 5076543"/>
              <a:gd name="connsiteX27" fmla="*/ 3942028 w 5228283"/>
              <a:gd name="connsiteY27" fmla="*/ 4448176 h 5076543"/>
              <a:gd name="connsiteX28" fmla="*/ 3942029 w 5228283"/>
              <a:gd name="connsiteY28" fmla="*/ 4448175 h 5076543"/>
              <a:gd name="connsiteX29" fmla="*/ 3541031 w 5228283"/>
              <a:gd name="connsiteY29" fmla="*/ 4047177 h 5076543"/>
              <a:gd name="connsiteX30" fmla="*/ 3541031 w 5228283"/>
              <a:gd name="connsiteY30" fmla="*/ 400998 h 5076543"/>
              <a:gd name="connsiteX31" fmla="*/ 3942029 w 5228283"/>
              <a:gd name="connsiteY31" fmla="*/ 0 h 5076543"/>
              <a:gd name="connsiteX32" fmla="*/ 2171513 w 5228283"/>
              <a:gd name="connsiteY32" fmla="*/ 0 h 5076543"/>
              <a:gd name="connsiteX33" fmla="*/ 2572511 w 5228283"/>
              <a:gd name="connsiteY33" fmla="*/ 400998 h 5076543"/>
              <a:gd name="connsiteX34" fmla="*/ 2572510 w 5228283"/>
              <a:gd name="connsiteY34" fmla="*/ 4047178 h 5076543"/>
              <a:gd name="connsiteX35" fmla="*/ 2171512 w 5228283"/>
              <a:gd name="connsiteY35" fmla="*/ 4448176 h 5076543"/>
              <a:gd name="connsiteX36" fmla="*/ 2171513 w 5228283"/>
              <a:gd name="connsiteY36" fmla="*/ 4448175 h 5076543"/>
              <a:gd name="connsiteX37" fmla="*/ 1770515 w 5228283"/>
              <a:gd name="connsiteY37" fmla="*/ 4047177 h 5076543"/>
              <a:gd name="connsiteX38" fmla="*/ 1770515 w 5228283"/>
              <a:gd name="connsiteY38" fmla="*/ 400998 h 5076543"/>
              <a:gd name="connsiteX39" fmla="*/ 2171513 w 5228283"/>
              <a:gd name="connsiteY39" fmla="*/ 0 h 5076543"/>
              <a:gd name="connsiteX40" fmla="*/ 400997 w 5228283"/>
              <a:gd name="connsiteY40" fmla="*/ 0 h 5076543"/>
              <a:gd name="connsiteX41" fmla="*/ 801995 w 5228283"/>
              <a:gd name="connsiteY41" fmla="*/ 400998 h 5076543"/>
              <a:gd name="connsiteX42" fmla="*/ 801994 w 5228283"/>
              <a:gd name="connsiteY42" fmla="*/ 4047178 h 5076543"/>
              <a:gd name="connsiteX43" fmla="*/ 400996 w 5228283"/>
              <a:gd name="connsiteY43" fmla="*/ 4448176 h 5076543"/>
              <a:gd name="connsiteX44" fmla="*/ 400997 w 5228283"/>
              <a:gd name="connsiteY44" fmla="*/ 4448175 h 5076543"/>
              <a:gd name="connsiteX45" fmla="*/ 0 w 5228283"/>
              <a:gd name="connsiteY45" fmla="*/ 4047177 h 5076543"/>
              <a:gd name="connsiteX46" fmla="*/ 0 w 5228283"/>
              <a:gd name="connsiteY46" fmla="*/ 400998 h 5076543"/>
              <a:gd name="connsiteX47" fmla="*/ 400997 w 5228283"/>
              <a:gd name="connsiteY47" fmla="*/ 0 h 507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228283" h="5076543">
                <a:moveTo>
                  <a:pt x="4827285" y="628368"/>
                </a:moveTo>
                <a:cubicBezTo>
                  <a:pt x="5048750" y="628368"/>
                  <a:pt x="5228283" y="807901"/>
                  <a:pt x="5228283" y="1029366"/>
                </a:cubicBezTo>
                <a:cubicBezTo>
                  <a:pt x="5228283" y="2244758"/>
                  <a:pt x="5228282" y="3460152"/>
                  <a:pt x="5228282" y="4675545"/>
                </a:cubicBezTo>
                <a:cubicBezTo>
                  <a:pt x="5228282" y="4897010"/>
                  <a:pt x="5048749" y="5076543"/>
                  <a:pt x="4827284" y="5076543"/>
                </a:cubicBezTo>
                <a:lnTo>
                  <a:pt x="4827285" y="5076542"/>
                </a:lnTo>
                <a:cubicBezTo>
                  <a:pt x="4605820" y="5076542"/>
                  <a:pt x="4426287" y="4897009"/>
                  <a:pt x="4426287" y="4675544"/>
                </a:cubicBezTo>
                <a:lnTo>
                  <a:pt x="4426287" y="1029366"/>
                </a:lnTo>
                <a:cubicBezTo>
                  <a:pt x="4426287" y="807901"/>
                  <a:pt x="4605820" y="628368"/>
                  <a:pt x="4827285" y="628368"/>
                </a:cubicBezTo>
                <a:close/>
                <a:moveTo>
                  <a:pt x="3056771" y="628367"/>
                </a:moveTo>
                <a:cubicBezTo>
                  <a:pt x="3278236" y="628367"/>
                  <a:pt x="3457769" y="807900"/>
                  <a:pt x="3457769" y="1029365"/>
                </a:cubicBezTo>
                <a:cubicBezTo>
                  <a:pt x="3457769" y="2244758"/>
                  <a:pt x="3457768" y="3460152"/>
                  <a:pt x="3457768" y="4675545"/>
                </a:cubicBezTo>
                <a:cubicBezTo>
                  <a:pt x="3457768" y="4897010"/>
                  <a:pt x="3278235" y="5076543"/>
                  <a:pt x="3056770" y="5076543"/>
                </a:cubicBezTo>
                <a:lnTo>
                  <a:pt x="3056771" y="5076542"/>
                </a:lnTo>
                <a:cubicBezTo>
                  <a:pt x="2835306" y="5076542"/>
                  <a:pt x="2655773" y="4897009"/>
                  <a:pt x="2655773" y="4675544"/>
                </a:cubicBezTo>
                <a:lnTo>
                  <a:pt x="2655773" y="1029365"/>
                </a:lnTo>
                <a:cubicBezTo>
                  <a:pt x="2655773" y="807900"/>
                  <a:pt x="2835306" y="628367"/>
                  <a:pt x="3056771" y="628367"/>
                </a:cubicBezTo>
                <a:close/>
                <a:moveTo>
                  <a:pt x="1286255" y="628367"/>
                </a:moveTo>
                <a:cubicBezTo>
                  <a:pt x="1507720" y="628367"/>
                  <a:pt x="1687253" y="807900"/>
                  <a:pt x="1687253" y="1029365"/>
                </a:cubicBezTo>
                <a:cubicBezTo>
                  <a:pt x="1687253" y="2244758"/>
                  <a:pt x="1687252" y="3460152"/>
                  <a:pt x="1687252" y="4675545"/>
                </a:cubicBezTo>
                <a:cubicBezTo>
                  <a:pt x="1687252" y="4897010"/>
                  <a:pt x="1507719" y="5076543"/>
                  <a:pt x="1286254" y="5076543"/>
                </a:cubicBezTo>
                <a:lnTo>
                  <a:pt x="1286255" y="5076542"/>
                </a:lnTo>
                <a:cubicBezTo>
                  <a:pt x="1064790" y="5076542"/>
                  <a:pt x="885257" y="4897009"/>
                  <a:pt x="885257" y="4675544"/>
                </a:cubicBezTo>
                <a:lnTo>
                  <a:pt x="885257" y="1029365"/>
                </a:lnTo>
                <a:cubicBezTo>
                  <a:pt x="885257" y="807900"/>
                  <a:pt x="1064790" y="628367"/>
                  <a:pt x="1286255" y="628367"/>
                </a:cubicBezTo>
                <a:close/>
                <a:moveTo>
                  <a:pt x="3942029" y="0"/>
                </a:moveTo>
                <a:cubicBezTo>
                  <a:pt x="4163494" y="0"/>
                  <a:pt x="4343027" y="179533"/>
                  <a:pt x="4343027" y="400998"/>
                </a:cubicBezTo>
                <a:cubicBezTo>
                  <a:pt x="4343027" y="1616391"/>
                  <a:pt x="4343026" y="2831785"/>
                  <a:pt x="4343026" y="4047178"/>
                </a:cubicBezTo>
                <a:cubicBezTo>
                  <a:pt x="4343026" y="4268643"/>
                  <a:pt x="4163493" y="4448176"/>
                  <a:pt x="3942028" y="4448176"/>
                </a:cubicBezTo>
                <a:lnTo>
                  <a:pt x="3942029" y="4448175"/>
                </a:lnTo>
                <a:cubicBezTo>
                  <a:pt x="3720564" y="4448175"/>
                  <a:pt x="3541031" y="4268642"/>
                  <a:pt x="3541031" y="4047177"/>
                </a:cubicBezTo>
                <a:lnTo>
                  <a:pt x="3541031" y="400998"/>
                </a:lnTo>
                <a:cubicBezTo>
                  <a:pt x="3541031" y="179533"/>
                  <a:pt x="3720564" y="0"/>
                  <a:pt x="3942029" y="0"/>
                </a:cubicBezTo>
                <a:close/>
                <a:moveTo>
                  <a:pt x="2171513" y="0"/>
                </a:moveTo>
                <a:cubicBezTo>
                  <a:pt x="2392978" y="0"/>
                  <a:pt x="2572511" y="179533"/>
                  <a:pt x="2572511" y="400998"/>
                </a:cubicBezTo>
                <a:cubicBezTo>
                  <a:pt x="2572511" y="1616391"/>
                  <a:pt x="2572510" y="2831785"/>
                  <a:pt x="2572510" y="4047178"/>
                </a:cubicBezTo>
                <a:cubicBezTo>
                  <a:pt x="2572510" y="4268643"/>
                  <a:pt x="2392977" y="4448176"/>
                  <a:pt x="2171512" y="4448176"/>
                </a:cubicBezTo>
                <a:lnTo>
                  <a:pt x="2171513" y="4448175"/>
                </a:lnTo>
                <a:cubicBezTo>
                  <a:pt x="1950048" y="4448175"/>
                  <a:pt x="1770515" y="4268642"/>
                  <a:pt x="1770515" y="4047177"/>
                </a:cubicBezTo>
                <a:lnTo>
                  <a:pt x="1770515" y="400998"/>
                </a:lnTo>
                <a:cubicBezTo>
                  <a:pt x="1770515" y="179533"/>
                  <a:pt x="1950048" y="0"/>
                  <a:pt x="2171513" y="0"/>
                </a:cubicBezTo>
                <a:close/>
                <a:moveTo>
                  <a:pt x="400997" y="0"/>
                </a:moveTo>
                <a:cubicBezTo>
                  <a:pt x="622462" y="0"/>
                  <a:pt x="801995" y="179533"/>
                  <a:pt x="801995" y="400998"/>
                </a:cubicBezTo>
                <a:cubicBezTo>
                  <a:pt x="801995" y="1616391"/>
                  <a:pt x="801994" y="2831785"/>
                  <a:pt x="801994" y="4047178"/>
                </a:cubicBezTo>
                <a:cubicBezTo>
                  <a:pt x="801994" y="4268643"/>
                  <a:pt x="622461" y="4448176"/>
                  <a:pt x="400996" y="4448176"/>
                </a:cubicBezTo>
                <a:lnTo>
                  <a:pt x="400997" y="4448175"/>
                </a:lnTo>
                <a:cubicBezTo>
                  <a:pt x="179532" y="4448175"/>
                  <a:pt x="0" y="4268642"/>
                  <a:pt x="0" y="4047177"/>
                </a:cubicBezTo>
                <a:lnTo>
                  <a:pt x="0" y="400998"/>
                </a:lnTo>
                <a:cubicBezTo>
                  <a:pt x="0" y="179533"/>
                  <a:pt x="179532" y="0"/>
                  <a:pt x="400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78989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1FEBFB23-27E5-DB3E-411D-5316C5BF0E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75974" y="5016885"/>
            <a:ext cx="4506263" cy="5270115"/>
          </a:xfrm>
          <a:custGeom>
            <a:avLst/>
            <a:gdLst>
              <a:gd name="connsiteX0" fmla="*/ 1974640 w 3004175"/>
              <a:gd name="connsiteY0" fmla="*/ 0 h 3513410"/>
              <a:gd name="connsiteX1" fmla="*/ 3004175 w 3004175"/>
              <a:gd name="connsiteY1" fmla="*/ 1783206 h 3513410"/>
              <a:gd name="connsiteX2" fmla="*/ 2962486 w 3004175"/>
              <a:gd name="connsiteY2" fmla="*/ 1808533 h 3513410"/>
              <a:gd name="connsiteX3" fmla="*/ 2056011 w 3004175"/>
              <a:gd name="connsiteY3" fmla="*/ 3513410 h 3513410"/>
              <a:gd name="connsiteX4" fmla="*/ 0 w 3004175"/>
              <a:gd name="connsiteY4" fmla="*/ 3513410 h 3513410"/>
              <a:gd name="connsiteX5" fmla="*/ 1812951 w 3004175"/>
              <a:gd name="connsiteY5" fmla="*/ 103657 h 351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04175" h="3513410">
                <a:moveTo>
                  <a:pt x="1974640" y="0"/>
                </a:moveTo>
                <a:lnTo>
                  <a:pt x="3004175" y="1783206"/>
                </a:lnTo>
                <a:lnTo>
                  <a:pt x="2962486" y="1808533"/>
                </a:lnTo>
                <a:cubicBezTo>
                  <a:pt x="2415584" y="2178013"/>
                  <a:pt x="2056011" y="2803720"/>
                  <a:pt x="2056011" y="3513410"/>
                </a:cubicBezTo>
                <a:lnTo>
                  <a:pt x="0" y="3513410"/>
                </a:lnTo>
                <a:cubicBezTo>
                  <a:pt x="0" y="2094030"/>
                  <a:pt x="719147" y="842617"/>
                  <a:pt x="1812951" y="10365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54A77E41-ED62-97CF-208D-3478D5BE66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62209" y="4118967"/>
            <a:ext cx="5963586" cy="3441153"/>
          </a:xfrm>
          <a:custGeom>
            <a:avLst/>
            <a:gdLst>
              <a:gd name="connsiteX0" fmla="*/ 1987862 w 3975724"/>
              <a:gd name="connsiteY0" fmla="*/ 0 h 2294102"/>
              <a:gd name="connsiteX1" fmla="*/ 3947896 w 3975724"/>
              <a:gd name="connsiteY1" fmla="*/ 496299 h 2294102"/>
              <a:gd name="connsiteX2" fmla="*/ 3975724 w 3975724"/>
              <a:gd name="connsiteY2" fmla="*/ 512299 h 2294102"/>
              <a:gd name="connsiteX3" fmla="*/ 2947000 w 3975724"/>
              <a:gd name="connsiteY3" fmla="*/ 2294102 h 2294102"/>
              <a:gd name="connsiteX4" fmla="*/ 2788154 w 3975724"/>
              <a:gd name="connsiteY4" fmla="*/ 2217582 h 2294102"/>
              <a:gd name="connsiteX5" fmla="*/ 1987862 w 3975724"/>
              <a:gd name="connsiteY5" fmla="*/ 2056011 h 2294102"/>
              <a:gd name="connsiteX6" fmla="*/ 1187570 w 3975724"/>
              <a:gd name="connsiteY6" fmla="*/ 2217582 h 2294102"/>
              <a:gd name="connsiteX7" fmla="*/ 1028724 w 3975724"/>
              <a:gd name="connsiteY7" fmla="*/ 2294102 h 2294102"/>
              <a:gd name="connsiteX8" fmla="*/ 0 w 3975724"/>
              <a:gd name="connsiteY8" fmla="*/ 512300 h 2294102"/>
              <a:gd name="connsiteX9" fmla="*/ 27828 w 3975724"/>
              <a:gd name="connsiteY9" fmla="*/ 496299 h 2294102"/>
              <a:gd name="connsiteX10" fmla="*/ 1987862 w 3975724"/>
              <a:gd name="connsiteY10" fmla="*/ 0 h 2294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975724" h="2294102">
                <a:moveTo>
                  <a:pt x="1987862" y="0"/>
                </a:moveTo>
                <a:cubicBezTo>
                  <a:pt x="2697552" y="0"/>
                  <a:pt x="3365250" y="179786"/>
                  <a:pt x="3947896" y="496299"/>
                </a:cubicBezTo>
                <a:lnTo>
                  <a:pt x="3975724" y="512299"/>
                </a:lnTo>
                <a:lnTo>
                  <a:pt x="2947000" y="2294102"/>
                </a:lnTo>
                <a:lnTo>
                  <a:pt x="2788154" y="2217582"/>
                </a:lnTo>
                <a:cubicBezTo>
                  <a:pt x="2542177" y="2113542"/>
                  <a:pt x="2271738" y="2056011"/>
                  <a:pt x="1987862" y="2056011"/>
                </a:cubicBezTo>
                <a:cubicBezTo>
                  <a:pt x="1703986" y="2056011"/>
                  <a:pt x="1433548" y="2113542"/>
                  <a:pt x="1187570" y="2217582"/>
                </a:cubicBezTo>
                <a:lnTo>
                  <a:pt x="1028724" y="2294102"/>
                </a:lnTo>
                <a:lnTo>
                  <a:pt x="0" y="512300"/>
                </a:lnTo>
                <a:lnTo>
                  <a:pt x="27828" y="496299"/>
                </a:lnTo>
                <a:cubicBezTo>
                  <a:pt x="610474" y="179786"/>
                  <a:pt x="1278173" y="0"/>
                  <a:pt x="19878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C3B36231-B5CB-D4E7-5623-98F433D69CB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805779" y="5016885"/>
            <a:ext cx="4506254" cy="5270115"/>
          </a:xfrm>
          <a:custGeom>
            <a:avLst/>
            <a:gdLst>
              <a:gd name="connsiteX0" fmla="*/ 1029535 w 3004169"/>
              <a:gd name="connsiteY0" fmla="*/ 0 h 3513410"/>
              <a:gd name="connsiteX1" fmla="*/ 1191224 w 3004169"/>
              <a:gd name="connsiteY1" fmla="*/ 103657 h 3513410"/>
              <a:gd name="connsiteX2" fmla="*/ 2995832 w 3004169"/>
              <a:gd name="connsiteY2" fmla="*/ 3249329 h 3513410"/>
              <a:gd name="connsiteX3" fmla="*/ 3004169 w 3004169"/>
              <a:gd name="connsiteY3" fmla="*/ 3513222 h 3513410"/>
              <a:gd name="connsiteX4" fmla="*/ 3004169 w 3004169"/>
              <a:gd name="connsiteY4" fmla="*/ 3513410 h 3513410"/>
              <a:gd name="connsiteX5" fmla="*/ 948164 w 3004169"/>
              <a:gd name="connsiteY5" fmla="*/ 3513410 h 3513410"/>
              <a:gd name="connsiteX6" fmla="*/ 41689 w 3004169"/>
              <a:gd name="connsiteY6" fmla="*/ 1808533 h 3513410"/>
              <a:gd name="connsiteX7" fmla="*/ 0 w 3004169"/>
              <a:gd name="connsiteY7" fmla="*/ 1783206 h 351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04169" h="3513410">
                <a:moveTo>
                  <a:pt x="1029535" y="0"/>
                </a:moveTo>
                <a:lnTo>
                  <a:pt x="1191224" y="103657"/>
                </a:lnTo>
                <a:cubicBezTo>
                  <a:pt x="2216666" y="796432"/>
                  <a:pt x="2912818" y="1939605"/>
                  <a:pt x="2995832" y="3249329"/>
                </a:cubicBezTo>
                <a:lnTo>
                  <a:pt x="3004169" y="3513222"/>
                </a:lnTo>
                <a:lnTo>
                  <a:pt x="3004169" y="3513410"/>
                </a:lnTo>
                <a:lnTo>
                  <a:pt x="948164" y="3513410"/>
                </a:lnTo>
                <a:cubicBezTo>
                  <a:pt x="948164" y="2803720"/>
                  <a:pt x="588591" y="2178013"/>
                  <a:pt x="41689" y="1808533"/>
                </a:cubicBezTo>
                <a:lnTo>
                  <a:pt x="0" y="178320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82551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FE17D531-30AD-5BBE-0B08-B43DEBD9FD5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24856" y="5464972"/>
            <a:ext cx="4143375" cy="3443288"/>
          </a:xfrm>
          <a:custGeom>
            <a:avLst/>
            <a:gdLst>
              <a:gd name="connsiteX0" fmla="*/ 0 w 2762250"/>
              <a:gd name="connsiteY0" fmla="*/ 0 h 2295525"/>
              <a:gd name="connsiteX1" fmla="*/ 2762250 w 2762250"/>
              <a:gd name="connsiteY1" fmla="*/ 0 h 2295525"/>
              <a:gd name="connsiteX2" fmla="*/ 2762250 w 2762250"/>
              <a:gd name="connsiteY2" fmla="*/ 2295525 h 2295525"/>
              <a:gd name="connsiteX3" fmla="*/ 0 w 2762250"/>
              <a:gd name="connsiteY3" fmla="*/ 2295525 h 2295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2250" h="2295525">
                <a:moveTo>
                  <a:pt x="0" y="0"/>
                </a:moveTo>
                <a:lnTo>
                  <a:pt x="2762250" y="0"/>
                </a:lnTo>
                <a:lnTo>
                  <a:pt x="2762250" y="2295525"/>
                </a:lnTo>
                <a:lnTo>
                  <a:pt x="0" y="22955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1A5A20B4-18B3-579E-8699-9C05AAB51F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81481" y="1378748"/>
            <a:ext cx="4143375" cy="3443288"/>
          </a:xfrm>
          <a:custGeom>
            <a:avLst/>
            <a:gdLst>
              <a:gd name="connsiteX0" fmla="*/ 0 w 2762250"/>
              <a:gd name="connsiteY0" fmla="*/ 0 h 2295525"/>
              <a:gd name="connsiteX1" fmla="*/ 2762250 w 2762250"/>
              <a:gd name="connsiteY1" fmla="*/ 0 h 2295525"/>
              <a:gd name="connsiteX2" fmla="*/ 2762250 w 2762250"/>
              <a:gd name="connsiteY2" fmla="*/ 2295525 h 2295525"/>
              <a:gd name="connsiteX3" fmla="*/ 0 w 2762250"/>
              <a:gd name="connsiteY3" fmla="*/ 2295525 h 2295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2250" h="2295525">
                <a:moveTo>
                  <a:pt x="0" y="0"/>
                </a:moveTo>
                <a:lnTo>
                  <a:pt x="2762250" y="0"/>
                </a:lnTo>
                <a:lnTo>
                  <a:pt x="2762250" y="2295525"/>
                </a:lnTo>
                <a:lnTo>
                  <a:pt x="0" y="22955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92225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017B7770-9C14-34BE-CFB3-F3F6356725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214939" cy="10287000"/>
          </a:xfrm>
          <a:custGeom>
            <a:avLst/>
            <a:gdLst>
              <a:gd name="connsiteX0" fmla="*/ 0 w 3476626"/>
              <a:gd name="connsiteY0" fmla="*/ 0 h 6858000"/>
              <a:gd name="connsiteX1" fmla="*/ 3476626 w 3476626"/>
              <a:gd name="connsiteY1" fmla="*/ 0 h 6858000"/>
              <a:gd name="connsiteX2" fmla="*/ 3476626 w 3476626"/>
              <a:gd name="connsiteY2" fmla="*/ 6858000 h 6858000"/>
              <a:gd name="connsiteX3" fmla="*/ 0 w 347662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6626" h="6858000">
                <a:moveTo>
                  <a:pt x="0" y="0"/>
                </a:moveTo>
                <a:lnTo>
                  <a:pt x="3476626" y="0"/>
                </a:lnTo>
                <a:lnTo>
                  <a:pt x="3476626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81533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C4200A25-E25F-A751-4D80-F62756C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4136" y="0"/>
            <a:ext cx="9158138" cy="10287000"/>
          </a:xfrm>
          <a:custGeom>
            <a:avLst/>
            <a:gdLst>
              <a:gd name="connsiteX0" fmla="*/ 0 w 6105425"/>
              <a:gd name="connsiteY0" fmla="*/ 0 h 6858000"/>
              <a:gd name="connsiteX1" fmla="*/ 6105425 w 6105425"/>
              <a:gd name="connsiteY1" fmla="*/ 0 h 6858000"/>
              <a:gd name="connsiteX2" fmla="*/ 6105425 w 6105425"/>
              <a:gd name="connsiteY2" fmla="*/ 6858000 h 6858000"/>
              <a:gd name="connsiteX3" fmla="*/ 0 w 61054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5425" h="6858000">
                <a:moveTo>
                  <a:pt x="0" y="0"/>
                </a:moveTo>
                <a:lnTo>
                  <a:pt x="6105425" y="0"/>
                </a:lnTo>
                <a:lnTo>
                  <a:pt x="610542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3688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E5CFE1ED-B639-5E7A-7214-D612CEE0F2E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911101" y="5288994"/>
            <a:ext cx="3867150" cy="3810000"/>
          </a:xfrm>
          <a:custGeom>
            <a:avLst/>
            <a:gdLst>
              <a:gd name="connsiteX0" fmla="*/ 423342 w 2578100"/>
              <a:gd name="connsiteY0" fmla="*/ 0 h 2540000"/>
              <a:gd name="connsiteX1" fmla="*/ 2154758 w 2578100"/>
              <a:gd name="connsiteY1" fmla="*/ 0 h 2540000"/>
              <a:gd name="connsiteX2" fmla="*/ 2578100 w 2578100"/>
              <a:gd name="connsiteY2" fmla="*/ 423342 h 2540000"/>
              <a:gd name="connsiteX3" fmla="*/ 2578100 w 2578100"/>
              <a:gd name="connsiteY3" fmla="*/ 2116658 h 2540000"/>
              <a:gd name="connsiteX4" fmla="*/ 2154758 w 2578100"/>
              <a:gd name="connsiteY4" fmla="*/ 2540000 h 2540000"/>
              <a:gd name="connsiteX5" fmla="*/ 423342 w 2578100"/>
              <a:gd name="connsiteY5" fmla="*/ 2540000 h 2540000"/>
              <a:gd name="connsiteX6" fmla="*/ 0 w 2578100"/>
              <a:gd name="connsiteY6" fmla="*/ 2116658 h 2540000"/>
              <a:gd name="connsiteX7" fmla="*/ 0 w 2578100"/>
              <a:gd name="connsiteY7" fmla="*/ 423342 h 2540000"/>
              <a:gd name="connsiteX8" fmla="*/ 423342 w 2578100"/>
              <a:gd name="connsiteY8" fmla="*/ 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8100" h="2540000">
                <a:moveTo>
                  <a:pt x="423342" y="0"/>
                </a:moveTo>
                <a:lnTo>
                  <a:pt x="2154758" y="0"/>
                </a:lnTo>
                <a:cubicBezTo>
                  <a:pt x="2388563" y="0"/>
                  <a:pt x="2578100" y="189537"/>
                  <a:pt x="2578100" y="423342"/>
                </a:cubicBezTo>
                <a:lnTo>
                  <a:pt x="2578100" y="2116658"/>
                </a:lnTo>
                <a:cubicBezTo>
                  <a:pt x="2578100" y="2350463"/>
                  <a:pt x="2388563" y="2540000"/>
                  <a:pt x="2154758" y="2540000"/>
                </a:cubicBezTo>
                <a:lnTo>
                  <a:pt x="423342" y="2540000"/>
                </a:lnTo>
                <a:cubicBezTo>
                  <a:pt x="189537" y="2540000"/>
                  <a:pt x="0" y="2350463"/>
                  <a:pt x="0" y="2116658"/>
                </a:cubicBezTo>
                <a:lnTo>
                  <a:pt x="0" y="423342"/>
                </a:lnTo>
                <a:cubicBezTo>
                  <a:pt x="0" y="189537"/>
                  <a:pt x="189537" y="0"/>
                  <a:pt x="4233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62C1F0A4-4921-552B-DE88-0882507D94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72498" y="2800350"/>
            <a:ext cx="3867150" cy="3810000"/>
          </a:xfrm>
          <a:custGeom>
            <a:avLst/>
            <a:gdLst>
              <a:gd name="connsiteX0" fmla="*/ 423342 w 2578100"/>
              <a:gd name="connsiteY0" fmla="*/ 0 h 2540000"/>
              <a:gd name="connsiteX1" fmla="*/ 2154758 w 2578100"/>
              <a:gd name="connsiteY1" fmla="*/ 0 h 2540000"/>
              <a:gd name="connsiteX2" fmla="*/ 2578100 w 2578100"/>
              <a:gd name="connsiteY2" fmla="*/ 423342 h 2540000"/>
              <a:gd name="connsiteX3" fmla="*/ 2578100 w 2578100"/>
              <a:gd name="connsiteY3" fmla="*/ 2116658 h 2540000"/>
              <a:gd name="connsiteX4" fmla="*/ 2154758 w 2578100"/>
              <a:gd name="connsiteY4" fmla="*/ 2540000 h 2540000"/>
              <a:gd name="connsiteX5" fmla="*/ 423342 w 2578100"/>
              <a:gd name="connsiteY5" fmla="*/ 2540000 h 2540000"/>
              <a:gd name="connsiteX6" fmla="*/ 0 w 2578100"/>
              <a:gd name="connsiteY6" fmla="*/ 2116658 h 2540000"/>
              <a:gd name="connsiteX7" fmla="*/ 0 w 2578100"/>
              <a:gd name="connsiteY7" fmla="*/ 423342 h 2540000"/>
              <a:gd name="connsiteX8" fmla="*/ 423342 w 2578100"/>
              <a:gd name="connsiteY8" fmla="*/ 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8100" h="2540000">
                <a:moveTo>
                  <a:pt x="423342" y="0"/>
                </a:moveTo>
                <a:lnTo>
                  <a:pt x="2154758" y="0"/>
                </a:lnTo>
                <a:cubicBezTo>
                  <a:pt x="2388563" y="0"/>
                  <a:pt x="2578100" y="189537"/>
                  <a:pt x="2578100" y="423342"/>
                </a:cubicBezTo>
                <a:lnTo>
                  <a:pt x="2578100" y="2116658"/>
                </a:lnTo>
                <a:cubicBezTo>
                  <a:pt x="2578100" y="2350463"/>
                  <a:pt x="2388563" y="2540000"/>
                  <a:pt x="2154758" y="2540000"/>
                </a:cubicBezTo>
                <a:lnTo>
                  <a:pt x="423342" y="2540000"/>
                </a:lnTo>
                <a:cubicBezTo>
                  <a:pt x="189537" y="2540000"/>
                  <a:pt x="0" y="2350463"/>
                  <a:pt x="0" y="2116658"/>
                </a:cubicBezTo>
                <a:lnTo>
                  <a:pt x="0" y="423342"/>
                </a:lnTo>
                <a:cubicBezTo>
                  <a:pt x="0" y="189537"/>
                  <a:pt x="189537" y="0"/>
                  <a:pt x="4233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48507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AE20D3D4-33E4-58E7-B75D-84F98DF426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72946" y="3277014"/>
            <a:ext cx="5116287" cy="5116287"/>
          </a:xfrm>
          <a:custGeom>
            <a:avLst/>
            <a:gdLst>
              <a:gd name="connsiteX0" fmla="*/ 1705429 w 3410858"/>
              <a:gd name="connsiteY0" fmla="*/ 0 h 3410858"/>
              <a:gd name="connsiteX1" fmla="*/ 3410858 w 3410858"/>
              <a:gd name="connsiteY1" fmla="*/ 1705429 h 3410858"/>
              <a:gd name="connsiteX2" fmla="*/ 1705429 w 3410858"/>
              <a:gd name="connsiteY2" fmla="*/ 3410858 h 3410858"/>
              <a:gd name="connsiteX3" fmla="*/ 0 w 3410858"/>
              <a:gd name="connsiteY3" fmla="*/ 1705429 h 3410858"/>
              <a:gd name="connsiteX4" fmla="*/ 1705429 w 3410858"/>
              <a:gd name="connsiteY4" fmla="*/ 0 h 341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0858" h="3410858">
                <a:moveTo>
                  <a:pt x="1705429" y="0"/>
                </a:moveTo>
                <a:cubicBezTo>
                  <a:pt x="2647311" y="0"/>
                  <a:pt x="3410858" y="763547"/>
                  <a:pt x="3410858" y="1705429"/>
                </a:cubicBezTo>
                <a:cubicBezTo>
                  <a:pt x="3410858" y="2647311"/>
                  <a:pt x="2647311" y="3410858"/>
                  <a:pt x="1705429" y="3410858"/>
                </a:cubicBezTo>
                <a:cubicBezTo>
                  <a:pt x="763547" y="3410858"/>
                  <a:pt x="0" y="2647311"/>
                  <a:pt x="0" y="1705429"/>
                </a:cubicBezTo>
                <a:cubicBezTo>
                  <a:pt x="0" y="763547"/>
                  <a:pt x="763547" y="0"/>
                  <a:pt x="170542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98075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9C0F696-DED1-B2BD-C656-9EA38DCE8E1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5370" y="823914"/>
            <a:ext cx="4702287" cy="8645829"/>
          </a:xfrm>
          <a:custGeom>
            <a:avLst/>
            <a:gdLst>
              <a:gd name="connsiteX0" fmla="*/ 0 w 3134858"/>
              <a:gd name="connsiteY0" fmla="*/ 0 h 5763886"/>
              <a:gd name="connsiteX1" fmla="*/ 3134858 w 3134858"/>
              <a:gd name="connsiteY1" fmla="*/ 0 h 5763886"/>
              <a:gd name="connsiteX2" fmla="*/ 3134858 w 3134858"/>
              <a:gd name="connsiteY2" fmla="*/ 5763886 h 5763886"/>
              <a:gd name="connsiteX3" fmla="*/ 0 w 3134858"/>
              <a:gd name="connsiteY3" fmla="*/ 5763886 h 576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4858" h="5763886">
                <a:moveTo>
                  <a:pt x="0" y="0"/>
                </a:moveTo>
                <a:lnTo>
                  <a:pt x="3134858" y="0"/>
                </a:lnTo>
                <a:lnTo>
                  <a:pt x="3134858" y="5763886"/>
                </a:lnTo>
                <a:lnTo>
                  <a:pt x="0" y="57638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89031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282844C-7A38-210A-3693-1EDD6E4E40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913677" y="0"/>
            <a:ext cx="8374323" cy="10287000"/>
          </a:xfrm>
          <a:custGeom>
            <a:avLst/>
            <a:gdLst>
              <a:gd name="connsiteX0" fmla="*/ 0 w 5582882"/>
              <a:gd name="connsiteY0" fmla="*/ 0 h 6858000"/>
              <a:gd name="connsiteX1" fmla="*/ 5582882 w 5582882"/>
              <a:gd name="connsiteY1" fmla="*/ 0 h 6858000"/>
              <a:gd name="connsiteX2" fmla="*/ 5582882 w 5582882"/>
              <a:gd name="connsiteY2" fmla="*/ 6858000 h 6858000"/>
              <a:gd name="connsiteX3" fmla="*/ 0 w 558288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82882" h="6858000">
                <a:moveTo>
                  <a:pt x="0" y="0"/>
                </a:moveTo>
                <a:lnTo>
                  <a:pt x="5582882" y="0"/>
                </a:lnTo>
                <a:lnTo>
                  <a:pt x="558288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9286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84439E0C-E816-9A50-6243-7F4378FF91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127717" y="3352800"/>
            <a:ext cx="4196883" cy="4305300"/>
          </a:xfrm>
          <a:custGeom>
            <a:avLst/>
            <a:gdLst>
              <a:gd name="connsiteX0" fmla="*/ 0 w 2797922"/>
              <a:gd name="connsiteY0" fmla="*/ 0 h 2870200"/>
              <a:gd name="connsiteX1" fmla="*/ 2797922 w 2797922"/>
              <a:gd name="connsiteY1" fmla="*/ 0 h 2870200"/>
              <a:gd name="connsiteX2" fmla="*/ 2797922 w 2797922"/>
              <a:gd name="connsiteY2" fmla="*/ 2870200 h 2870200"/>
              <a:gd name="connsiteX3" fmla="*/ 0 w 2797922"/>
              <a:gd name="connsiteY3" fmla="*/ 287020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7922" h="2870200">
                <a:moveTo>
                  <a:pt x="0" y="0"/>
                </a:moveTo>
                <a:lnTo>
                  <a:pt x="2797922" y="0"/>
                </a:lnTo>
                <a:lnTo>
                  <a:pt x="2797922" y="2870200"/>
                </a:lnTo>
                <a:lnTo>
                  <a:pt x="0" y="2870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B3064FAD-EA9D-992E-910C-B0B0BFAE41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89933" y="3352802"/>
            <a:ext cx="5898732" cy="4305300"/>
          </a:xfrm>
          <a:custGeom>
            <a:avLst/>
            <a:gdLst>
              <a:gd name="connsiteX0" fmla="*/ 0 w 3932488"/>
              <a:gd name="connsiteY0" fmla="*/ 0 h 2870200"/>
              <a:gd name="connsiteX1" fmla="*/ 3932488 w 3932488"/>
              <a:gd name="connsiteY1" fmla="*/ 0 h 2870200"/>
              <a:gd name="connsiteX2" fmla="*/ 3932488 w 3932488"/>
              <a:gd name="connsiteY2" fmla="*/ 2870200 h 2870200"/>
              <a:gd name="connsiteX3" fmla="*/ 0 w 3932488"/>
              <a:gd name="connsiteY3" fmla="*/ 287020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32488" h="2870200">
                <a:moveTo>
                  <a:pt x="0" y="0"/>
                </a:moveTo>
                <a:lnTo>
                  <a:pt x="3932488" y="0"/>
                </a:lnTo>
                <a:lnTo>
                  <a:pt x="3932488" y="2870200"/>
                </a:lnTo>
                <a:lnTo>
                  <a:pt x="0" y="2870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AE8E4D6-1068-5345-9186-10C500749C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954000" y="3352802"/>
            <a:ext cx="3206283" cy="4305300"/>
          </a:xfrm>
          <a:custGeom>
            <a:avLst/>
            <a:gdLst>
              <a:gd name="connsiteX0" fmla="*/ 0 w 2137522"/>
              <a:gd name="connsiteY0" fmla="*/ 0 h 2870200"/>
              <a:gd name="connsiteX1" fmla="*/ 2137522 w 2137522"/>
              <a:gd name="connsiteY1" fmla="*/ 0 h 2870200"/>
              <a:gd name="connsiteX2" fmla="*/ 2137522 w 2137522"/>
              <a:gd name="connsiteY2" fmla="*/ 2870200 h 2870200"/>
              <a:gd name="connsiteX3" fmla="*/ 0 w 2137522"/>
              <a:gd name="connsiteY3" fmla="*/ 287020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7522" h="2870200">
                <a:moveTo>
                  <a:pt x="0" y="0"/>
                </a:moveTo>
                <a:lnTo>
                  <a:pt x="2137522" y="0"/>
                </a:lnTo>
                <a:lnTo>
                  <a:pt x="2137522" y="2870200"/>
                </a:lnTo>
                <a:lnTo>
                  <a:pt x="0" y="2870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913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BBAB1AAD-2CE0-4B99-9544-7431C574BF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0609" y="2271252"/>
            <a:ext cx="10532270" cy="7198488"/>
          </a:xfrm>
          <a:custGeom>
            <a:avLst/>
            <a:gdLst>
              <a:gd name="connsiteX0" fmla="*/ 0 w 7021513"/>
              <a:gd name="connsiteY0" fmla="*/ 0 h 4798992"/>
              <a:gd name="connsiteX1" fmla="*/ 7021513 w 7021513"/>
              <a:gd name="connsiteY1" fmla="*/ 0 h 4798992"/>
              <a:gd name="connsiteX2" fmla="*/ 7021513 w 7021513"/>
              <a:gd name="connsiteY2" fmla="*/ 4798992 h 4798992"/>
              <a:gd name="connsiteX3" fmla="*/ 0 w 7021513"/>
              <a:gd name="connsiteY3" fmla="*/ 4798992 h 479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21513" h="4798992">
                <a:moveTo>
                  <a:pt x="0" y="0"/>
                </a:moveTo>
                <a:lnTo>
                  <a:pt x="7021513" y="0"/>
                </a:lnTo>
                <a:lnTo>
                  <a:pt x="7021513" y="4798992"/>
                </a:lnTo>
                <a:lnTo>
                  <a:pt x="0" y="479899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39152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9674656-6401-66C2-F6A0-1E6308CAAD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2" y="0"/>
            <a:ext cx="9144000" cy="10287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6857998 h 6858000"/>
              <a:gd name="connsiteX5" fmla="*/ 2106232 w 6096000"/>
              <a:gd name="connsiteY5" fmla="*/ 1 h 6858000"/>
              <a:gd name="connsiteX6" fmla="*/ 0 w 6096000"/>
              <a:gd name="connsiteY6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lnTo>
                  <a:pt x="0" y="6857998"/>
                </a:lnTo>
                <a:lnTo>
                  <a:pt x="2106232" y="1"/>
                </a:lnTo>
                <a:lnTo>
                  <a:pt x="0" y="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46976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491C491B-EF6B-5F33-4D61-C0EA113FC3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24" y="5143499"/>
            <a:ext cx="18283577" cy="5143502"/>
          </a:xfrm>
          <a:custGeom>
            <a:avLst/>
            <a:gdLst>
              <a:gd name="connsiteX0" fmla="*/ 0 w 12189051"/>
              <a:gd name="connsiteY0" fmla="*/ 0 h 3429001"/>
              <a:gd name="connsiteX1" fmla="*/ 12189051 w 12189051"/>
              <a:gd name="connsiteY1" fmla="*/ 0 h 3429001"/>
              <a:gd name="connsiteX2" fmla="*/ 12189051 w 12189051"/>
              <a:gd name="connsiteY2" fmla="*/ 3429001 h 3429001"/>
              <a:gd name="connsiteX3" fmla="*/ 0 w 12189051"/>
              <a:gd name="connsiteY3" fmla="*/ 3429001 h 342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9051" h="3429001">
                <a:moveTo>
                  <a:pt x="0" y="0"/>
                </a:moveTo>
                <a:lnTo>
                  <a:pt x="12189051" y="0"/>
                </a:lnTo>
                <a:lnTo>
                  <a:pt x="12189051" y="3429001"/>
                </a:lnTo>
                <a:lnTo>
                  <a:pt x="0" y="34290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93129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1B03158-40AA-8684-6063-15FFFE589F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0568" y="5863255"/>
            <a:ext cx="2480366" cy="2480366"/>
          </a:xfrm>
          <a:custGeom>
            <a:avLst/>
            <a:gdLst>
              <a:gd name="connsiteX0" fmla="*/ 275602 w 1653577"/>
              <a:gd name="connsiteY0" fmla="*/ 0 h 1653577"/>
              <a:gd name="connsiteX1" fmla="*/ 1377975 w 1653577"/>
              <a:gd name="connsiteY1" fmla="*/ 0 h 1653577"/>
              <a:gd name="connsiteX2" fmla="*/ 1653577 w 1653577"/>
              <a:gd name="connsiteY2" fmla="*/ 275602 h 1653577"/>
              <a:gd name="connsiteX3" fmla="*/ 1653577 w 1653577"/>
              <a:gd name="connsiteY3" fmla="*/ 1377975 h 1653577"/>
              <a:gd name="connsiteX4" fmla="*/ 1377975 w 1653577"/>
              <a:gd name="connsiteY4" fmla="*/ 1653577 h 1653577"/>
              <a:gd name="connsiteX5" fmla="*/ 275602 w 1653577"/>
              <a:gd name="connsiteY5" fmla="*/ 1653577 h 1653577"/>
              <a:gd name="connsiteX6" fmla="*/ 0 w 1653577"/>
              <a:gd name="connsiteY6" fmla="*/ 1377975 h 1653577"/>
              <a:gd name="connsiteX7" fmla="*/ 0 w 1653577"/>
              <a:gd name="connsiteY7" fmla="*/ 275602 h 1653577"/>
              <a:gd name="connsiteX8" fmla="*/ 275602 w 1653577"/>
              <a:gd name="connsiteY8" fmla="*/ 0 h 165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3577" h="1653577">
                <a:moveTo>
                  <a:pt x="275602" y="0"/>
                </a:moveTo>
                <a:lnTo>
                  <a:pt x="1377975" y="0"/>
                </a:lnTo>
                <a:cubicBezTo>
                  <a:pt x="1530186" y="0"/>
                  <a:pt x="1653577" y="123391"/>
                  <a:pt x="1653577" y="275602"/>
                </a:cubicBezTo>
                <a:lnTo>
                  <a:pt x="1653577" y="1377975"/>
                </a:lnTo>
                <a:cubicBezTo>
                  <a:pt x="1653577" y="1530186"/>
                  <a:pt x="1530186" y="1653577"/>
                  <a:pt x="1377975" y="1653577"/>
                </a:cubicBezTo>
                <a:lnTo>
                  <a:pt x="275602" y="1653577"/>
                </a:lnTo>
                <a:cubicBezTo>
                  <a:pt x="123391" y="1653577"/>
                  <a:pt x="0" y="1530186"/>
                  <a:pt x="0" y="1377975"/>
                </a:cubicBezTo>
                <a:lnTo>
                  <a:pt x="0" y="275602"/>
                </a:lnTo>
                <a:cubicBezTo>
                  <a:pt x="0" y="123391"/>
                  <a:pt x="123391" y="0"/>
                  <a:pt x="27560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ECF64813-A67F-AEFF-912E-983BF2F02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72192" y="5863255"/>
            <a:ext cx="2480366" cy="2480366"/>
          </a:xfrm>
          <a:custGeom>
            <a:avLst/>
            <a:gdLst>
              <a:gd name="connsiteX0" fmla="*/ 275602 w 1653577"/>
              <a:gd name="connsiteY0" fmla="*/ 0 h 1653577"/>
              <a:gd name="connsiteX1" fmla="*/ 1377975 w 1653577"/>
              <a:gd name="connsiteY1" fmla="*/ 0 h 1653577"/>
              <a:gd name="connsiteX2" fmla="*/ 1653577 w 1653577"/>
              <a:gd name="connsiteY2" fmla="*/ 275602 h 1653577"/>
              <a:gd name="connsiteX3" fmla="*/ 1653577 w 1653577"/>
              <a:gd name="connsiteY3" fmla="*/ 1377975 h 1653577"/>
              <a:gd name="connsiteX4" fmla="*/ 1377975 w 1653577"/>
              <a:gd name="connsiteY4" fmla="*/ 1653577 h 1653577"/>
              <a:gd name="connsiteX5" fmla="*/ 275602 w 1653577"/>
              <a:gd name="connsiteY5" fmla="*/ 1653577 h 1653577"/>
              <a:gd name="connsiteX6" fmla="*/ 0 w 1653577"/>
              <a:gd name="connsiteY6" fmla="*/ 1377975 h 1653577"/>
              <a:gd name="connsiteX7" fmla="*/ 0 w 1653577"/>
              <a:gd name="connsiteY7" fmla="*/ 275602 h 1653577"/>
              <a:gd name="connsiteX8" fmla="*/ 275602 w 1653577"/>
              <a:gd name="connsiteY8" fmla="*/ 0 h 165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3577" h="1653577">
                <a:moveTo>
                  <a:pt x="275602" y="0"/>
                </a:moveTo>
                <a:lnTo>
                  <a:pt x="1377975" y="0"/>
                </a:lnTo>
                <a:cubicBezTo>
                  <a:pt x="1530186" y="0"/>
                  <a:pt x="1653577" y="123391"/>
                  <a:pt x="1653577" y="275602"/>
                </a:cubicBezTo>
                <a:lnTo>
                  <a:pt x="1653577" y="1377975"/>
                </a:lnTo>
                <a:cubicBezTo>
                  <a:pt x="1653577" y="1530186"/>
                  <a:pt x="1530186" y="1653577"/>
                  <a:pt x="1377975" y="1653577"/>
                </a:cubicBezTo>
                <a:lnTo>
                  <a:pt x="275602" y="1653577"/>
                </a:lnTo>
                <a:cubicBezTo>
                  <a:pt x="123391" y="1653577"/>
                  <a:pt x="0" y="1530186"/>
                  <a:pt x="0" y="1377975"/>
                </a:cubicBezTo>
                <a:lnTo>
                  <a:pt x="0" y="275602"/>
                </a:lnTo>
                <a:cubicBezTo>
                  <a:pt x="0" y="123391"/>
                  <a:pt x="123391" y="0"/>
                  <a:pt x="27560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A7F41857-0FB3-5BA7-F3B9-0E80C8B1CF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03819" y="5863255"/>
            <a:ext cx="2480366" cy="2480366"/>
          </a:xfrm>
          <a:custGeom>
            <a:avLst/>
            <a:gdLst>
              <a:gd name="connsiteX0" fmla="*/ 275602 w 1653577"/>
              <a:gd name="connsiteY0" fmla="*/ 0 h 1653577"/>
              <a:gd name="connsiteX1" fmla="*/ 1377975 w 1653577"/>
              <a:gd name="connsiteY1" fmla="*/ 0 h 1653577"/>
              <a:gd name="connsiteX2" fmla="*/ 1653577 w 1653577"/>
              <a:gd name="connsiteY2" fmla="*/ 275602 h 1653577"/>
              <a:gd name="connsiteX3" fmla="*/ 1653577 w 1653577"/>
              <a:gd name="connsiteY3" fmla="*/ 1377975 h 1653577"/>
              <a:gd name="connsiteX4" fmla="*/ 1377975 w 1653577"/>
              <a:gd name="connsiteY4" fmla="*/ 1653577 h 1653577"/>
              <a:gd name="connsiteX5" fmla="*/ 275602 w 1653577"/>
              <a:gd name="connsiteY5" fmla="*/ 1653577 h 1653577"/>
              <a:gd name="connsiteX6" fmla="*/ 0 w 1653577"/>
              <a:gd name="connsiteY6" fmla="*/ 1377975 h 1653577"/>
              <a:gd name="connsiteX7" fmla="*/ 0 w 1653577"/>
              <a:gd name="connsiteY7" fmla="*/ 275602 h 1653577"/>
              <a:gd name="connsiteX8" fmla="*/ 275602 w 1653577"/>
              <a:gd name="connsiteY8" fmla="*/ 0 h 165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3577" h="1653577">
                <a:moveTo>
                  <a:pt x="275602" y="0"/>
                </a:moveTo>
                <a:lnTo>
                  <a:pt x="1377975" y="0"/>
                </a:lnTo>
                <a:cubicBezTo>
                  <a:pt x="1530186" y="0"/>
                  <a:pt x="1653577" y="123391"/>
                  <a:pt x="1653577" y="275602"/>
                </a:cubicBezTo>
                <a:lnTo>
                  <a:pt x="1653577" y="1377975"/>
                </a:lnTo>
                <a:cubicBezTo>
                  <a:pt x="1653577" y="1530186"/>
                  <a:pt x="1530186" y="1653577"/>
                  <a:pt x="1377975" y="1653577"/>
                </a:cubicBezTo>
                <a:lnTo>
                  <a:pt x="275602" y="1653577"/>
                </a:lnTo>
                <a:cubicBezTo>
                  <a:pt x="123391" y="1653577"/>
                  <a:pt x="0" y="1530186"/>
                  <a:pt x="0" y="1377975"/>
                </a:cubicBezTo>
                <a:lnTo>
                  <a:pt x="0" y="275602"/>
                </a:lnTo>
                <a:cubicBezTo>
                  <a:pt x="0" y="123391"/>
                  <a:pt x="123391" y="0"/>
                  <a:pt x="27560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CCD65459-C92B-0BBD-4B59-426FCD532E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1435446" y="5863255"/>
            <a:ext cx="2480366" cy="2480366"/>
          </a:xfrm>
          <a:custGeom>
            <a:avLst/>
            <a:gdLst>
              <a:gd name="connsiteX0" fmla="*/ 275602 w 1653577"/>
              <a:gd name="connsiteY0" fmla="*/ 0 h 1653577"/>
              <a:gd name="connsiteX1" fmla="*/ 1377975 w 1653577"/>
              <a:gd name="connsiteY1" fmla="*/ 0 h 1653577"/>
              <a:gd name="connsiteX2" fmla="*/ 1653577 w 1653577"/>
              <a:gd name="connsiteY2" fmla="*/ 275602 h 1653577"/>
              <a:gd name="connsiteX3" fmla="*/ 1653577 w 1653577"/>
              <a:gd name="connsiteY3" fmla="*/ 1377975 h 1653577"/>
              <a:gd name="connsiteX4" fmla="*/ 1377975 w 1653577"/>
              <a:gd name="connsiteY4" fmla="*/ 1653577 h 1653577"/>
              <a:gd name="connsiteX5" fmla="*/ 275602 w 1653577"/>
              <a:gd name="connsiteY5" fmla="*/ 1653577 h 1653577"/>
              <a:gd name="connsiteX6" fmla="*/ 0 w 1653577"/>
              <a:gd name="connsiteY6" fmla="*/ 1377975 h 1653577"/>
              <a:gd name="connsiteX7" fmla="*/ 0 w 1653577"/>
              <a:gd name="connsiteY7" fmla="*/ 275602 h 1653577"/>
              <a:gd name="connsiteX8" fmla="*/ 275602 w 1653577"/>
              <a:gd name="connsiteY8" fmla="*/ 0 h 165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3577" h="1653577">
                <a:moveTo>
                  <a:pt x="275602" y="0"/>
                </a:moveTo>
                <a:lnTo>
                  <a:pt x="1377975" y="0"/>
                </a:lnTo>
                <a:cubicBezTo>
                  <a:pt x="1530186" y="0"/>
                  <a:pt x="1653577" y="123391"/>
                  <a:pt x="1653577" y="275602"/>
                </a:cubicBezTo>
                <a:lnTo>
                  <a:pt x="1653577" y="1377975"/>
                </a:lnTo>
                <a:cubicBezTo>
                  <a:pt x="1653577" y="1530186"/>
                  <a:pt x="1530186" y="1653577"/>
                  <a:pt x="1377975" y="1653577"/>
                </a:cubicBezTo>
                <a:lnTo>
                  <a:pt x="275602" y="1653577"/>
                </a:lnTo>
                <a:cubicBezTo>
                  <a:pt x="123391" y="1653577"/>
                  <a:pt x="0" y="1530186"/>
                  <a:pt x="0" y="1377975"/>
                </a:cubicBezTo>
                <a:lnTo>
                  <a:pt x="0" y="275602"/>
                </a:lnTo>
                <a:cubicBezTo>
                  <a:pt x="0" y="123391"/>
                  <a:pt x="123391" y="0"/>
                  <a:pt x="27560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0C784EC3-4E1B-3EAE-7133-F85AEC5FE6F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4967076" y="5863255"/>
            <a:ext cx="2480366" cy="2480366"/>
          </a:xfrm>
          <a:custGeom>
            <a:avLst/>
            <a:gdLst>
              <a:gd name="connsiteX0" fmla="*/ 275602 w 1653577"/>
              <a:gd name="connsiteY0" fmla="*/ 0 h 1653577"/>
              <a:gd name="connsiteX1" fmla="*/ 1377975 w 1653577"/>
              <a:gd name="connsiteY1" fmla="*/ 0 h 1653577"/>
              <a:gd name="connsiteX2" fmla="*/ 1653577 w 1653577"/>
              <a:gd name="connsiteY2" fmla="*/ 275602 h 1653577"/>
              <a:gd name="connsiteX3" fmla="*/ 1653577 w 1653577"/>
              <a:gd name="connsiteY3" fmla="*/ 1377975 h 1653577"/>
              <a:gd name="connsiteX4" fmla="*/ 1377975 w 1653577"/>
              <a:gd name="connsiteY4" fmla="*/ 1653577 h 1653577"/>
              <a:gd name="connsiteX5" fmla="*/ 275602 w 1653577"/>
              <a:gd name="connsiteY5" fmla="*/ 1653577 h 1653577"/>
              <a:gd name="connsiteX6" fmla="*/ 0 w 1653577"/>
              <a:gd name="connsiteY6" fmla="*/ 1377975 h 1653577"/>
              <a:gd name="connsiteX7" fmla="*/ 0 w 1653577"/>
              <a:gd name="connsiteY7" fmla="*/ 275602 h 1653577"/>
              <a:gd name="connsiteX8" fmla="*/ 275602 w 1653577"/>
              <a:gd name="connsiteY8" fmla="*/ 0 h 165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3577" h="1653577">
                <a:moveTo>
                  <a:pt x="275602" y="0"/>
                </a:moveTo>
                <a:lnTo>
                  <a:pt x="1377975" y="0"/>
                </a:lnTo>
                <a:cubicBezTo>
                  <a:pt x="1530186" y="0"/>
                  <a:pt x="1653577" y="123391"/>
                  <a:pt x="1653577" y="275602"/>
                </a:cubicBezTo>
                <a:lnTo>
                  <a:pt x="1653577" y="1377975"/>
                </a:lnTo>
                <a:cubicBezTo>
                  <a:pt x="1653577" y="1530186"/>
                  <a:pt x="1530186" y="1653577"/>
                  <a:pt x="1377975" y="1653577"/>
                </a:cubicBezTo>
                <a:lnTo>
                  <a:pt x="275602" y="1653577"/>
                </a:lnTo>
                <a:cubicBezTo>
                  <a:pt x="123391" y="1653577"/>
                  <a:pt x="0" y="1530186"/>
                  <a:pt x="0" y="1377975"/>
                </a:cubicBezTo>
                <a:lnTo>
                  <a:pt x="0" y="275602"/>
                </a:lnTo>
                <a:cubicBezTo>
                  <a:pt x="0" y="123391"/>
                  <a:pt x="123391" y="0"/>
                  <a:pt x="27560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93436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A09019FF-EE31-2C6E-38CE-A42CE06EC5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24824" y="2482775"/>
            <a:ext cx="4542492" cy="4542492"/>
          </a:xfrm>
          <a:custGeom>
            <a:avLst/>
            <a:gdLst>
              <a:gd name="connsiteX0" fmla="*/ 1514164 w 3028328"/>
              <a:gd name="connsiteY0" fmla="*/ 0 h 3028328"/>
              <a:gd name="connsiteX1" fmla="*/ 3028328 w 3028328"/>
              <a:gd name="connsiteY1" fmla="*/ 1514164 h 3028328"/>
              <a:gd name="connsiteX2" fmla="*/ 1514164 w 3028328"/>
              <a:gd name="connsiteY2" fmla="*/ 3028328 h 3028328"/>
              <a:gd name="connsiteX3" fmla="*/ 0 w 3028328"/>
              <a:gd name="connsiteY3" fmla="*/ 1514164 h 3028328"/>
              <a:gd name="connsiteX4" fmla="*/ 1514164 w 3028328"/>
              <a:gd name="connsiteY4" fmla="*/ 0 h 3028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8328" h="3028328">
                <a:moveTo>
                  <a:pt x="1514164" y="0"/>
                </a:moveTo>
                <a:cubicBezTo>
                  <a:pt x="2350413" y="0"/>
                  <a:pt x="3028328" y="677915"/>
                  <a:pt x="3028328" y="1514164"/>
                </a:cubicBezTo>
                <a:cubicBezTo>
                  <a:pt x="3028328" y="2350413"/>
                  <a:pt x="2350413" y="3028328"/>
                  <a:pt x="1514164" y="3028328"/>
                </a:cubicBezTo>
                <a:cubicBezTo>
                  <a:pt x="677915" y="3028328"/>
                  <a:pt x="0" y="2350413"/>
                  <a:pt x="0" y="1514164"/>
                </a:cubicBezTo>
                <a:cubicBezTo>
                  <a:pt x="0" y="677915"/>
                  <a:pt x="677915" y="0"/>
                  <a:pt x="151416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28402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9DF8A109-1F41-75E8-9F24-E1ABA9F039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65756" y="817260"/>
            <a:ext cx="6858000" cy="8639175"/>
          </a:xfrm>
          <a:custGeom>
            <a:avLst/>
            <a:gdLst>
              <a:gd name="connsiteX0" fmla="*/ 0 w 4572000"/>
              <a:gd name="connsiteY0" fmla="*/ 0 h 5759450"/>
              <a:gd name="connsiteX1" fmla="*/ 4572000 w 4572000"/>
              <a:gd name="connsiteY1" fmla="*/ 0 h 5759450"/>
              <a:gd name="connsiteX2" fmla="*/ 4572000 w 4572000"/>
              <a:gd name="connsiteY2" fmla="*/ 5759450 h 5759450"/>
              <a:gd name="connsiteX3" fmla="*/ 0 w 4572000"/>
              <a:gd name="connsiteY3" fmla="*/ 5759450 h 575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5759450">
                <a:moveTo>
                  <a:pt x="0" y="0"/>
                </a:moveTo>
                <a:lnTo>
                  <a:pt x="4572000" y="0"/>
                </a:lnTo>
                <a:lnTo>
                  <a:pt x="4572000" y="5759450"/>
                </a:lnTo>
                <a:lnTo>
                  <a:pt x="0" y="57594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48453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F37115C-3B09-0C0A-59CD-32C6B15109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01106" y="0"/>
            <a:ext cx="7886897" cy="10287000"/>
          </a:xfrm>
          <a:custGeom>
            <a:avLst/>
            <a:gdLst>
              <a:gd name="connsiteX0" fmla="*/ 0 w 5257931"/>
              <a:gd name="connsiteY0" fmla="*/ 0 h 6858000"/>
              <a:gd name="connsiteX1" fmla="*/ 5257931 w 5257931"/>
              <a:gd name="connsiteY1" fmla="*/ 0 h 6858000"/>
              <a:gd name="connsiteX2" fmla="*/ 5257931 w 5257931"/>
              <a:gd name="connsiteY2" fmla="*/ 6858000 h 6858000"/>
              <a:gd name="connsiteX3" fmla="*/ 0 w 525793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57931" h="6858000">
                <a:moveTo>
                  <a:pt x="0" y="0"/>
                </a:moveTo>
                <a:lnTo>
                  <a:pt x="5257931" y="0"/>
                </a:lnTo>
                <a:lnTo>
                  <a:pt x="525793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14692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51E6FC29-B6A1-7000-30A8-C4BD2FEE72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43549" y="2"/>
            <a:ext cx="7544451" cy="8330582"/>
          </a:xfrm>
          <a:custGeom>
            <a:avLst/>
            <a:gdLst>
              <a:gd name="connsiteX0" fmla="*/ 0 w 5029634"/>
              <a:gd name="connsiteY0" fmla="*/ 0 h 5553721"/>
              <a:gd name="connsiteX1" fmla="*/ 5029634 w 5029634"/>
              <a:gd name="connsiteY1" fmla="*/ 0 h 5553721"/>
              <a:gd name="connsiteX2" fmla="*/ 5029634 w 5029634"/>
              <a:gd name="connsiteY2" fmla="*/ 5553721 h 5553721"/>
              <a:gd name="connsiteX3" fmla="*/ 0 w 5029634"/>
              <a:gd name="connsiteY3" fmla="*/ 5553721 h 5553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29634" h="5553721">
                <a:moveTo>
                  <a:pt x="0" y="0"/>
                </a:moveTo>
                <a:lnTo>
                  <a:pt x="5029634" y="0"/>
                </a:lnTo>
                <a:lnTo>
                  <a:pt x="5029634" y="5553721"/>
                </a:lnTo>
                <a:lnTo>
                  <a:pt x="0" y="555372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83731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6A6F6EB4-FEAB-9551-A92E-7BDF3A113C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867150"/>
            <a:ext cx="18288000" cy="64198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99539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DF72749B-2821-82E7-CB4E-2DB32EF132B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91450" y="1981842"/>
            <a:ext cx="4762500" cy="4055109"/>
          </a:xfrm>
          <a:custGeom>
            <a:avLst/>
            <a:gdLst>
              <a:gd name="connsiteX0" fmla="*/ 0 w 3175000"/>
              <a:gd name="connsiteY0" fmla="*/ 0 h 2703406"/>
              <a:gd name="connsiteX1" fmla="*/ 3175000 w 3175000"/>
              <a:gd name="connsiteY1" fmla="*/ 0 h 2703406"/>
              <a:gd name="connsiteX2" fmla="*/ 3175000 w 3175000"/>
              <a:gd name="connsiteY2" fmla="*/ 2703406 h 2703406"/>
              <a:gd name="connsiteX3" fmla="*/ 0 w 3175000"/>
              <a:gd name="connsiteY3" fmla="*/ 2703406 h 2703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000" h="2703406">
                <a:moveTo>
                  <a:pt x="0" y="0"/>
                </a:moveTo>
                <a:lnTo>
                  <a:pt x="3175000" y="0"/>
                </a:lnTo>
                <a:lnTo>
                  <a:pt x="3175000" y="2703406"/>
                </a:lnTo>
                <a:lnTo>
                  <a:pt x="0" y="27034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63500" dir="10200000" algn="tl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970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E5257230-6DBA-6E64-FF95-FC30E8BB82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70526" y="5815418"/>
            <a:ext cx="5867400" cy="3651767"/>
          </a:xfrm>
          <a:custGeom>
            <a:avLst/>
            <a:gdLst>
              <a:gd name="connsiteX0" fmla="*/ 0 w 3911600"/>
              <a:gd name="connsiteY0" fmla="*/ 0 h 2434511"/>
              <a:gd name="connsiteX1" fmla="*/ 3911600 w 3911600"/>
              <a:gd name="connsiteY1" fmla="*/ 0 h 2434511"/>
              <a:gd name="connsiteX2" fmla="*/ 3911600 w 3911600"/>
              <a:gd name="connsiteY2" fmla="*/ 2434511 h 2434511"/>
              <a:gd name="connsiteX3" fmla="*/ 0 w 3911600"/>
              <a:gd name="connsiteY3" fmla="*/ 2434511 h 2434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2434511">
                <a:moveTo>
                  <a:pt x="0" y="0"/>
                </a:moveTo>
                <a:lnTo>
                  <a:pt x="3911600" y="0"/>
                </a:lnTo>
                <a:lnTo>
                  <a:pt x="3911600" y="2434511"/>
                </a:lnTo>
                <a:lnTo>
                  <a:pt x="0" y="2434511"/>
                </a:lnTo>
                <a:close/>
              </a:path>
            </a:pathLst>
          </a:custGeom>
          <a:noFill/>
          <a:ln>
            <a:noFill/>
          </a:ln>
          <a:effectLst>
            <a:outerShdw blurRad="127000" dist="63500" dir="10200000" algn="tl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EC6F448B-2EF1-789C-A771-AA2B9AC0C7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70526" y="1902619"/>
            <a:ext cx="5867400" cy="3651767"/>
          </a:xfrm>
          <a:custGeom>
            <a:avLst/>
            <a:gdLst>
              <a:gd name="connsiteX0" fmla="*/ 0 w 3911600"/>
              <a:gd name="connsiteY0" fmla="*/ 0 h 2434511"/>
              <a:gd name="connsiteX1" fmla="*/ 3911600 w 3911600"/>
              <a:gd name="connsiteY1" fmla="*/ 0 h 2434511"/>
              <a:gd name="connsiteX2" fmla="*/ 3911600 w 3911600"/>
              <a:gd name="connsiteY2" fmla="*/ 2434511 h 2434511"/>
              <a:gd name="connsiteX3" fmla="*/ 0 w 3911600"/>
              <a:gd name="connsiteY3" fmla="*/ 2434511 h 2434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2434511">
                <a:moveTo>
                  <a:pt x="0" y="0"/>
                </a:moveTo>
                <a:lnTo>
                  <a:pt x="3911600" y="0"/>
                </a:lnTo>
                <a:lnTo>
                  <a:pt x="3911600" y="2434511"/>
                </a:lnTo>
                <a:lnTo>
                  <a:pt x="0" y="2434511"/>
                </a:lnTo>
                <a:close/>
              </a:path>
            </a:pathLst>
          </a:custGeom>
          <a:noFill/>
          <a:ln>
            <a:noFill/>
          </a:ln>
          <a:effectLst>
            <a:outerShdw blurRad="127000" dist="63500" dir="10200000" algn="tl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89511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4060268B-ECDE-2864-0B1C-3FBAAF9A4B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8218185"/>
          </a:xfrm>
          <a:custGeom>
            <a:avLst/>
            <a:gdLst>
              <a:gd name="connsiteX0" fmla="*/ 0 w 6096000"/>
              <a:gd name="connsiteY0" fmla="*/ 0 h 5478790"/>
              <a:gd name="connsiteX1" fmla="*/ 5518841 w 6096000"/>
              <a:gd name="connsiteY1" fmla="*/ 0 h 5478790"/>
              <a:gd name="connsiteX2" fmla="*/ 5583025 w 6096000"/>
              <a:gd name="connsiteY2" fmla="*/ 98160 h 5478790"/>
              <a:gd name="connsiteX3" fmla="*/ 6096000 w 6096000"/>
              <a:gd name="connsiteY3" fmla="*/ 1935490 h 5478790"/>
              <a:gd name="connsiteX4" fmla="*/ 2552700 w 6096000"/>
              <a:gd name="connsiteY4" fmla="*/ 5478790 h 5478790"/>
              <a:gd name="connsiteX5" fmla="*/ 47209 w 6096000"/>
              <a:gd name="connsiteY5" fmla="*/ 4440982 h 5478790"/>
              <a:gd name="connsiteX6" fmla="*/ 0 w 6096000"/>
              <a:gd name="connsiteY6" fmla="*/ 4389039 h 547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5478790">
                <a:moveTo>
                  <a:pt x="0" y="0"/>
                </a:moveTo>
                <a:lnTo>
                  <a:pt x="5518841" y="0"/>
                </a:lnTo>
                <a:lnTo>
                  <a:pt x="5583025" y="98160"/>
                </a:lnTo>
                <a:cubicBezTo>
                  <a:pt x="5908546" y="633896"/>
                  <a:pt x="6096000" y="1262802"/>
                  <a:pt x="6096000" y="1935490"/>
                </a:cubicBezTo>
                <a:cubicBezTo>
                  <a:pt x="6096000" y="3892401"/>
                  <a:pt x="4509611" y="5478790"/>
                  <a:pt x="2552700" y="5478790"/>
                </a:cubicBezTo>
                <a:cubicBezTo>
                  <a:pt x="1574245" y="5478790"/>
                  <a:pt x="688420" y="5082193"/>
                  <a:pt x="47209" y="4440982"/>
                </a:cubicBezTo>
                <a:lnTo>
                  <a:pt x="0" y="43890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13904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그림 개체 틀 19">
            <a:extLst>
              <a:ext uri="{FF2B5EF4-FFF2-40B4-BE49-F238E27FC236}">
                <a16:creationId xmlns:a16="http://schemas.microsoft.com/office/drawing/2014/main" id="{ADDDD3DA-8C3F-2F36-EDFF-AE790417FC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474868" y="0"/>
            <a:ext cx="6813132" cy="10287000"/>
          </a:xfrm>
          <a:custGeom>
            <a:avLst/>
            <a:gdLst>
              <a:gd name="connsiteX0" fmla="*/ 3241326 w 4542088"/>
              <a:gd name="connsiteY0" fmla="*/ 0 h 6858000"/>
              <a:gd name="connsiteX1" fmla="*/ 4542088 w 4542088"/>
              <a:gd name="connsiteY1" fmla="*/ 0 h 6858000"/>
              <a:gd name="connsiteX2" fmla="*/ 4542088 w 4542088"/>
              <a:gd name="connsiteY2" fmla="*/ 6858000 h 6858000"/>
              <a:gd name="connsiteX3" fmla="*/ 3142973 w 4542088"/>
              <a:gd name="connsiteY3" fmla="*/ 6858000 h 6858000"/>
              <a:gd name="connsiteX4" fmla="*/ 167479 w 4542088"/>
              <a:gd name="connsiteY4" fmla="*/ 3882506 h 6858000"/>
              <a:gd name="connsiteX5" fmla="*/ 167479 w 4542088"/>
              <a:gd name="connsiteY5" fmla="*/ 30738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42088" h="6858000">
                <a:moveTo>
                  <a:pt x="3241326" y="0"/>
                </a:moveTo>
                <a:lnTo>
                  <a:pt x="4542088" y="0"/>
                </a:lnTo>
                <a:lnTo>
                  <a:pt x="4542088" y="6858000"/>
                </a:lnTo>
                <a:lnTo>
                  <a:pt x="3142973" y="6858000"/>
                </a:lnTo>
                <a:lnTo>
                  <a:pt x="167479" y="3882506"/>
                </a:lnTo>
                <a:cubicBezTo>
                  <a:pt x="-55826" y="3659201"/>
                  <a:pt x="-55826" y="3297152"/>
                  <a:pt x="167479" y="307384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9" name="그림 개체 틀 18">
            <a:extLst>
              <a:ext uri="{FF2B5EF4-FFF2-40B4-BE49-F238E27FC236}">
                <a16:creationId xmlns:a16="http://schemas.microsoft.com/office/drawing/2014/main" id="{FD4421F3-7D75-AF66-A229-4AD3C301F68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707877" y="6030226"/>
            <a:ext cx="3122603" cy="3122603"/>
          </a:xfrm>
          <a:custGeom>
            <a:avLst/>
            <a:gdLst>
              <a:gd name="connsiteX0" fmla="*/ 1040867 w 2081735"/>
              <a:gd name="connsiteY0" fmla="*/ 0 h 2081735"/>
              <a:gd name="connsiteX1" fmla="*/ 2081735 w 2081735"/>
              <a:gd name="connsiteY1" fmla="*/ 1040868 h 2081735"/>
              <a:gd name="connsiteX2" fmla="*/ 1040867 w 2081735"/>
              <a:gd name="connsiteY2" fmla="*/ 2081735 h 2081735"/>
              <a:gd name="connsiteX3" fmla="*/ 0 w 2081735"/>
              <a:gd name="connsiteY3" fmla="*/ 1040868 h 2081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1735" h="2081735">
                <a:moveTo>
                  <a:pt x="1040867" y="0"/>
                </a:moveTo>
                <a:lnTo>
                  <a:pt x="2081735" y="1040868"/>
                </a:lnTo>
                <a:lnTo>
                  <a:pt x="1040867" y="2081735"/>
                </a:lnTo>
                <a:lnTo>
                  <a:pt x="0" y="1040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8" name="그림 개체 틀 17">
            <a:extLst>
              <a:ext uri="{FF2B5EF4-FFF2-40B4-BE49-F238E27FC236}">
                <a16:creationId xmlns:a16="http://schemas.microsoft.com/office/drawing/2014/main" id="{746D9614-171F-DB42-ADF2-735378899A2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702437" y="1722553"/>
            <a:ext cx="3122603" cy="3122603"/>
          </a:xfrm>
          <a:custGeom>
            <a:avLst/>
            <a:gdLst>
              <a:gd name="connsiteX0" fmla="*/ 1040867 w 2081735"/>
              <a:gd name="connsiteY0" fmla="*/ 0 h 2081735"/>
              <a:gd name="connsiteX1" fmla="*/ 2081735 w 2081735"/>
              <a:gd name="connsiteY1" fmla="*/ 1040868 h 2081735"/>
              <a:gd name="connsiteX2" fmla="*/ 1040867 w 2081735"/>
              <a:gd name="connsiteY2" fmla="*/ 2081735 h 2081735"/>
              <a:gd name="connsiteX3" fmla="*/ 0 w 2081735"/>
              <a:gd name="connsiteY3" fmla="*/ 1040868 h 2081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1735" h="2081735">
                <a:moveTo>
                  <a:pt x="1040867" y="0"/>
                </a:moveTo>
                <a:lnTo>
                  <a:pt x="2081735" y="1040868"/>
                </a:lnTo>
                <a:lnTo>
                  <a:pt x="1040867" y="2081735"/>
                </a:lnTo>
                <a:lnTo>
                  <a:pt x="0" y="1040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44556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8728681E-8FB8-2912-7302-B8CA1D64CC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29776" y="3044478"/>
            <a:ext cx="2795700" cy="2797281"/>
          </a:xfrm>
          <a:custGeom>
            <a:avLst/>
            <a:gdLst>
              <a:gd name="connsiteX0" fmla="*/ 213694 w 1863800"/>
              <a:gd name="connsiteY0" fmla="*/ 0 h 1864854"/>
              <a:gd name="connsiteX1" fmla="*/ 1651160 w 1863800"/>
              <a:gd name="connsiteY1" fmla="*/ 0 h 1864854"/>
              <a:gd name="connsiteX2" fmla="*/ 1860514 w 1863800"/>
              <a:gd name="connsiteY2" fmla="*/ 170628 h 1864854"/>
              <a:gd name="connsiteX3" fmla="*/ 1863800 w 1863800"/>
              <a:gd name="connsiteY3" fmla="*/ 203234 h 1864854"/>
              <a:gd name="connsiteX4" fmla="*/ 1863800 w 1863800"/>
              <a:gd name="connsiteY4" fmla="*/ 1661620 h 1864854"/>
              <a:gd name="connsiteX5" fmla="*/ 1860514 w 1863800"/>
              <a:gd name="connsiteY5" fmla="*/ 1694227 h 1864854"/>
              <a:gd name="connsiteX6" fmla="*/ 1651160 w 1863800"/>
              <a:gd name="connsiteY6" fmla="*/ 1864854 h 1864854"/>
              <a:gd name="connsiteX7" fmla="*/ 213694 w 1863800"/>
              <a:gd name="connsiteY7" fmla="*/ 1864854 h 1864854"/>
              <a:gd name="connsiteX8" fmla="*/ 0 w 1863800"/>
              <a:gd name="connsiteY8" fmla="*/ 1651160 h 1864854"/>
              <a:gd name="connsiteX9" fmla="*/ 0 w 1863800"/>
              <a:gd name="connsiteY9" fmla="*/ 213694 h 1864854"/>
              <a:gd name="connsiteX10" fmla="*/ 213694 w 1863800"/>
              <a:gd name="connsiteY10" fmla="*/ 0 h 186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63800" h="1864854">
                <a:moveTo>
                  <a:pt x="213694" y="0"/>
                </a:moveTo>
                <a:lnTo>
                  <a:pt x="1651160" y="0"/>
                </a:lnTo>
                <a:cubicBezTo>
                  <a:pt x="1754429" y="0"/>
                  <a:pt x="1840587" y="73251"/>
                  <a:pt x="1860514" y="170628"/>
                </a:cubicBezTo>
                <a:lnTo>
                  <a:pt x="1863800" y="203234"/>
                </a:lnTo>
                <a:lnTo>
                  <a:pt x="1863800" y="1661620"/>
                </a:lnTo>
                <a:lnTo>
                  <a:pt x="1860514" y="1694227"/>
                </a:lnTo>
                <a:cubicBezTo>
                  <a:pt x="1840587" y="1791603"/>
                  <a:pt x="1754429" y="1864854"/>
                  <a:pt x="1651160" y="1864854"/>
                </a:cubicBezTo>
                <a:lnTo>
                  <a:pt x="213694" y="1864854"/>
                </a:lnTo>
                <a:cubicBezTo>
                  <a:pt x="95674" y="1864854"/>
                  <a:pt x="0" y="1769180"/>
                  <a:pt x="0" y="1651160"/>
                </a:cubicBezTo>
                <a:lnTo>
                  <a:pt x="0" y="213694"/>
                </a:lnTo>
                <a:cubicBezTo>
                  <a:pt x="0" y="95674"/>
                  <a:pt x="95674" y="0"/>
                  <a:pt x="213694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78CFA7C-B987-F595-3FDE-4982CDA9E8D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46941" y="3044478"/>
            <a:ext cx="2795700" cy="2797281"/>
          </a:xfrm>
          <a:custGeom>
            <a:avLst/>
            <a:gdLst>
              <a:gd name="connsiteX0" fmla="*/ 213694 w 1863800"/>
              <a:gd name="connsiteY0" fmla="*/ 0 h 1864854"/>
              <a:gd name="connsiteX1" fmla="*/ 1651160 w 1863800"/>
              <a:gd name="connsiteY1" fmla="*/ 0 h 1864854"/>
              <a:gd name="connsiteX2" fmla="*/ 1860514 w 1863800"/>
              <a:gd name="connsiteY2" fmla="*/ 170628 h 1864854"/>
              <a:gd name="connsiteX3" fmla="*/ 1863800 w 1863800"/>
              <a:gd name="connsiteY3" fmla="*/ 203234 h 1864854"/>
              <a:gd name="connsiteX4" fmla="*/ 1863800 w 1863800"/>
              <a:gd name="connsiteY4" fmla="*/ 1661620 h 1864854"/>
              <a:gd name="connsiteX5" fmla="*/ 1860514 w 1863800"/>
              <a:gd name="connsiteY5" fmla="*/ 1694227 h 1864854"/>
              <a:gd name="connsiteX6" fmla="*/ 1651160 w 1863800"/>
              <a:gd name="connsiteY6" fmla="*/ 1864854 h 1864854"/>
              <a:gd name="connsiteX7" fmla="*/ 213694 w 1863800"/>
              <a:gd name="connsiteY7" fmla="*/ 1864854 h 1864854"/>
              <a:gd name="connsiteX8" fmla="*/ 0 w 1863800"/>
              <a:gd name="connsiteY8" fmla="*/ 1651160 h 1864854"/>
              <a:gd name="connsiteX9" fmla="*/ 0 w 1863800"/>
              <a:gd name="connsiteY9" fmla="*/ 213694 h 1864854"/>
              <a:gd name="connsiteX10" fmla="*/ 213694 w 1863800"/>
              <a:gd name="connsiteY10" fmla="*/ 0 h 186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63800" h="1864854">
                <a:moveTo>
                  <a:pt x="213694" y="0"/>
                </a:moveTo>
                <a:lnTo>
                  <a:pt x="1651160" y="0"/>
                </a:lnTo>
                <a:cubicBezTo>
                  <a:pt x="1754429" y="0"/>
                  <a:pt x="1840587" y="73251"/>
                  <a:pt x="1860514" y="170628"/>
                </a:cubicBezTo>
                <a:lnTo>
                  <a:pt x="1863800" y="203234"/>
                </a:lnTo>
                <a:lnTo>
                  <a:pt x="1863800" y="1661620"/>
                </a:lnTo>
                <a:lnTo>
                  <a:pt x="1860514" y="1694227"/>
                </a:lnTo>
                <a:cubicBezTo>
                  <a:pt x="1840587" y="1791603"/>
                  <a:pt x="1754429" y="1864854"/>
                  <a:pt x="1651160" y="1864854"/>
                </a:cubicBezTo>
                <a:lnTo>
                  <a:pt x="213694" y="1864854"/>
                </a:lnTo>
                <a:cubicBezTo>
                  <a:pt x="95674" y="1864854"/>
                  <a:pt x="0" y="1769180"/>
                  <a:pt x="0" y="1651160"/>
                </a:cubicBezTo>
                <a:lnTo>
                  <a:pt x="0" y="213694"/>
                </a:lnTo>
                <a:cubicBezTo>
                  <a:pt x="0" y="95674"/>
                  <a:pt x="95674" y="0"/>
                  <a:pt x="213694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7BBCE4DF-122C-A2F9-9A46-92F9CB4F5E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964105" y="3044478"/>
            <a:ext cx="2795700" cy="2797281"/>
          </a:xfrm>
          <a:custGeom>
            <a:avLst/>
            <a:gdLst>
              <a:gd name="connsiteX0" fmla="*/ 213694 w 1863800"/>
              <a:gd name="connsiteY0" fmla="*/ 0 h 1864854"/>
              <a:gd name="connsiteX1" fmla="*/ 1651160 w 1863800"/>
              <a:gd name="connsiteY1" fmla="*/ 0 h 1864854"/>
              <a:gd name="connsiteX2" fmla="*/ 1860514 w 1863800"/>
              <a:gd name="connsiteY2" fmla="*/ 170628 h 1864854"/>
              <a:gd name="connsiteX3" fmla="*/ 1863800 w 1863800"/>
              <a:gd name="connsiteY3" fmla="*/ 203234 h 1864854"/>
              <a:gd name="connsiteX4" fmla="*/ 1863800 w 1863800"/>
              <a:gd name="connsiteY4" fmla="*/ 1661620 h 1864854"/>
              <a:gd name="connsiteX5" fmla="*/ 1860514 w 1863800"/>
              <a:gd name="connsiteY5" fmla="*/ 1694227 h 1864854"/>
              <a:gd name="connsiteX6" fmla="*/ 1651160 w 1863800"/>
              <a:gd name="connsiteY6" fmla="*/ 1864854 h 1864854"/>
              <a:gd name="connsiteX7" fmla="*/ 213694 w 1863800"/>
              <a:gd name="connsiteY7" fmla="*/ 1864854 h 1864854"/>
              <a:gd name="connsiteX8" fmla="*/ 0 w 1863800"/>
              <a:gd name="connsiteY8" fmla="*/ 1651160 h 1864854"/>
              <a:gd name="connsiteX9" fmla="*/ 0 w 1863800"/>
              <a:gd name="connsiteY9" fmla="*/ 213694 h 1864854"/>
              <a:gd name="connsiteX10" fmla="*/ 213694 w 1863800"/>
              <a:gd name="connsiteY10" fmla="*/ 0 h 186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63800" h="1864854">
                <a:moveTo>
                  <a:pt x="213694" y="0"/>
                </a:moveTo>
                <a:lnTo>
                  <a:pt x="1651160" y="0"/>
                </a:lnTo>
                <a:cubicBezTo>
                  <a:pt x="1754429" y="0"/>
                  <a:pt x="1840587" y="73251"/>
                  <a:pt x="1860514" y="170628"/>
                </a:cubicBezTo>
                <a:lnTo>
                  <a:pt x="1863800" y="203234"/>
                </a:lnTo>
                <a:lnTo>
                  <a:pt x="1863800" y="1661620"/>
                </a:lnTo>
                <a:lnTo>
                  <a:pt x="1860514" y="1694227"/>
                </a:lnTo>
                <a:cubicBezTo>
                  <a:pt x="1840587" y="1791603"/>
                  <a:pt x="1754429" y="1864854"/>
                  <a:pt x="1651160" y="1864854"/>
                </a:cubicBezTo>
                <a:lnTo>
                  <a:pt x="213694" y="1864854"/>
                </a:lnTo>
                <a:cubicBezTo>
                  <a:pt x="95674" y="1864854"/>
                  <a:pt x="0" y="1769180"/>
                  <a:pt x="0" y="1651160"/>
                </a:cubicBezTo>
                <a:lnTo>
                  <a:pt x="0" y="213694"/>
                </a:lnTo>
                <a:cubicBezTo>
                  <a:pt x="0" y="95674"/>
                  <a:pt x="95674" y="0"/>
                  <a:pt x="213694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673B70D7-B209-F08E-AF0D-FA378111870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4181269" y="3044478"/>
            <a:ext cx="2795700" cy="2797281"/>
          </a:xfrm>
          <a:custGeom>
            <a:avLst/>
            <a:gdLst>
              <a:gd name="connsiteX0" fmla="*/ 213694 w 1863800"/>
              <a:gd name="connsiteY0" fmla="*/ 0 h 1864854"/>
              <a:gd name="connsiteX1" fmla="*/ 1651160 w 1863800"/>
              <a:gd name="connsiteY1" fmla="*/ 0 h 1864854"/>
              <a:gd name="connsiteX2" fmla="*/ 1860514 w 1863800"/>
              <a:gd name="connsiteY2" fmla="*/ 170628 h 1864854"/>
              <a:gd name="connsiteX3" fmla="*/ 1863800 w 1863800"/>
              <a:gd name="connsiteY3" fmla="*/ 203234 h 1864854"/>
              <a:gd name="connsiteX4" fmla="*/ 1863800 w 1863800"/>
              <a:gd name="connsiteY4" fmla="*/ 1661620 h 1864854"/>
              <a:gd name="connsiteX5" fmla="*/ 1860514 w 1863800"/>
              <a:gd name="connsiteY5" fmla="*/ 1694227 h 1864854"/>
              <a:gd name="connsiteX6" fmla="*/ 1651160 w 1863800"/>
              <a:gd name="connsiteY6" fmla="*/ 1864854 h 1864854"/>
              <a:gd name="connsiteX7" fmla="*/ 213694 w 1863800"/>
              <a:gd name="connsiteY7" fmla="*/ 1864854 h 1864854"/>
              <a:gd name="connsiteX8" fmla="*/ 0 w 1863800"/>
              <a:gd name="connsiteY8" fmla="*/ 1651160 h 1864854"/>
              <a:gd name="connsiteX9" fmla="*/ 0 w 1863800"/>
              <a:gd name="connsiteY9" fmla="*/ 213694 h 1864854"/>
              <a:gd name="connsiteX10" fmla="*/ 213694 w 1863800"/>
              <a:gd name="connsiteY10" fmla="*/ 0 h 186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63800" h="1864854">
                <a:moveTo>
                  <a:pt x="213694" y="0"/>
                </a:moveTo>
                <a:lnTo>
                  <a:pt x="1651160" y="0"/>
                </a:lnTo>
                <a:cubicBezTo>
                  <a:pt x="1754429" y="0"/>
                  <a:pt x="1840587" y="73251"/>
                  <a:pt x="1860514" y="170628"/>
                </a:cubicBezTo>
                <a:lnTo>
                  <a:pt x="1863800" y="203234"/>
                </a:lnTo>
                <a:lnTo>
                  <a:pt x="1863800" y="1661620"/>
                </a:lnTo>
                <a:lnTo>
                  <a:pt x="1860514" y="1694227"/>
                </a:lnTo>
                <a:cubicBezTo>
                  <a:pt x="1840587" y="1791603"/>
                  <a:pt x="1754429" y="1864854"/>
                  <a:pt x="1651160" y="1864854"/>
                </a:cubicBezTo>
                <a:lnTo>
                  <a:pt x="213694" y="1864854"/>
                </a:lnTo>
                <a:cubicBezTo>
                  <a:pt x="95674" y="1864854"/>
                  <a:pt x="0" y="1769180"/>
                  <a:pt x="0" y="1651160"/>
                </a:cubicBezTo>
                <a:lnTo>
                  <a:pt x="0" y="213694"/>
                </a:lnTo>
                <a:cubicBezTo>
                  <a:pt x="0" y="95674"/>
                  <a:pt x="95674" y="0"/>
                  <a:pt x="213694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E2853097-B2AC-199E-2D22-77DAF13387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11162" y="3044478"/>
            <a:ext cx="2795700" cy="2797281"/>
          </a:xfrm>
          <a:custGeom>
            <a:avLst/>
            <a:gdLst>
              <a:gd name="connsiteX0" fmla="*/ 213694 w 1863800"/>
              <a:gd name="connsiteY0" fmla="*/ 0 h 1864854"/>
              <a:gd name="connsiteX1" fmla="*/ 1651160 w 1863800"/>
              <a:gd name="connsiteY1" fmla="*/ 0 h 1864854"/>
              <a:gd name="connsiteX2" fmla="*/ 1860514 w 1863800"/>
              <a:gd name="connsiteY2" fmla="*/ 170628 h 1864854"/>
              <a:gd name="connsiteX3" fmla="*/ 1863800 w 1863800"/>
              <a:gd name="connsiteY3" fmla="*/ 203234 h 1864854"/>
              <a:gd name="connsiteX4" fmla="*/ 1863800 w 1863800"/>
              <a:gd name="connsiteY4" fmla="*/ 1661620 h 1864854"/>
              <a:gd name="connsiteX5" fmla="*/ 1860514 w 1863800"/>
              <a:gd name="connsiteY5" fmla="*/ 1694227 h 1864854"/>
              <a:gd name="connsiteX6" fmla="*/ 1651160 w 1863800"/>
              <a:gd name="connsiteY6" fmla="*/ 1864854 h 1864854"/>
              <a:gd name="connsiteX7" fmla="*/ 213694 w 1863800"/>
              <a:gd name="connsiteY7" fmla="*/ 1864854 h 1864854"/>
              <a:gd name="connsiteX8" fmla="*/ 0 w 1863800"/>
              <a:gd name="connsiteY8" fmla="*/ 1651160 h 1864854"/>
              <a:gd name="connsiteX9" fmla="*/ 0 w 1863800"/>
              <a:gd name="connsiteY9" fmla="*/ 213694 h 1864854"/>
              <a:gd name="connsiteX10" fmla="*/ 213694 w 1863800"/>
              <a:gd name="connsiteY10" fmla="*/ 0 h 186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63800" h="1864854">
                <a:moveTo>
                  <a:pt x="213694" y="0"/>
                </a:moveTo>
                <a:lnTo>
                  <a:pt x="1651160" y="0"/>
                </a:lnTo>
                <a:cubicBezTo>
                  <a:pt x="1754429" y="0"/>
                  <a:pt x="1840587" y="73251"/>
                  <a:pt x="1860514" y="170628"/>
                </a:cubicBezTo>
                <a:lnTo>
                  <a:pt x="1863800" y="203234"/>
                </a:lnTo>
                <a:lnTo>
                  <a:pt x="1863800" y="1661620"/>
                </a:lnTo>
                <a:lnTo>
                  <a:pt x="1860514" y="1694227"/>
                </a:lnTo>
                <a:cubicBezTo>
                  <a:pt x="1840587" y="1791603"/>
                  <a:pt x="1754429" y="1864854"/>
                  <a:pt x="1651160" y="1864854"/>
                </a:cubicBezTo>
                <a:lnTo>
                  <a:pt x="213694" y="1864854"/>
                </a:lnTo>
                <a:cubicBezTo>
                  <a:pt x="95674" y="1864854"/>
                  <a:pt x="0" y="1769180"/>
                  <a:pt x="0" y="1651160"/>
                </a:cubicBezTo>
                <a:lnTo>
                  <a:pt x="0" y="213694"/>
                </a:lnTo>
                <a:cubicBezTo>
                  <a:pt x="0" y="95674"/>
                  <a:pt x="95674" y="0"/>
                  <a:pt x="213694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96043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8DBFC530-D223-93B7-D637-74ADE263F9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430000" y="1597846"/>
            <a:ext cx="6858000" cy="8689157"/>
          </a:xfrm>
          <a:custGeom>
            <a:avLst/>
            <a:gdLst>
              <a:gd name="connsiteX0" fmla="*/ 0 w 4572000"/>
              <a:gd name="connsiteY0" fmla="*/ 0 h 5792771"/>
              <a:gd name="connsiteX1" fmla="*/ 4572000 w 4572000"/>
              <a:gd name="connsiteY1" fmla="*/ 0 h 5792771"/>
              <a:gd name="connsiteX2" fmla="*/ 4572000 w 4572000"/>
              <a:gd name="connsiteY2" fmla="*/ 5792771 h 5792771"/>
              <a:gd name="connsiteX3" fmla="*/ 0 w 4572000"/>
              <a:gd name="connsiteY3" fmla="*/ 5792771 h 5792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5792771">
                <a:moveTo>
                  <a:pt x="0" y="0"/>
                </a:moveTo>
                <a:lnTo>
                  <a:pt x="4572000" y="0"/>
                </a:lnTo>
                <a:lnTo>
                  <a:pt x="4572000" y="5792771"/>
                </a:lnTo>
                <a:lnTo>
                  <a:pt x="0" y="57927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89202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967A8ACD-56FD-C1E4-6A90-AED1425A31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04515" y="-31950"/>
            <a:ext cx="9383487" cy="8191020"/>
          </a:xfrm>
          <a:custGeom>
            <a:avLst/>
            <a:gdLst>
              <a:gd name="connsiteX0" fmla="*/ 212180 w 6255658"/>
              <a:gd name="connsiteY0" fmla="*/ 0 h 5460680"/>
              <a:gd name="connsiteX1" fmla="*/ 6255657 w 6255658"/>
              <a:gd name="connsiteY1" fmla="*/ 0 h 5460680"/>
              <a:gd name="connsiteX2" fmla="*/ 6255658 w 6255658"/>
              <a:gd name="connsiteY2" fmla="*/ 4888641 h 5460680"/>
              <a:gd name="connsiteX3" fmla="*/ 6081528 w 6255658"/>
              <a:gd name="connsiteY3" fmla="*/ 4985749 h 5460680"/>
              <a:gd name="connsiteX4" fmla="*/ 1215825 w 6255658"/>
              <a:gd name="connsiteY4" fmla="*/ 4244856 h 5460680"/>
              <a:gd name="connsiteX5" fmla="*/ 170976 w 6255658"/>
              <a:gd name="connsiteY5" fmla="*/ 127724 h 546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658" h="5460680">
                <a:moveTo>
                  <a:pt x="212180" y="0"/>
                </a:moveTo>
                <a:lnTo>
                  <a:pt x="6255657" y="0"/>
                </a:lnTo>
                <a:lnTo>
                  <a:pt x="6255658" y="4888641"/>
                </a:lnTo>
                <a:lnTo>
                  <a:pt x="6081528" y="4985749"/>
                </a:lnTo>
                <a:cubicBezTo>
                  <a:pt x="4515037" y="5808964"/>
                  <a:pt x="2532968" y="5561999"/>
                  <a:pt x="1215825" y="4244856"/>
                </a:cubicBezTo>
                <a:cubicBezTo>
                  <a:pt x="101319" y="3130350"/>
                  <a:pt x="-246964" y="1539774"/>
                  <a:pt x="170976" y="12772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54172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72285AD4-9FDD-356E-33F5-6D22341E92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5868928"/>
            <a:ext cx="3014663" cy="3014663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3F4064D8-2350-FABB-5750-4FA70EABAB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167222" y="5868928"/>
            <a:ext cx="3014663" cy="3014663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C7425133-E9A0-2BDE-2D09-EA4E02D509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106118" y="5868928"/>
            <a:ext cx="3014663" cy="3014663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7FC29257-E58E-5114-C5C0-6F183362C83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5273340" y="5868928"/>
            <a:ext cx="3014663" cy="3014663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6A0BFB60-EEEF-BB15-BB16-F87C80EC823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2106118" y="2690407"/>
            <a:ext cx="3014663" cy="3014663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519F035-0828-AE85-61F1-E653DFACA5D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5273340" y="2690407"/>
            <a:ext cx="3014663" cy="3014663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BDBC7732-D721-1932-0112-BA6C52CDF82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938898" y="2690407"/>
            <a:ext cx="3014663" cy="3014663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1991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1A7FD6E7-22DE-D153-AF79-0F38D96EC3B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6561" y="2801175"/>
            <a:ext cx="16148450" cy="3194361"/>
          </a:xfrm>
          <a:custGeom>
            <a:avLst/>
            <a:gdLst>
              <a:gd name="connsiteX0" fmla="*/ 305061 w 10765633"/>
              <a:gd name="connsiteY0" fmla="*/ 0 h 2129574"/>
              <a:gd name="connsiteX1" fmla="*/ 10495496 w 10765633"/>
              <a:gd name="connsiteY1" fmla="*/ 0 h 2129574"/>
              <a:gd name="connsiteX2" fmla="*/ 10748458 w 10765633"/>
              <a:gd name="connsiteY2" fmla="*/ 134498 h 2129574"/>
              <a:gd name="connsiteX3" fmla="*/ 10765633 w 10765633"/>
              <a:gd name="connsiteY3" fmla="*/ 166142 h 2129574"/>
              <a:gd name="connsiteX4" fmla="*/ 10765633 w 10765633"/>
              <a:gd name="connsiteY4" fmla="*/ 1963432 h 2129574"/>
              <a:gd name="connsiteX5" fmla="*/ 10748458 w 10765633"/>
              <a:gd name="connsiteY5" fmla="*/ 1995076 h 2129574"/>
              <a:gd name="connsiteX6" fmla="*/ 10495496 w 10765633"/>
              <a:gd name="connsiteY6" fmla="*/ 2129574 h 2129574"/>
              <a:gd name="connsiteX7" fmla="*/ 305061 w 10765633"/>
              <a:gd name="connsiteY7" fmla="*/ 2129574 h 2129574"/>
              <a:gd name="connsiteX8" fmla="*/ 0 w 10765633"/>
              <a:gd name="connsiteY8" fmla="*/ 1824513 h 2129574"/>
              <a:gd name="connsiteX9" fmla="*/ 0 w 10765633"/>
              <a:gd name="connsiteY9" fmla="*/ 305061 h 2129574"/>
              <a:gd name="connsiteX10" fmla="*/ 305061 w 10765633"/>
              <a:gd name="connsiteY10" fmla="*/ 0 h 2129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765633" h="2129574">
                <a:moveTo>
                  <a:pt x="305061" y="0"/>
                </a:moveTo>
                <a:lnTo>
                  <a:pt x="10495496" y="0"/>
                </a:lnTo>
                <a:cubicBezTo>
                  <a:pt x="10600797" y="0"/>
                  <a:pt x="10693636" y="53352"/>
                  <a:pt x="10748458" y="134498"/>
                </a:cubicBezTo>
                <a:lnTo>
                  <a:pt x="10765633" y="166142"/>
                </a:lnTo>
                <a:lnTo>
                  <a:pt x="10765633" y="1963432"/>
                </a:lnTo>
                <a:lnTo>
                  <a:pt x="10748458" y="1995076"/>
                </a:lnTo>
                <a:cubicBezTo>
                  <a:pt x="10693636" y="2076223"/>
                  <a:pt x="10600797" y="2129574"/>
                  <a:pt x="10495496" y="2129574"/>
                </a:cubicBezTo>
                <a:lnTo>
                  <a:pt x="305061" y="2129574"/>
                </a:lnTo>
                <a:cubicBezTo>
                  <a:pt x="136580" y="2129574"/>
                  <a:pt x="0" y="1992994"/>
                  <a:pt x="0" y="1824513"/>
                </a:cubicBezTo>
                <a:lnTo>
                  <a:pt x="0" y="305061"/>
                </a:lnTo>
                <a:cubicBezTo>
                  <a:pt x="0" y="136580"/>
                  <a:pt x="136580" y="0"/>
                  <a:pt x="30506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29693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B4D32FFD-A467-F1F3-E57B-88ACBB7D6C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0" y="1902620"/>
            <a:ext cx="8097441" cy="7560468"/>
          </a:xfrm>
          <a:custGeom>
            <a:avLst/>
            <a:gdLst>
              <a:gd name="connsiteX0" fmla="*/ 303628 w 5398294"/>
              <a:gd name="connsiteY0" fmla="*/ 0 h 5040312"/>
              <a:gd name="connsiteX1" fmla="*/ 5094666 w 5398294"/>
              <a:gd name="connsiteY1" fmla="*/ 0 h 5040312"/>
              <a:gd name="connsiteX2" fmla="*/ 5398294 w 5398294"/>
              <a:gd name="connsiteY2" fmla="*/ 303628 h 5040312"/>
              <a:gd name="connsiteX3" fmla="*/ 5398294 w 5398294"/>
              <a:gd name="connsiteY3" fmla="*/ 4736684 h 5040312"/>
              <a:gd name="connsiteX4" fmla="*/ 5094666 w 5398294"/>
              <a:gd name="connsiteY4" fmla="*/ 5040312 h 5040312"/>
              <a:gd name="connsiteX5" fmla="*/ 303628 w 5398294"/>
              <a:gd name="connsiteY5" fmla="*/ 5040312 h 5040312"/>
              <a:gd name="connsiteX6" fmla="*/ 0 w 5398294"/>
              <a:gd name="connsiteY6" fmla="*/ 4736684 h 5040312"/>
              <a:gd name="connsiteX7" fmla="*/ 0 w 5398294"/>
              <a:gd name="connsiteY7" fmla="*/ 303628 h 5040312"/>
              <a:gd name="connsiteX8" fmla="*/ 303628 w 5398294"/>
              <a:gd name="connsiteY8" fmla="*/ 0 h 504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98294" h="5040312">
                <a:moveTo>
                  <a:pt x="303628" y="0"/>
                </a:moveTo>
                <a:lnTo>
                  <a:pt x="5094666" y="0"/>
                </a:lnTo>
                <a:cubicBezTo>
                  <a:pt x="5262355" y="0"/>
                  <a:pt x="5398294" y="135939"/>
                  <a:pt x="5398294" y="303628"/>
                </a:cubicBezTo>
                <a:lnTo>
                  <a:pt x="5398294" y="4736684"/>
                </a:lnTo>
                <a:cubicBezTo>
                  <a:pt x="5398294" y="4904373"/>
                  <a:pt x="5262355" y="5040312"/>
                  <a:pt x="5094666" y="5040312"/>
                </a:cubicBezTo>
                <a:lnTo>
                  <a:pt x="303628" y="5040312"/>
                </a:lnTo>
                <a:cubicBezTo>
                  <a:pt x="135939" y="5040312"/>
                  <a:pt x="0" y="4904373"/>
                  <a:pt x="0" y="4736684"/>
                </a:cubicBezTo>
                <a:lnTo>
                  <a:pt x="0" y="303628"/>
                </a:lnTo>
                <a:cubicBezTo>
                  <a:pt x="0" y="135939"/>
                  <a:pt x="135939" y="0"/>
                  <a:pt x="3036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13393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E5511EC-6FDA-BE74-5E3F-43F2C4E9C0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57901" y="2328863"/>
            <a:ext cx="6557963" cy="7981697"/>
          </a:xfrm>
          <a:custGeom>
            <a:avLst/>
            <a:gdLst>
              <a:gd name="connsiteX0" fmla="*/ 0 w 4371975"/>
              <a:gd name="connsiteY0" fmla="*/ 0 h 5321131"/>
              <a:gd name="connsiteX1" fmla="*/ 4371975 w 4371975"/>
              <a:gd name="connsiteY1" fmla="*/ 0 h 5321131"/>
              <a:gd name="connsiteX2" fmla="*/ 4371975 w 4371975"/>
              <a:gd name="connsiteY2" fmla="*/ 5321131 h 5321131"/>
              <a:gd name="connsiteX3" fmla="*/ 0 w 4371975"/>
              <a:gd name="connsiteY3" fmla="*/ 5321131 h 5321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71975" h="5321131">
                <a:moveTo>
                  <a:pt x="0" y="0"/>
                </a:moveTo>
                <a:lnTo>
                  <a:pt x="4371975" y="0"/>
                </a:lnTo>
                <a:lnTo>
                  <a:pt x="4371975" y="5321131"/>
                </a:lnTo>
                <a:lnTo>
                  <a:pt x="0" y="532113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951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6DAD5E2-5AD7-BCB7-59CA-A170F25A30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659084"/>
            <a:ext cx="18288000" cy="5627916"/>
          </a:xfrm>
          <a:custGeom>
            <a:avLst/>
            <a:gdLst>
              <a:gd name="connsiteX0" fmla="*/ 0 w 12192000"/>
              <a:gd name="connsiteY0" fmla="*/ 0 h 3751944"/>
              <a:gd name="connsiteX1" fmla="*/ 12192000 w 12192000"/>
              <a:gd name="connsiteY1" fmla="*/ 0 h 3751944"/>
              <a:gd name="connsiteX2" fmla="*/ 12192000 w 12192000"/>
              <a:gd name="connsiteY2" fmla="*/ 3751944 h 3751944"/>
              <a:gd name="connsiteX3" fmla="*/ 0 w 12192000"/>
              <a:gd name="connsiteY3" fmla="*/ 3751944 h 3751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751944">
                <a:moveTo>
                  <a:pt x="0" y="0"/>
                </a:moveTo>
                <a:lnTo>
                  <a:pt x="12192000" y="0"/>
                </a:lnTo>
                <a:lnTo>
                  <a:pt x="12192000" y="3751944"/>
                </a:lnTo>
                <a:lnTo>
                  <a:pt x="0" y="375194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3020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F0C55F81-FBCC-C9AA-04A5-5E9BA9935DC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124641" y="5496099"/>
            <a:ext cx="2798673" cy="980961"/>
          </a:xfrm>
          <a:custGeom>
            <a:avLst/>
            <a:gdLst>
              <a:gd name="connsiteX0" fmla="*/ 66136 w 1865782"/>
              <a:gd name="connsiteY0" fmla="*/ 0 h 653974"/>
              <a:gd name="connsiteX1" fmla="*/ 1799646 w 1865782"/>
              <a:gd name="connsiteY1" fmla="*/ 0 h 653974"/>
              <a:gd name="connsiteX2" fmla="*/ 1865782 w 1865782"/>
              <a:gd name="connsiteY2" fmla="*/ 66136 h 653974"/>
              <a:gd name="connsiteX3" fmla="*/ 1865782 w 1865782"/>
              <a:gd name="connsiteY3" fmla="*/ 587838 h 653974"/>
              <a:gd name="connsiteX4" fmla="*/ 1799646 w 1865782"/>
              <a:gd name="connsiteY4" fmla="*/ 653974 h 653974"/>
              <a:gd name="connsiteX5" fmla="*/ 66136 w 1865782"/>
              <a:gd name="connsiteY5" fmla="*/ 653974 h 653974"/>
              <a:gd name="connsiteX6" fmla="*/ 0 w 1865782"/>
              <a:gd name="connsiteY6" fmla="*/ 587838 h 653974"/>
              <a:gd name="connsiteX7" fmla="*/ 0 w 1865782"/>
              <a:gd name="connsiteY7" fmla="*/ 66136 h 653974"/>
              <a:gd name="connsiteX8" fmla="*/ 66136 w 1865782"/>
              <a:gd name="connsiteY8" fmla="*/ 0 h 65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5782" h="653974">
                <a:moveTo>
                  <a:pt x="66136" y="0"/>
                </a:moveTo>
                <a:lnTo>
                  <a:pt x="1799646" y="0"/>
                </a:lnTo>
                <a:cubicBezTo>
                  <a:pt x="1836172" y="0"/>
                  <a:pt x="1865782" y="29610"/>
                  <a:pt x="1865782" y="66136"/>
                </a:cubicBezTo>
                <a:lnTo>
                  <a:pt x="1865782" y="587838"/>
                </a:lnTo>
                <a:cubicBezTo>
                  <a:pt x="1865782" y="624364"/>
                  <a:pt x="1836172" y="653974"/>
                  <a:pt x="1799646" y="653974"/>
                </a:cubicBezTo>
                <a:lnTo>
                  <a:pt x="66136" y="653974"/>
                </a:lnTo>
                <a:cubicBezTo>
                  <a:pt x="29610" y="653974"/>
                  <a:pt x="0" y="624364"/>
                  <a:pt x="0" y="587838"/>
                </a:cubicBezTo>
                <a:lnTo>
                  <a:pt x="0" y="66136"/>
                </a:lnTo>
                <a:cubicBezTo>
                  <a:pt x="0" y="29610"/>
                  <a:pt x="29610" y="0"/>
                  <a:pt x="661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25AD94B8-0534-3FFA-0D44-98CE2F7E6B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124641" y="7747494"/>
            <a:ext cx="2798673" cy="980961"/>
          </a:xfrm>
          <a:custGeom>
            <a:avLst/>
            <a:gdLst>
              <a:gd name="connsiteX0" fmla="*/ 66136 w 1865782"/>
              <a:gd name="connsiteY0" fmla="*/ 0 h 653974"/>
              <a:gd name="connsiteX1" fmla="*/ 1799646 w 1865782"/>
              <a:gd name="connsiteY1" fmla="*/ 0 h 653974"/>
              <a:gd name="connsiteX2" fmla="*/ 1865782 w 1865782"/>
              <a:gd name="connsiteY2" fmla="*/ 66136 h 653974"/>
              <a:gd name="connsiteX3" fmla="*/ 1865782 w 1865782"/>
              <a:gd name="connsiteY3" fmla="*/ 587838 h 653974"/>
              <a:gd name="connsiteX4" fmla="*/ 1799646 w 1865782"/>
              <a:gd name="connsiteY4" fmla="*/ 653974 h 653974"/>
              <a:gd name="connsiteX5" fmla="*/ 66136 w 1865782"/>
              <a:gd name="connsiteY5" fmla="*/ 653974 h 653974"/>
              <a:gd name="connsiteX6" fmla="*/ 0 w 1865782"/>
              <a:gd name="connsiteY6" fmla="*/ 587838 h 653974"/>
              <a:gd name="connsiteX7" fmla="*/ 0 w 1865782"/>
              <a:gd name="connsiteY7" fmla="*/ 66136 h 653974"/>
              <a:gd name="connsiteX8" fmla="*/ 66136 w 1865782"/>
              <a:gd name="connsiteY8" fmla="*/ 0 h 65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5782" h="653974">
                <a:moveTo>
                  <a:pt x="66136" y="0"/>
                </a:moveTo>
                <a:lnTo>
                  <a:pt x="1799646" y="0"/>
                </a:lnTo>
                <a:cubicBezTo>
                  <a:pt x="1836172" y="0"/>
                  <a:pt x="1865782" y="29610"/>
                  <a:pt x="1865782" y="66136"/>
                </a:cubicBezTo>
                <a:lnTo>
                  <a:pt x="1865782" y="587838"/>
                </a:lnTo>
                <a:cubicBezTo>
                  <a:pt x="1865782" y="624364"/>
                  <a:pt x="1836172" y="653974"/>
                  <a:pt x="1799646" y="653974"/>
                </a:cubicBezTo>
                <a:lnTo>
                  <a:pt x="66136" y="653974"/>
                </a:lnTo>
                <a:cubicBezTo>
                  <a:pt x="29610" y="653974"/>
                  <a:pt x="0" y="624364"/>
                  <a:pt x="0" y="587838"/>
                </a:cubicBezTo>
                <a:lnTo>
                  <a:pt x="0" y="66136"/>
                </a:lnTo>
                <a:cubicBezTo>
                  <a:pt x="0" y="29610"/>
                  <a:pt x="29610" y="0"/>
                  <a:pt x="661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6D10C485-4854-F5CC-700A-C7380E13BC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124641" y="3244704"/>
            <a:ext cx="2798673" cy="980961"/>
          </a:xfrm>
          <a:custGeom>
            <a:avLst/>
            <a:gdLst>
              <a:gd name="connsiteX0" fmla="*/ 66136 w 1865782"/>
              <a:gd name="connsiteY0" fmla="*/ 0 h 653974"/>
              <a:gd name="connsiteX1" fmla="*/ 1799646 w 1865782"/>
              <a:gd name="connsiteY1" fmla="*/ 0 h 653974"/>
              <a:gd name="connsiteX2" fmla="*/ 1865782 w 1865782"/>
              <a:gd name="connsiteY2" fmla="*/ 66136 h 653974"/>
              <a:gd name="connsiteX3" fmla="*/ 1865782 w 1865782"/>
              <a:gd name="connsiteY3" fmla="*/ 587838 h 653974"/>
              <a:gd name="connsiteX4" fmla="*/ 1799646 w 1865782"/>
              <a:gd name="connsiteY4" fmla="*/ 653974 h 653974"/>
              <a:gd name="connsiteX5" fmla="*/ 66136 w 1865782"/>
              <a:gd name="connsiteY5" fmla="*/ 653974 h 653974"/>
              <a:gd name="connsiteX6" fmla="*/ 0 w 1865782"/>
              <a:gd name="connsiteY6" fmla="*/ 587838 h 653974"/>
              <a:gd name="connsiteX7" fmla="*/ 0 w 1865782"/>
              <a:gd name="connsiteY7" fmla="*/ 66136 h 653974"/>
              <a:gd name="connsiteX8" fmla="*/ 66136 w 1865782"/>
              <a:gd name="connsiteY8" fmla="*/ 0 h 65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5782" h="653974">
                <a:moveTo>
                  <a:pt x="66136" y="0"/>
                </a:moveTo>
                <a:lnTo>
                  <a:pt x="1799646" y="0"/>
                </a:lnTo>
                <a:cubicBezTo>
                  <a:pt x="1836172" y="0"/>
                  <a:pt x="1865782" y="29610"/>
                  <a:pt x="1865782" y="66136"/>
                </a:cubicBezTo>
                <a:lnTo>
                  <a:pt x="1865782" y="587838"/>
                </a:lnTo>
                <a:cubicBezTo>
                  <a:pt x="1865782" y="624364"/>
                  <a:pt x="1836172" y="653974"/>
                  <a:pt x="1799646" y="653974"/>
                </a:cubicBezTo>
                <a:lnTo>
                  <a:pt x="66136" y="653974"/>
                </a:lnTo>
                <a:cubicBezTo>
                  <a:pt x="29610" y="653974"/>
                  <a:pt x="0" y="624364"/>
                  <a:pt x="0" y="587838"/>
                </a:cubicBezTo>
                <a:lnTo>
                  <a:pt x="0" y="66136"/>
                </a:lnTo>
                <a:cubicBezTo>
                  <a:pt x="0" y="29610"/>
                  <a:pt x="29610" y="0"/>
                  <a:pt x="661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51878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14A1D653-2045-26CB-B4E6-5D40FDFC1E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65951" y="6926404"/>
            <a:ext cx="4156098" cy="2096390"/>
          </a:xfrm>
          <a:custGeom>
            <a:avLst/>
            <a:gdLst>
              <a:gd name="connsiteX0" fmla="*/ 66959 w 2770732"/>
              <a:gd name="connsiteY0" fmla="*/ 0 h 1397593"/>
              <a:gd name="connsiteX1" fmla="*/ 2703773 w 2770732"/>
              <a:gd name="connsiteY1" fmla="*/ 0 h 1397593"/>
              <a:gd name="connsiteX2" fmla="*/ 2770732 w 2770732"/>
              <a:gd name="connsiteY2" fmla="*/ 66959 h 1397593"/>
              <a:gd name="connsiteX3" fmla="*/ 2770732 w 2770732"/>
              <a:gd name="connsiteY3" fmla="*/ 1330634 h 1397593"/>
              <a:gd name="connsiteX4" fmla="*/ 2703773 w 2770732"/>
              <a:gd name="connsiteY4" fmla="*/ 1397593 h 1397593"/>
              <a:gd name="connsiteX5" fmla="*/ 66959 w 2770732"/>
              <a:gd name="connsiteY5" fmla="*/ 1397593 h 1397593"/>
              <a:gd name="connsiteX6" fmla="*/ 0 w 2770732"/>
              <a:gd name="connsiteY6" fmla="*/ 1330634 h 1397593"/>
              <a:gd name="connsiteX7" fmla="*/ 0 w 2770732"/>
              <a:gd name="connsiteY7" fmla="*/ 66959 h 1397593"/>
              <a:gd name="connsiteX8" fmla="*/ 66959 w 2770732"/>
              <a:gd name="connsiteY8" fmla="*/ 0 h 139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0732" h="1397593">
                <a:moveTo>
                  <a:pt x="66959" y="0"/>
                </a:moveTo>
                <a:lnTo>
                  <a:pt x="2703773" y="0"/>
                </a:lnTo>
                <a:cubicBezTo>
                  <a:pt x="2740753" y="0"/>
                  <a:pt x="2770732" y="29979"/>
                  <a:pt x="2770732" y="66959"/>
                </a:cubicBezTo>
                <a:lnTo>
                  <a:pt x="2770732" y="1330634"/>
                </a:lnTo>
                <a:cubicBezTo>
                  <a:pt x="2770732" y="1367614"/>
                  <a:pt x="2740753" y="1397593"/>
                  <a:pt x="2703773" y="1397593"/>
                </a:cubicBezTo>
                <a:lnTo>
                  <a:pt x="66959" y="1397593"/>
                </a:lnTo>
                <a:cubicBezTo>
                  <a:pt x="29979" y="1397593"/>
                  <a:pt x="0" y="1367614"/>
                  <a:pt x="0" y="1330634"/>
                </a:cubicBezTo>
                <a:lnTo>
                  <a:pt x="0" y="66959"/>
                </a:lnTo>
                <a:cubicBezTo>
                  <a:pt x="0" y="29979"/>
                  <a:pt x="29979" y="0"/>
                  <a:pt x="669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C518223D-09F6-2C2C-3BBA-772D95483B9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563475" y="6926404"/>
            <a:ext cx="4156098" cy="2096390"/>
          </a:xfrm>
          <a:custGeom>
            <a:avLst/>
            <a:gdLst>
              <a:gd name="connsiteX0" fmla="*/ 66959 w 2770732"/>
              <a:gd name="connsiteY0" fmla="*/ 0 h 1397593"/>
              <a:gd name="connsiteX1" fmla="*/ 2703773 w 2770732"/>
              <a:gd name="connsiteY1" fmla="*/ 0 h 1397593"/>
              <a:gd name="connsiteX2" fmla="*/ 2770732 w 2770732"/>
              <a:gd name="connsiteY2" fmla="*/ 66959 h 1397593"/>
              <a:gd name="connsiteX3" fmla="*/ 2770732 w 2770732"/>
              <a:gd name="connsiteY3" fmla="*/ 1330634 h 1397593"/>
              <a:gd name="connsiteX4" fmla="*/ 2703773 w 2770732"/>
              <a:gd name="connsiteY4" fmla="*/ 1397593 h 1397593"/>
              <a:gd name="connsiteX5" fmla="*/ 66959 w 2770732"/>
              <a:gd name="connsiteY5" fmla="*/ 1397593 h 1397593"/>
              <a:gd name="connsiteX6" fmla="*/ 0 w 2770732"/>
              <a:gd name="connsiteY6" fmla="*/ 1330634 h 1397593"/>
              <a:gd name="connsiteX7" fmla="*/ 0 w 2770732"/>
              <a:gd name="connsiteY7" fmla="*/ 66959 h 1397593"/>
              <a:gd name="connsiteX8" fmla="*/ 66959 w 2770732"/>
              <a:gd name="connsiteY8" fmla="*/ 0 h 139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0732" h="1397593">
                <a:moveTo>
                  <a:pt x="66959" y="0"/>
                </a:moveTo>
                <a:lnTo>
                  <a:pt x="2703773" y="0"/>
                </a:lnTo>
                <a:cubicBezTo>
                  <a:pt x="2740753" y="0"/>
                  <a:pt x="2770732" y="29979"/>
                  <a:pt x="2770732" y="66959"/>
                </a:cubicBezTo>
                <a:lnTo>
                  <a:pt x="2770732" y="1330634"/>
                </a:lnTo>
                <a:cubicBezTo>
                  <a:pt x="2770732" y="1367614"/>
                  <a:pt x="2740753" y="1397593"/>
                  <a:pt x="2703773" y="1397593"/>
                </a:cubicBezTo>
                <a:lnTo>
                  <a:pt x="66959" y="1397593"/>
                </a:lnTo>
                <a:cubicBezTo>
                  <a:pt x="29979" y="1397593"/>
                  <a:pt x="0" y="1367614"/>
                  <a:pt x="0" y="1330634"/>
                </a:cubicBezTo>
                <a:lnTo>
                  <a:pt x="0" y="66959"/>
                </a:lnTo>
                <a:cubicBezTo>
                  <a:pt x="0" y="29979"/>
                  <a:pt x="29979" y="0"/>
                  <a:pt x="669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70758792-1701-26E6-AF8F-47D8C18296D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68427" y="6926404"/>
            <a:ext cx="4156098" cy="2096390"/>
          </a:xfrm>
          <a:custGeom>
            <a:avLst/>
            <a:gdLst>
              <a:gd name="connsiteX0" fmla="*/ 66959 w 2770732"/>
              <a:gd name="connsiteY0" fmla="*/ 0 h 1397593"/>
              <a:gd name="connsiteX1" fmla="*/ 2703773 w 2770732"/>
              <a:gd name="connsiteY1" fmla="*/ 0 h 1397593"/>
              <a:gd name="connsiteX2" fmla="*/ 2770732 w 2770732"/>
              <a:gd name="connsiteY2" fmla="*/ 66959 h 1397593"/>
              <a:gd name="connsiteX3" fmla="*/ 2770732 w 2770732"/>
              <a:gd name="connsiteY3" fmla="*/ 1330634 h 1397593"/>
              <a:gd name="connsiteX4" fmla="*/ 2703773 w 2770732"/>
              <a:gd name="connsiteY4" fmla="*/ 1397593 h 1397593"/>
              <a:gd name="connsiteX5" fmla="*/ 66959 w 2770732"/>
              <a:gd name="connsiteY5" fmla="*/ 1397593 h 1397593"/>
              <a:gd name="connsiteX6" fmla="*/ 0 w 2770732"/>
              <a:gd name="connsiteY6" fmla="*/ 1330634 h 1397593"/>
              <a:gd name="connsiteX7" fmla="*/ 0 w 2770732"/>
              <a:gd name="connsiteY7" fmla="*/ 66959 h 1397593"/>
              <a:gd name="connsiteX8" fmla="*/ 66959 w 2770732"/>
              <a:gd name="connsiteY8" fmla="*/ 0 h 139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0732" h="1397593">
                <a:moveTo>
                  <a:pt x="66959" y="0"/>
                </a:moveTo>
                <a:lnTo>
                  <a:pt x="2703773" y="0"/>
                </a:lnTo>
                <a:cubicBezTo>
                  <a:pt x="2740753" y="0"/>
                  <a:pt x="2770732" y="29979"/>
                  <a:pt x="2770732" y="66959"/>
                </a:cubicBezTo>
                <a:lnTo>
                  <a:pt x="2770732" y="1330634"/>
                </a:lnTo>
                <a:cubicBezTo>
                  <a:pt x="2770732" y="1367614"/>
                  <a:pt x="2740753" y="1397593"/>
                  <a:pt x="2703773" y="1397593"/>
                </a:cubicBezTo>
                <a:lnTo>
                  <a:pt x="66959" y="1397593"/>
                </a:lnTo>
                <a:cubicBezTo>
                  <a:pt x="29979" y="1397593"/>
                  <a:pt x="0" y="1367614"/>
                  <a:pt x="0" y="1330634"/>
                </a:cubicBezTo>
                <a:lnTo>
                  <a:pt x="0" y="66959"/>
                </a:lnTo>
                <a:cubicBezTo>
                  <a:pt x="0" y="29979"/>
                  <a:pt x="29979" y="0"/>
                  <a:pt x="669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9641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791DB49D-CFC7-EE55-7D35-F4294F815A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3867" y="0"/>
            <a:ext cx="9244136" cy="10287000"/>
          </a:xfrm>
          <a:custGeom>
            <a:avLst/>
            <a:gdLst>
              <a:gd name="connsiteX0" fmla="*/ 0 w 6162757"/>
              <a:gd name="connsiteY0" fmla="*/ 0 h 6858000"/>
              <a:gd name="connsiteX1" fmla="*/ 6162757 w 6162757"/>
              <a:gd name="connsiteY1" fmla="*/ 0 h 6858000"/>
              <a:gd name="connsiteX2" fmla="*/ 6162757 w 6162757"/>
              <a:gd name="connsiteY2" fmla="*/ 6858000 h 6858000"/>
              <a:gd name="connsiteX3" fmla="*/ 0 w 61627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2757" h="6858000">
                <a:moveTo>
                  <a:pt x="0" y="0"/>
                </a:moveTo>
                <a:lnTo>
                  <a:pt x="6162757" y="0"/>
                </a:lnTo>
                <a:lnTo>
                  <a:pt x="616275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4044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A1483794-ED0C-61C0-6C1D-025EE704B7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0557" y="2969024"/>
            <a:ext cx="4586886" cy="2780861"/>
          </a:xfrm>
          <a:custGeom>
            <a:avLst/>
            <a:gdLst>
              <a:gd name="connsiteX0" fmla="*/ 166779 w 3057924"/>
              <a:gd name="connsiteY0" fmla="*/ 0 h 1853907"/>
              <a:gd name="connsiteX1" fmla="*/ 2891145 w 3057924"/>
              <a:gd name="connsiteY1" fmla="*/ 0 h 1853907"/>
              <a:gd name="connsiteX2" fmla="*/ 3057924 w 3057924"/>
              <a:gd name="connsiteY2" fmla="*/ 166779 h 1853907"/>
              <a:gd name="connsiteX3" fmla="*/ 3057924 w 3057924"/>
              <a:gd name="connsiteY3" fmla="*/ 1853907 h 1853907"/>
              <a:gd name="connsiteX4" fmla="*/ 0 w 3057924"/>
              <a:gd name="connsiteY4" fmla="*/ 1853907 h 1853907"/>
              <a:gd name="connsiteX5" fmla="*/ 0 w 3057924"/>
              <a:gd name="connsiteY5" fmla="*/ 166779 h 1853907"/>
              <a:gd name="connsiteX6" fmla="*/ 166779 w 3057924"/>
              <a:gd name="connsiteY6" fmla="*/ 0 h 1853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57924" h="1853907">
                <a:moveTo>
                  <a:pt x="166779" y="0"/>
                </a:moveTo>
                <a:lnTo>
                  <a:pt x="2891145" y="0"/>
                </a:lnTo>
                <a:cubicBezTo>
                  <a:pt x="2983254" y="0"/>
                  <a:pt x="3057924" y="74670"/>
                  <a:pt x="3057924" y="166779"/>
                </a:cubicBezTo>
                <a:lnTo>
                  <a:pt x="3057924" y="1853907"/>
                </a:lnTo>
                <a:lnTo>
                  <a:pt x="0" y="1853907"/>
                </a:lnTo>
                <a:lnTo>
                  <a:pt x="0" y="166779"/>
                </a:lnTo>
                <a:cubicBezTo>
                  <a:pt x="0" y="74670"/>
                  <a:pt x="74670" y="0"/>
                  <a:pt x="1667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9241C431-1B22-43FB-CE74-4958BB83460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021050" y="2969024"/>
            <a:ext cx="4586886" cy="2780861"/>
          </a:xfrm>
          <a:custGeom>
            <a:avLst/>
            <a:gdLst>
              <a:gd name="connsiteX0" fmla="*/ 166779 w 3057924"/>
              <a:gd name="connsiteY0" fmla="*/ 0 h 1853907"/>
              <a:gd name="connsiteX1" fmla="*/ 2891145 w 3057924"/>
              <a:gd name="connsiteY1" fmla="*/ 0 h 1853907"/>
              <a:gd name="connsiteX2" fmla="*/ 3057924 w 3057924"/>
              <a:gd name="connsiteY2" fmla="*/ 166779 h 1853907"/>
              <a:gd name="connsiteX3" fmla="*/ 3057924 w 3057924"/>
              <a:gd name="connsiteY3" fmla="*/ 1853907 h 1853907"/>
              <a:gd name="connsiteX4" fmla="*/ 0 w 3057924"/>
              <a:gd name="connsiteY4" fmla="*/ 1853907 h 1853907"/>
              <a:gd name="connsiteX5" fmla="*/ 0 w 3057924"/>
              <a:gd name="connsiteY5" fmla="*/ 166779 h 1853907"/>
              <a:gd name="connsiteX6" fmla="*/ 166779 w 3057924"/>
              <a:gd name="connsiteY6" fmla="*/ 0 h 1853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57924" h="1853907">
                <a:moveTo>
                  <a:pt x="166779" y="0"/>
                </a:moveTo>
                <a:lnTo>
                  <a:pt x="2891145" y="0"/>
                </a:lnTo>
                <a:cubicBezTo>
                  <a:pt x="2983254" y="0"/>
                  <a:pt x="3057924" y="74670"/>
                  <a:pt x="3057924" y="166779"/>
                </a:cubicBezTo>
                <a:lnTo>
                  <a:pt x="3057924" y="1853907"/>
                </a:lnTo>
                <a:lnTo>
                  <a:pt x="0" y="1853907"/>
                </a:lnTo>
                <a:lnTo>
                  <a:pt x="0" y="166779"/>
                </a:lnTo>
                <a:cubicBezTo>
                  <a:pt x="0" y="74670"/>
                  <a:pt x="74670" y="0"/>
                  <a:pt x="1667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BBA5563A-0F38-F3EC-5367-7A214A97EA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0065" y="2969024"/>
            <a:ext cx="4586886" cy="2780861"/>
          </a:xfrm>
          <a:custGeom>
            <a:avLst/>
            <a:gdLst>
              <a:gd name="connsiteX0" fmla="*/ 166779 w 3057924"/>
              <a:gd name="connsiteY0" fmla="*/ 0 h 1853907"/>
              <a:gd name="connsiteX1" fmla="*/ 2891145 w 3057924"/>
              <a:gd name="connsiteY1" fmla="*/ 0 h 1853907"/>
              <a:gd name="connsiteX2" fmla="*/ 3057924 w 3057924"/>
              <a:gd name="connsiteY2" fmla="*/ 166779 h 1853907"/>
              <a:gd name="connsiteX3" fmla="*/ 3057924 w 3057924"/>
              <a:gd name="connsiteY3" fmla="*/ 1853907 h 1853907"/>
              <a:gd name="connsiteX4" fmla="*/ 0 w 3057924"/>
              <a:gd name="connsiteY4" fmla="*/ 1853907 h 1853907"/>
              <a:gd name="connsiteX5" fmla="*/ 0 w 3057924"/>
              <a:gd name="connsiteY5" fmla="*/ 166779 h 1853907"/>
              <a:gd name="connsiteX6" fmla="*/ 166779 w 3057924"/>
              <a:gd name="connsiteY6" fmla="*/ 0 h 1853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57924" h="1853907">
                <a:moveTo>
                  <a:pt x="166779" y="0"/>
                </a:moveTo>
                <a:lnTo>
                  <a:pt x="2891145" y="0"/>
                </a:lnTo>
                <a:cubicBezTo>
                  <a:pt x="2983254" y="0"/>
                  <a:pt x="3057924" y="74670"/>
                  <a:pt x="3057924" y="166779"/>
                </a:cubicBezTo>
                <a:lnTo>
                  <a:pt x="3057924" y="1853907"/>
                </a:lnTo>
                <a:lnTo>
                  <a:pt x="0" y="1853907"/>
                </a:lnTo>
                <a:lnTo>
                  <a:pt x="0" y="166779"/>
                </a:lnTo>
                <a:cubicBezTo>
                  <a:pt x="0" y="74670"/>
                  <a:pt x="74670" y="0"/>
                  <a:pt x="1667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50345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DB753788-CB13-868B-F397-AF72973755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4838700"/>
          </a:xfrm>
          <a:custGeom>
            <a:avLst/>
            <a:gdLst>
              <a:gd name="connsiteX0" fmla="*/ 0 w 12192000"/>
              <a:gd name="connsiteY0" fmla="*/ 0 h 3225800"/>
              <a:gd name="connsiteX1" fmla="*/ 12192000 w 12192000"/>
              <a:gd name="connsiteY1" fmla="*/ 0 h 3225800"/>
              <a:gd name="connsiteX2" fmla="*/ 12192000 w 12192000"/>
              <a:gd name="connsiteY2" fmla="*/ 3225800 h 3225800"/>
              <a:gd name="connsiteX3" fmla="*/ 0 w 12192000"/>
              <a:gd name="connsiteY3" fmla="*/ 3225800 h 322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225800">
                <a:moveTo>
                  <a:pt x="0" y="0"/>
                </a:moveTo>
                <a:lnTo>
                  <a:pt x="12192000" y="0"/>
                </a:lnTo>
                <a:lnTo>
                  <a:pt x="12192000" y="3225800"/>
                </a:lnTo>
                <a:lnTo>
                  <a:pt x="0" y="3225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86248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0F3334A-1810-05C8-FC6A-CE7D283B81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233408" y="0"/>
            <a:ext cx="7044977" cy="10287000"/>
          </a:xfrm>
          <a:custGeom>
            <a:avLst/>
            <a:gdLst>
              <a:gd name="connsiteX0" fmla="*/ 0 w 4696651"/>
              <a:gd name="connsiteY0" fmla="*/ 0 h 6858000"/>
              <a:gd name="connsiteX1" fmla="*/ 4696651 w 4696651"/>
              <a:gd name="connsiteY1" fmla="*/ 0 h 6858000"/>
              <a:gd name="connsiteX2" fmla="*/ 4696651 w 4696651"/>
              <a:gd name="connsiteY2" fmla="*/ 6858000 h 6858000"/>
              <a:gd name="connsiteX3" fmla="*/ 0 w 469665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6651" h="6858000">
                <a:moveTo>
                  <a:pt x="0" y="0"/>
                </a:moveTo>
                <a:lnTo>
                  <a:pt x="4696651" y="0"/>
                </a:lnTo>
                <a:lnTo>
                  <a:pt x="469665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74156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B7433DE4-F809-6CDC-9D07-9E9F8DC643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3988" y="4572"/>
            <a:ext cx="9244011" cy="10277856"/>
          </a:xfrm>
          <a:custGeom>
            <a:avLst/>
            <a:gdLst>
              <a:gd name="connsiteX0" fmla="*/ 0 w 6162674"/>
              <a:gd name="connsiteY0" fmla="*/ 0 h 6851904"/>
              <a:gd name="connsiteX1" fmla="*/ 6162674 w 6162674"/>
              <a:gd name="connsiteY1" fmla="*/ 0 h 6851904"/>
              <a:gd name="connsiteX2" fmla="*/ 6162674 w 6162674"/>
              <a:gd name="connsiteY2" fmla="*/ 6851904 h 6851904"/>
              <a:gd name="connsiteX3" fmla="*/ 0 w 6162674"/>
              <a:gd name="connsiteY3" fmla="*/ 6851904 h 6851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2674" h="6851904">
                <a:moveTo>
                  <a:pt x="0" y="0"/>
                </a:moveTo>
                <a:lnTo>
                  <a:pt x="6162674" y="0"/>
                </a:lnTo>
                <a:lnTo>
                  <a:pt x="6162674" y="6851904"/>
                </a:lnTo>
                <a:lnTo>
                  <a:pt x="0" y="685190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63920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18BD3BC2-D663-DB71-FD26-BB09B8B9FB0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60875" y="3669999"/>
            <a:ext cx="4992813" cy="3328002"/>
          </a:xfrm>
          <a:custGeom>
            <a:avLst/>
            <a:gdLst>
              <a:gd name="connsiteX0" fmla="*/ 108027 w 3328542"/>
              <a:gd name="connsiteY0" fmla="*/ 0 h 2218668"/>
              <a:gd name="connsiteX1" fmla="*/ 3220515 w 3328542"/>
              <a:gd name="connsiteY1" fmla="*/ 0 h 2218668"/>
              <a:gd name="connsiteX2" fmla="*/ 3328542 w 3328542"/>
              <a:gd name="connsiteY2" fmla="*/ 108027 h 2218668"/>
              <a:gd name="connsiteX3" fmla="*/ 3328542 w 3328542"/>
              <a:gd name="connsiteY3" fmla="*/ 2110641 h 2218668"/>
              <a:gd name="connsiteX4" fmla="*/ 3220515 w 3328542"/>
              <a:gd name="connsiteY4" fmla="*/ 2218668 h 2218668"/>
              <a:gd name="connsiteX5" fmla="*/ 108027 w 3328542"/>
              <a:gd name="connsiteY5" fmla="*/ 2218668 h 2218668"/>
              <a:gd name="connsiteX6" fmla="*/ 0 w 3328542"/>
              <a:gd name="connsiteY6" fmla="*/ 2110641 h 2218668"/>
              <a:gd name="connsiteX7" fmla="*/ 0 w 3328542"/>
              <a:gd name="connsiteY7" fmla="*/ 108027 h 2218668"/>
              <a:gd name="connsiteX8" fmla="*/ 108027 w 3328542"/>
              <a:gd name="connsiteY8" fmla="*/ 0 h 2218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8542" h="2218668">
                <a:moveTo>
                  <a:pt x="108027" y="0"/>
                </a:moveTo>
                <a:lnTo>
                  <a:pt x="3220515" y="0"/>
                </a:lnTo>
                <a:cubicBezTo>
                  <a:pt x="3280177" y="0"/>
                  <a:pt x="3328542" y="48365"/>
                  <a:pt x="3328542" y="108027"/>
                </a:cubicBezTo>
                <a:lnTo>
                  <a:pt x="3328542" y="2110641"/>
                </a:lnTo>
                <a:cubicBezTo>
                  <a:pt x="3328542" y="2170303"/>
                  <a:pt x="3280177" y="2218668"/>
                  <a:pt x="3220515" y="2218668"/>
                </a:cubicBezTo>
                <a:lnTo>
                  <a:pt x="108027" y="2218668"/>
                </a:lnTo>
                <a:cubicBezTo>
                  <a:pt x="48365" y="2218668"/>
                  <a:pt x="0" y="2170303"/>
                  <a:pt x="0" y="2110641"/>
                </a:cubicBezTo>
                <a:lnTo>
                  <a:pt x="0" y="108027"/>
                </a:lnTo>
                <a:cubicBezTo>
                  <a:pt x="0" y="48365"/>
                  <a:pt x="48365" y="0"/>
                  <a:pt x="1080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4206657E-8232-A929-8BE0-9523CEECD3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133506" y="3669999"/>
            <a:ext cx="4992813" cy="3328002"/>
          </a:xfrm>
          <a:custGeom>
            <a:avLst/>
            <a:gdLst>
              <a:gd name="connsiteX0" fmla="*/ 108027 w 3328542"/>
              <a:gd name="connsiteY0" fmla="*/ 0 h 2218668"/>
              <a:gd name="connsiteX1" fmla="*/ 3220515 w 3328542"/>
              <a:gd name="connsiteY1" fmla="*/ 0 h 2218668"/>
              <a:gd name="connsiteX2" fmla="*/ 3328542 w 3328542"/>
              <a:gd name="connsiteY2" fmla="*/ 108027 h 2218668"/>
              <a:gd name="connsiteX3" fmla="*/ 3328542 w 3328542"/>
              <a:gd name="connsiteY3" fmla="*/ 2110641 h 2218668"/>
              <a:gd name="connsiteX4" fmla="*/ 3220515 w 3328542"/>
              <a:gd name="connsiteY4" fmla="*/ 2218668 h 2218668"/>
              <a:gd name="connsiteX5" fmla="*/ 108027 w 3328542"/>
              <a:gd name="connsiteY5" fmla="*/ 2218668 h 2218668"/>
              <a:gd name="connsiteX6" fmla="*/ 0 w 3328542"/>
              <a:gd name="connsiteY6" fmla="*/ 2110641 h 2218668"/>
              <a:gd name="connsiteX7" fmla="*/ 0 w 3328542"/>
              <a:gd name="connsiteY7" fmla="*/ 108027 h 2218668"/>
              <a:gd name="connsiteX8" fmla="*/ 108027 w 3328542"/>
              <a:gd name="connsiteY8" fmla="*/ 0 h 2218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8542" h="2218668">
                <a:moveTo>
                  <a:pt x="108027" y="0"/>
                </a:moveTo>
                <a:lnTo>
                  <a:pt x="3220515" y="0"/>
                </a:lnTo>
                <a:cubicBezTo>
                  <a:pt x="3280177" y="0"/>
                  <a:pt x="3328542" y="48365"/>
                  <a:pt x="3328542" y="108027"/>
                </a:cubicBezTo>
                <a:lnTo>
                  <a:pt x="3328542" y="2110641"/>
                </a:lnTo>
                <a:cubicBezTo>
                  <a:pt x="3328542" y="2170303"/>
                  <a:pt x="3280177" y="2218668"/>
                  <a:pt x="3220515" y="2218668"/>
                </a:cubicBezTo>
                <a:lnTo>
                  <a:pt x="108027" y="2218668"/>
                </a:lnTo>
                <a:cubicBezTo>
                  <a:pt x="48365" y="2218668"/>
                  <a:pt x="0" y="2170303"/>
                  <a:pt x="0" y="2110641"/>
                </a:cubicBezTo>
                <a:lnTo>
                  <a:pt x="0" y="108027"/>
                </a:lnTo>
                <a:cubicBezTo>
                  <a:pt x="0" y="48365"/>
                  <a:pt x="48365" y="0"/>
                  <a:pt x="1080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423EA8D4-FE34-6B7A-FF20-49091362F6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88243" y="3669999"/>
            <a:ext cx="4992813" cy="3328002"/>
          </a:xfrm>
          <a:custGeom>
            <a:avLst/>
            <a:gdLst>
              <a:gd name="connsiteX0" fmla="*/ 108027 w 3328542"/>
              <a:gd name="connsiteY0" fmla="*/ 0 h 2218668"/>
              <a:gd name="connsiteX1" fmla="*/ 3220515 w 3328542"/>
              <a:gd name="connsiteY1" fmla="*/ 0 h 2218668"/>
              <a:gd name="connsiteX2" fmla="*/ 3328542 w 3328542"/>
              <a:gd name="connsiteY2" fmla="*/ 108027 h 2218668"/>
              <a:gd name="connsiteX3" fmla="*/ 3328542 w 3328542"/>
              <a:gd name="connsiteY3" fmla="*/ 2110641 h 2218668"/>
              <a:gd name="connsiteX4" fmla="*/ 3220515 w 3328542"/>
              <a:gd name="connsiteY4" fmla="*/ 2218668 h 2218668"/>
              <a:gd name="connsiteX5" fmla="*/ 108027 w 3328542"/>
              <a:gd name="connsiteY5" fmla="*/ 2218668 h 2218668"/>
              <a:gd name="connsiteX6" fmla="*/ 0 w 3328542"/>
              <a:gd name="connsiteY6" fmla="*/ 2110641 h 2218668"/>
              <a:gd name="connsiteX7" fmla="*/ 0 w 3328542"/>
              <a:gd name="connsiteY7" fmla="*/ 108027 h 2218668"/>
              <a:gd name="connsiteX8" fmla="*/ 108027 w 3328542"/>
              <a:gd name="connsiteY8" fmla="*/ 0 h 2218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8542" h="2218668">
                <a:moveTo>
                  <a:pt x="108027" y="0"/>
                </a:moveTo>
                <a:lnTo>
                  <a:pt x="3220515" y="0"/>
                </a:lnTo>
                <a:cubicBezTo>
                  <a:pt x="3280177" y="0"/>
                  <a:pt x="3328542" y="48365"/>
                  <a:pt x="3328542" y="108027"/>
                </a:cubicBezTo>
                <a:lnTo>
                  <a:pt x="3328542" y="2110641"/>
                </a:lnTo>
                <a:cubicBezTo>
                  <a:pt x="3328542" y="2170303"/>
                  <a:pt x="3280177" y="2218668"/>
                  <a:pt x="3220515" y="2218668"/>
                </a:cubicBezTo>
                <a:lnTo>
                  <a:pt x="108027" y="2218668"/>
                </a:lnTo>
                <a:cubicBezTo>
                  <a:pt x="48365" y="2218668"/>
                  <a:pt x="0" y="2170303"/>
                  <a:pt x="0" y="2110641"/>
                </a:cubicBezTo>
                <a:lnTo>
                  <a:pt x="0" y="108027"/>
                </a:lnTo>
                <a:cubicBezTo>
                  <a:pt x="0" y="48365"/>
                  <a:pt x="48365" y="0"/>
                  <a:pt x="1080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02894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9097AD8C-DE33-F41C-2EFB-BA1F175CA10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325100" y="476251"/>
            <a:ext cx="7181850" cy="9767207"/>
          </a:xfrm>
          <a:custGeom>
            <a:avLst/>
            <a:gdLst>
              <a:gd name="connsiteX0" fmla="*/ 0 w 4787900"/>
              <a:gd name="connsiteY0" fmla="*/ 0 h 6511471"/>
              <a:gd name="connsiteX1" fmla="*/ 4787900 w 4787900"/>
              <a:gd name="connsiteY1" fmla="*/ 0 h 6511471"/>
              <a:gd name="connsiteX2" fmla="*/ 4787900 w 4787900"/>
              <a:gd name="connsiteY2" fmla="*/ 6511471 h 6511471"/>
              <a:gd name="connsiteX3" fmla="*/ 0 w 4787900"/>
              <a:gd name="connsiteY3" fmla="*/ 6511471 h 6511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7900" h="6511471">
                <a:moveTo>
                  <a:pt x="0" y="0"/>
                </a:moveTo>
                <a:lnTo>
                  <a:pt x="4787900" y="0"/>
                </a:lnTo>
                <a:lnTo>
                  <a:pt x="4787900" y="6511471"/>
                </a:lnTo>
                <a:lnTo>
                  <a:pt x="0" y="65114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EC4B5ED2-7CC9-F983-ADD5-D8569E0D67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56389" y="5581650"/>
            <a:ext cx="3788231" cy="3148695"/>
          </a:xfrm>
          <a:custGeom>
            <a:avLst/>
            <a:gdLst>
              <a:gd name="connsiteX0" fmla="*/ 238380 w 2525487"/>
              <a:gd name="connsiteY0" fmla="*/ 0 h 2099130"/>
              <a:gd name="connsiteX1" fmla="*/ 2287107 w 2525487"/>
              <a:gd name="connsiteY1" fmla="*/ 0 h 2099130"/>
              <a:gd name="connsiteX2" fmla="*/ 2525487 w 2525487"/>
              <a:gd name="connsiteY2" fmla="*/ 267052 h 2099130"/>
              <a:gd name="connsiteX3" fmla="*/ 2525487 w 2525487"/>
              <a:gd name="connsiteY3" fmla="*/ 1832079 h 2099130"/>
              <a:gd name="connsiteX4" fmla="*/ 2287107 w 2525487"/>
              <a:gd name="connsiteY4" fmla="*/ 2099130 h 2099130"/>
              <a:gd name="connsiteX5" fmla="*/ 238380 w 2525487"/>
              <a:gd name="connsiteY5" fmla="*/ 2099130 h 2099130"/>
              <a:gd name="connsiteX6" fmla="*/ 0 w 2525487"/>
              <a:gd name="connsiteY6" fmla="*/ 1832079 h 2099130"/>
              <a:gd name="connsiteX7" fmla="*/ 0 w 2525487"/>
              <a:gd name="connsiteY7" fmla="*/ 267052 h 2099130"/>
              <a:gd name="connsiteX8" fmla="*/ 238380 w 2525487"/>
              <a:gd name="connsiteY8" fmla="*/ 0 h 2099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5487" h="2099130">
                <a:moveTo>
                  <a:pt x="238380" y="0"/>
                </a:moveTo>
                <a:lnTo>
                  <a:pt x="2287107" y="0"/>
                </a:lnTo>
                <a:cubicBezTo>
                  <a:pt x="2418761" y="0"/>
                  <a:pt x="2525487" y="119563"/>
                  <a:pt x="2525487" y="267052"/>
                </a:cubicBezTo>
                <a:lnTo>
                  <a:pt x="2525487" y="1832079"/>
                </a:lnTo>
                <a:cubicBezTo>
                  <a:pt x="2525487" y="1979568"/>
                  <a:pt x="2418761" y="2099130"/>
                  <a:pt x="2287107" y="2099130"/>
                </a:cubicBezTo>
                <a:lnTo>
                  <a:pt x="238380" y="2099130"/>
                </a:lnTo>
                <a:cubicBezTo>
                  <a:pt x="106726" y="2099130"/>
                  <a:pt x="0" y="1979568"/>
                  <a:pt x="0" y="1832079"/>
                </a:cubicBezTo>
                <a:lnTo>
                  <a:pt x="0" y="267052"/>
                </a:lnTo>
                <a:cubicBezTo>
                  <a:pt x="0" y="119563"/>
                  <a:pt x="106726" y="0"/>
                  <a:pt x="2383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B51E13D0-5B4F-5BFB-25EC-2203C5ABFBA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66218" y="5581650"/>
            <a:ext cx="3788231" cy="3148695"/>
          </a:xfrm>
          <a:custGeom>
            <a:avLst/>
            <a:gdLst>
              <a:gd name="connsiteX0" fmla="*/ 238380 w 2525487"/>
              <a:gd name="connsiteY0" fmla="*/ 0 h 2099130"/>
              <a:gd name="connsiteX1" fmla="*/ 2287107 w 2525487"/>
              <a:gd name="connsiteY1" fmla="*/ 0 h 2099130"/>
              <a:gd name="connsiteX2" fmla="*/ 2525487 w 2525487"/>
              <a:gd name="connsiteY2" fmla="*/ 267052 h 2099130"/>
              <a:gd name="connsiteX3" fmla="*/ 2525487 w 2525487"/>
              <a:gd name="connsiteY3" fmla="*/ 1832079 h 2099130"/>
              <a:gd name="connsiteX4" fmla="*/ 2287107 w 2525487"/>
              <a:gd name="connsiteY4" fmla="*/ 2099130 h 2099130"/>
              <a:gd name="connsiteX5" fmla="*/ 238380 w 2525487"/>
              <a:gd name="connsiteY5" fmla="*/ 2099130 h 2099130"/>
              <a:gd name="connsiteX6" fmla="*/ 0 w 2525487"/>
              <a:gd name="connsiteY6" fmla="*/ 1832079 h 2099130"/>
              <a:gd name="connsiteX7" fmla="*/ 0 w 2525487"/>
              <a:gd name="connsiteY7" fmla="*/ 267052 h 2099130"/>
              <a:gd name="connsiteX8" fmla="*/ 238380 w 2525487"/>
              <a:gd name="connsiteY8" fmla="*/ 0 h 2099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5487" h="2099130">
                <a:moveTo>
                  <a:pt x="238380" y="0"/>
                </a:moveTo>
                <a:lnTo>
                  <a:pt x="2287107" y="0"/>
                </a:lnTo>
                <a:cubicBezTo>
                  <a:pt x="2418761" y="0"/>
                  <a:pt x="2525487" y="119563"/>
                  <a:pt x="2525487" y="267052"/>
                </a:cubicBezTo>
                <a:lnTo>
                  <a:pt x="2525487" y="1832079"/>
                </a:lnTo>
                <a:cubicBezTo>
                  <a:pt x="2525487" y="1979568"/>
                  <a:pt x="2418761" y="2099130"/>
                  <a:pt x="2287107" y="2099130"/>
                </a:cubicBezTo>
                <a:lnTo>
                  <a:pt x="238380" y="2099130"/>
                </a:lnTo>
                <a:cubicBezTo>
                  <a:pt x="106726" y="2099130"/>
                  <a:pt x="0" y="1979568"/>
                  <a:pt x="0" y="1832079"/>
                </a:cubicBezTo>
                <a:lnTo>
                  <a:pt x="0" y="267052"/>
                </a:lnTo>
                <a:cubicBezTo>
                  <a:pt x="0" y="119563"/>
                  <a:pt x="106726" y="0"/>
                  <a:pt x="2383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E5EF799-00E5-25B9-8AD0-74043E81B5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6561" y="5581650"/>
            <a:ext cx="3788231" cy="3148695"/>
          </a:xfrm>
          <a:custGeom>
            <a:avLst/>
            <a:gdLst>
              <a:gd name="connsiteX0" fmla="*/ 238380 w 2525487"/>
              <a:gd name="connsiteY0" fmla="*/ 0 h 2099130"/>
              <a:gd name="connsiteX1" fmla="*/ 2287107 w 2525487"/>
              <a:gd name="connsiteY1" fmla="*/ 0 h 2099130"/>
              <a:gd name="connsiteX2" fmla="*/ 2525487 w 2525487"/>
              <a:gd name="connsiteY2" fmla="*/ 267052 h 2099130"/>
              <a:gd name="connsiteX3" fmla="*/ 2525487 w 2525487"/>
              <a:gd name="connsiteY3" fmla="*/ 1832079 h 2099130"/>
              <a:gd name="connsiteX4" fmla="*/ 2287107 w 2525487"/>
              <a:gd name="connsiteY4" fmla="*/ 2099130 h 2099130"/>
              <a:gd name="connsiteX5" fmla="*/ 238380 w 2525487"/>
              <a:gd name="connsiteY5" fmla="*/ 2099130 h 2099130"/>
              <a:gd name="connsiteX6" fmla="*/ 0 w 2525487"/>
              <a:gd name="connsiteY6" fmla="*/ 1832079 h 2099130"/>
              <a:gd name="connsiteX7" fmla="*/ 0 w 2525487"/>
              <a:gd name="connsiteY7" fmla="*/ 267052 h 2099130"/>
              <a:gd name="connsiteX8" fmla="*/ 238380 w 2525487"/>
              <a:gd name="connsiteY8" fmla="*/ 0 h 2099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5487" h="2099130">
                <a:moveTo>
                  <a:pt x="238380" y="0"/>
                </a:moveTo>
                <a:lnTo>
                  <a:pt x="2287107" y="0"/>
                </a:lnTo>
                <a:cubicBezTo>
                  <a:pt x="2418761" y="0"/>
                  <a:pt x="2525487" y="119563"/>
                  <a:pt x="2525487" y="267052"/>
                </a:cubicBezTo>
                <a:lnTo>
                  <a:pt x="2525487" y="1832079"/>
                </a:lnTo>
                <a:cubicBezTo>
                  <a:pt x="2525487" y="1979568"/>
                  <a:pt x="2418761" y="2099130"/>
                  <a:pt x="2287107" y="2099130"/>
                </a:cubicBezTo>
                <a:lnTo>
                  <a:pt x="238380" y="2099130"/>
                </a:lnTo>
                <a:cubicBezTo>
                  <a:pt x="106726" y="2099130"/>
                  <a:pt x="0" y="1979568"/>
                  <a:pt x="0" y="1832079"/>
                </a:cubicBezTo>
                <a:lnTo>
                  <a:pt x="0" y="267052"/>
                </a:lnTo>
                <a:cubicBezTo>
                  <a:pt x="0" y="119563"/>
                  <a:pt x="106726" y="0"/>
                  <a:pt x="2383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517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33.xml"/><Relationship Id="rId42" Type="http://schemas.openxmlformats.org/officeDocument/2006/relationships/slideLayout" Target="../slideLayouts/slideLayout54.xml"/><Relationship Id="rId47" Type="http://schemas.openxmlformats.org/officeDocument/2006/relationships/slideLayout" Target="../slideLayouts/slideLayout59.xml"/><Relationship Id="rId63" Type="http://schemas.openxmlformats.org/officeDocument/2006/relationships/slideLayout" Target="../slideLayouts/slideLayout75.xml"/><Relationship Id="rId68" Type="http://schemas.openxmlformats.org/officeDocument/2006/relationships/slideLayout" Target="../slideLayouts/slideLayout80.xml"/><Relationship Id="rId84" Type="http://schemas.openxmlformats.org/officeDocument/2006/relationships/slideLayout" Target="../slideLayouts/slideLayout96.xml"/><Relationship Id="rId89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3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53" Type="http://schemas.openxmlformats.org/officeDocument/2006/relationships/slideLayout" Target="../slideLayouts/slideLayout65.xml"/><Relationship Id="rId58" Type="http://schemas.openxmlformats.org/officeDocument/2006/relationships/slideLayout" Target="../slideLayouts/slideLayout70.xml"/><Relationship Id="rId74" Type="http://schemas.openxmlformats.org/officeDocument/2006/relationships/slideLayout" Target="../slideLayouts/slideLayout86.xml"/><Relationship Id="rId79" Type="http://schemas.openxmlformats.org/officeDocument/2006/relationships/slideLayout" Target="../slideLayouts/slideLayout91.xml"/><Relationship Id="rId5" Type="http://schemas.openxmlformats.org/officeDocument/2006/relationships/slideLayout" Target="../slideLayouts/slideLayout17.xml"/><Relationship Id="rId90" Type="http://schemas.openxmlformats.org/officeDocument/2006/relationships/slideLayout" Target="../slideLayouts/slideLayout102.xml"/><Relationship Id="rId95" Type="http://schemas.openxmlformats.org/officeDocument/2006/relationships/theme" Target="../theme/theme2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43" Type="http://schemas.openxmlformats.org/officeDocument/2006/relationships/slideLayout" Target="../slideLayouts/slideLayout55.xml"/><Relationship Id="rId48" Type="http://schemas.openxmlformats.org/officeDocument/2006/relationships/slideLayout" Target="../slideLayouts/slideLayout60.xml"/><Relationship Id="rId64" Type="http://schemas.openxmlformats.org/officeDocument/2006/relationships/slideLayout" Target="../slideLayouts/slideLayout76.xml"/><Relationship Id="rId69" Type="http://schemas.openxmlformats.org/officeDocument/2006/relationships/slideLayout" Target="../slideLayouts/slideLayout81.xml"/><Relationship Id="rId8" Type="http://schemas.openxmlformats.org/officeDocument/2006/relationships/slideLayout" Target="../slideLayouts/slideLayout20.xml"/><Relationship Id="rId51" Type="http://schemas.openxmlformats.org/officeDocument/2006/relationships/slideLayout" Target="../slideLayouts/slideLayout63.xml"/><Relationship Id="rId72" Type="http://schemas.openxmlformats.org/officeDocument/2006/relationships/slideLayout" Target="../slideLayouts/slideLayout84.xml"/><Relationship Id="rId80" Type="http://schemas.openxmlformats.org/officeDocument/2006/relationships/slideLayout" Target="../slideLayouts/slideLayout92.xml"/><Relationship Id="rId85" Type="http://schemas.openxmlformats.org/officeDocument/2006/relationships/slideLayout" Target="../slideLayouts/slideLayout97.xml"/><Relationship Id="rId93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46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71.xml"/><Relationship Id="rId67" Type="http://schemas.openxmlformats.org/officeDocument/2006/relationships/slideLayout" Target="../slideLayouts/slideLayout79.xml"/><Relationship Id="rId20" Type="http://schemas.openxmlformats.org/officeDocument/2006/relationships/slideLayout" Target="../slideLayouts/slideLayout32.xml"/><Relationship Id="rId41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66.xml"/><Relationship Id="rId62" Type="http://schemas.openxmlformats.org/officeDocument/2006/relationships/slideLayout" Target="../slideLayouts/slideLayout74.xml"/><Relationship Id="rId70" Type="http://schemas.openxmlformats.org/officeDocument/2006/relationships/slideLayout" Target="../slideLayouts/slideLayout82.xml"/><Relationship Id="rId75" Type="http://schemas.openxmlformats.org/officeDocument/2006/relationships/slideLayout" Target="../slideLayouts/slideLayout87.xml"/><Relationship Id="rId83" Type="http://schemas.openxmlformats.org/officeDocument/2006/relationships/slideLayout" Target="../slideLayouts/slideLayout95.xml"/><Relationship Id="rId88" Type="http://schemas.openxmlformats.org/officeDocument/2006/relationships/slideLayout" Target="../slideLayouts/slideLayout100.xml"/><Relationship Id="rId91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61.xml"/><Relationship Id="rId57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22.xml"/><Relationship Id="rId3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56.xml"/><Relationship Id="rId52" Type="http://schemas.openxmlformats.org/officeDocument/2006/relationships/slideLayout" Target="../slideLayouts/slideLayout64.xml"/><Relationship Id="rId60" Type="http://schemas.openxmlformats.org/officeDocument/2006/relationships/slideLayout" Target="../slideLayouts/slideLayout72.xml"/><Relationship Id="rId65" Type="http://schemas.openxmlformats.org/officeDocument/2006/relationships/slideLayout" Target="../slideLayouts/slideLayout77.xml"/><Relationship Id="rId73" Type="http://schemas.openxmlformats.org/officeDocument/2006/relationships/slideLayout" Target="../slideLayouts/slideLayout85.xml"/><Relationship Id="rId78" Type="http://schemas.openxmlformats.org/officeDocument/2006/relationships/slideLayout" Target="../slideLayouts/slideLayout90.xml"/><Relationship Id="rId81" Type="http://schemas.openxmlformats.org/officeDocument/2006/relationships/slideLayout" Target="../slideLayouts/slideLayout93.xml"/><Relationship Id="rId86" Type="http://schemas.openxmlformats.org/officeDocument/2006/relationships/slideLayout" Target="../slideLayouts/slideLayout98.xml"/><Relationship Id="rId94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9" Type="http://schemas.openxmlformats.org/officeDocument/2006/relationships/slideLayout" Target="../slideLayouts/slideLayout51.xml"/><Relationship Id="rId34" Type="http://schemas.openxmlformats.org/officeDocument/2006/relationships/slideLayout" Target="../slideLayouts/slideLayout46.xml"/><Relationship Id="rId50" Type="http://schemas.openxmlformats.org/officeDocument/2006/relationships/slideLayout" Target="../slideLayouts/slideLayout62.xml"/><Relationship Id="rId55" Type="http://schemas.openxmlformats.org/officeDocument/2006/relationships/slideLayout" Target="../slideLayouts/slideLayout67.xml"/><Relationship Id="rId7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19.xml"/><Relationship Id="rId71" Type="http://schemas.openxmlformats.org/officeDocument/2006/relationships/slideLayout" Target="../slideLayouts/slideLayout83.xml"/><Relationship Id="rId92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14.xml"/><Relationship Id="rId29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36.xml"/><Relationship Id="rId40" Type="http://schemas.openxmlformats.org/officeDocument/2006/relationships/slideLayout" Target="../slideLayouts/slideLayout52.xml"/><Relationship Id="rId45" Type="http://schemas.openxmlformats.org/officeDocument/2006/relationships/slideLayout" Target="../slideLayouts/slideLayout57.xml"/><Relationship Id="rId66" Type="http://schemas.openxmlformats.org/officeDocument/2006/relationships/slideLayout" Target="../slideLayouts/slideLayout78.xml"/><Relationship Id="rId87" Type="http://schemas.openxmlformats.org/officeDocument/2006/relationships/slideLayout" Target="../slideLayouts/slideLayout99.xml"/><Relationship Id="rId61" Type="http://schemas.openxmlformats.org/officeDocument/2006/relationships/slideLayout" Target="../slideLayouts/slideLayout73.xml"/><Relationship Id="rId82" Type="http://schemas.openxmlformats.org/officeDocument/2006/relationships/slideLayout" Target="../slideLayouts/slideLayout94.xml"/><Relationship Id="rId1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26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56" Type="http://schemas.openxmlformats.org/officeDocument/2006/relationships/slideLayout" Target="../slideLayouts/slideLayout68.xml"/><Relationship Id="rId77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8166F1F-CE9B-4651-A6AA-CD717754106B}" type="datetimeFigureOut">
              <a:rPr lang="en-US" smtClean="0"/>
              <a:pPr/>
              <a:t>3/7/2025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CE9EC9-589C-630B-4780-0493A6711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E9F6E-D93E-8B26-46B0-1465C573D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1B3AF-D07C-6CA0-B5CF-3188D6BDC8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29FF6F-CA25-4D5F-8774-C7C0BFA88181}" type="datetimeFigureOut">
              <a:rPr lang="ko-KR" altLang="en-US" smtClean="0"/>
              <a:t>2025-03-07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4232A-29D4-CCC5-FBE7-857AC3264E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88B17-2BFB-9C0B-9731-E5AAAACE0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937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  <p:sldLayoutId id="2147483708" r:id="rId47"/>
    <p:sldLayoutId id="2147483709" r:id="rId48"/>
    <p:sldLayoutId id="2147483710" r:id="rId49"/>
    <p:sldLayoutId id="2147483711" r:id="rId50"/>
    <p:sldLayoutId id="2147483712" r:id="rId51"/>
    <p:sldLayoutId id="2147483713" r:id="rId52"/>
    <p:sldLayoutId id="2147483714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0" r:id="rId59"/>
    <p:sldLayoutId id="2147483721" r:id="rId60"/>
    <p:sldLayoutId id="2147483722" r:id="rId61"/>
    <p:sldLayoutId id="2147483723" r:id="rId62"/>
    <p:sldLayoutId id="2147483724" r:id="rId63"/>
    <p:sldLayoutId id="2147483725" r:id="rId64"/>
    <p:sldLayoutId id="2147483726" r:id="rId65"/>
    <p:sldLayoutId id="2147483727" r:id="rId66"/>
    <p:sldLayoutId id="2147483728" r:id="rId67"/>
    <p:sldLayoutId id="2147483729" r:id="rId68"/>
    <p:sldLayoutId id="2147483730" r:id="rId69"/>
    <p:sldLayoutId id="2147483731" r:id="rId70"/>
    <p:sldLayoutId id="2147483732" r:id="rId71"/>
    <p:sldLayoutId id="2147483733" r:id="rId72"/>
    <p:sldLayoutId id="2147483734" r:id="rId73"/>
    <p:sldLayoutId id="2147483735" r:id="rId74"/>
    <p:sldLayoutId id="2147483736" r:id="rId75"/>
    <p:sldLayoutId id="2147483737" r:id="rId76"/>
    <p:sldLayoutId id="2147483738" r:id="rId77"/>
    <p:sldLayoutId id="2147483739" r:id="rId78"/>
    <p:sldLayoutId id="2147483740" r:id="rId79"/>
    <p:sldLayoutId id="2147483741" r:id="rId80"/>
    <p:sldLayoutId id="2147483742" r:id="rId81"/>
    <p:sldLayoutId id="2147483743" r:id="rId82"/>
    <p:sldLayoutId id="2147483744" r:id="rId83"/>
    <p:sldLayoutId id="2147483745" r:id="rId84"/>
    <p:sldLayoutId id="2147483746" r:id="rId85"/>
    <p:sldLayoutId id="2147483747" r:id="rId86"/>
    <p:sldLayoutId id="2147483748" r:id="rId87"/>
    <p:sldLayoutId id="2147483749" r:id="rId88"/>
    <p:sldLayoutId id="2147483750" r:id="rId89"/>
    <p:sldLayoutId id="2147483751" r:id="rId90"/>
    <p:sldLayoutId id="2147483752" r:id="rId91"/>
    <p:sldLayoutId id="2147483753" r:id="rId92"/>
    <p:sldLayoutId id="2147483754" r:id="rId93"/>
    <p:sldLayoutId id="2147483756" r:id="rId94"/>
  </p:sldLayoutIdLst>
  <p:txStyles>
    <p:titleStyle>
      <a:lvl1pPr algn="l" defTabSz="1371600" rtl="0" eaLnBrk="1" latinLnBrk="1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1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hyperlink" Target="mailto:ohintaek@gmail.com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g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g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jpg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jpg"/><Relationship Id="rId4" Type="http://schemas.openxmlformats.org/officeDocument/2006/relationships/image" Target="../media/image7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hyperlink" Target="mailto:ohintaek@gmail.com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하늘, 야외, 건물, 구름이(가) 표시된 사진&#10;&#10;자동 생성된 설명">
            <a:extLst>
              <a:ext uri="{FF2B5EF4-FFF2-40B4-BE49-F238E27FC236}">
                <a16:creationId xmlns:a16="http://schemas.microsoft.com/office/drawing/2014/main" id="{76B45717-4471-4B5F-86D0-DDC4E8AF7C6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Rectangle 75">
            <a:extLst>
              <a:ext uri="{FF2B5EF4-FFF2-40B4-BE49-F238E27FC236}">
                <a16:creationId xmlns:a16="http://schemas.microsoft.com/office/drawing/2014/main" id="{C3EEA3EB-3413-4E84-8E2A-C67069332165}"/>
              </a:ext>
            </a:extLst>
          </p:cNvPr>
          <p:cNvSpPr/>
          <p:nvPr/>
        </p:nvSpPr>
        <p:spPr>
          <a:xfrm>
            <a:off x="0" y="0"/>
            <a:ext cx="11391900" cy="10287000"/>
          </a:xfrm>
          <a:prstGeom prst="rect">
            <a:avLst/>
          </a:prstGeom>
          <a:gradFill>
            <a:gsLst>
              <a:gs pos="0">
                <a:schemeClr val="accent3">
                  <a:alpha val="70000"/>
                </a:schemeClr>
              </a:gs>
              <a:gs pos="96000">
                <a:schemeClr val="accent3">
                  <a:alpha val="70000"/>
                  <a:lumMod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566">
              <a:defRPr/>
            </a:pPr>
            <a:endParaRPr lang="en-US" sz="2700" dirty="0">
              <a:solidFill>
                <a:prstClr val="white"/>
              </a:solidFill>
              <a:latin typeface="Arial" panose="020B0604020202020204" pitchFamily="34" charset="0"/>
              <a:ea typeface="페이퍼로지 5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15848D-93C9-4D7A-9A2D-351D92CA7536}"/>
              </a:ext>
            </a:extLst>
          </p:cNvPr>
          <p:cNvSpPr txBox="1"/>
          <p:nvPr/>
        </p:nvSpPr>
        <p:spPr>
          <a:xfrm>
            <a:off x="802002" y="2186663"/>
            <a:ext cx="10309874" cy="12464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1371600" latinLnBrk="1"/>
            <a:r>
              <a:rPr lang="ko-KR" altLang="en-US" sz="8100" spc="-227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8 ExtraBold" pitchFamily="2" charset="-127"/>
                <a:ea typeface="페이퍼로지 8 ExtraBold" pitchFamily="2" charset="-127"/>
              </a:rPr>
              <a:t>제 </a:t>
            </a:r>
            <a:r>
              <a:rPr lang="en-US" altLang="ko-KR" sz="8100" spc="-227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8 ExtraBold" pitchFamily="2" charset="-127"/>
                <a:ea typeface="페이퍼로지 8 ExtraBold" pitchFamily="2" charset="-127"/>
              </a:rPr>
              <a:t>3</a:t>
            </a:r>
            <a:r>
              <a:rPr lang="ko-KR" altLang="en-US" sz="8100" spc="-227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8 ExtraBold" pitchFamily="2" charset="-127"/>
                <a:ea typeface="페이퍼로지 8 ExtraBold" pitchFamily="2" charset="-127"/>
              </a:rPr>
              <a:t>강 빅데이터 이해하기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413F19-BEBA-472E-8553-B4A193DEEB40}"/>
              </a:ext>
            </a:extLst>
          </p:cNvPr>
          <p:cNvSpPr txBox="1"/>
          <p:nvPr/>
        </p:nvSpPr>
        <p:spPr>
          <a:xfrm>
            <a:off x="3076657" y="9084541"/>
            <a:ext cx="4658968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1371600" latinLnBrk="1"/>
            <a:r>
              <a:rPr lang="ko-KR" altLang="en-US" sz="3000" b="1" spc="-120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5 Medium" pitchFamily="2" charset="-127"/>
                <a:ea typeface="페이퍼로지 5 Medium" pitchFamily="2" charset="-127"/>
              </a:rPr>
              <a:t>중앙대 문화예술경영학과 오인택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ADE45A-0AE6-434B-87D9-897E4EDBD5DE}"/>
              </a:ext>
            </a:extLst>
          </p:cNvPr>
          <p:cNvSpPr txBox="1"/>
          <p:nvPr/>
        </p:nvSpPr>
        <p:spPr>
          <a:xfrm>
            <a:off x="972407" y="352503"/>
            <a:ext cx="3316357" cy="4939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1371600" latinLnBrk="1">
              <a:lnSpc>
                <a:spcPct val="120000"/>
              </a:lnSpc>
            </a:pPr>
            <a:r>
              <a:rPr lang="ko-KR" altLang="en-US" sz="3000" spc="-107" dirty="0" err="1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rgbClr val="262626">
                    <a:lumMod val="50000"/>
                    <a:lumOff val="50000"/>
                  </a:srgbClr>
                </a:solidFill>
                <a:latin typeface="페이퍼로지 5 Medium" pitchFamily="2" charset="-127"/>
                <a:ea typeface="페이퍼로지 5 Medium" pitchFamily="2" charset="-127"/>
              </a:rPr>
              <a:t>문화예술빅데이터</a:t>
            </a:r>
            <a:r>
              <a:rPr lang="ko-KR" altLang="en-US" sz="3000" spc="-107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rgbClr val="262626">
                    <a:lumMod val="50000"/>
                    <a:lumOff val="50000"/>
                  </a:srgbClr>
                </a:solidFill>
                <a:latin typeface="페이퍼로지 5 Medium" pitchFamily="2" charset="-127"/>
                <a:ea typeface="페이퍼로지 5 Medium" pitchFamily="2" charset="-127"/>
              </a:rPr>
              <a:t> 분석</a:t>
            </a:r>
          </a:p>
        </p:txBody>
      </p:sp>
    </p:spTree>
    <p:extLst>
      <p:ext uri="{BB962C8B-B14F-4D97-AF65-F5344CB8AC3E}">
        <p14:creationId xmlns:p14="http://schemas.microsoft.com/office/powerpoint/2010/main" val="1107942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데이터란 무엇인가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03218" y="1530900"/>
            <a:ext cx="16508982" cy="1482256"/>
            <a:chOff x="703218" y="1409700"/>
            <a:chExt cx="16508982" cy="1235386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235386"/>
              <a:chOff x="1093218" y="1903334"/>
              <a:chExt cx="16508982" cy="1182766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4"/>
                <a:ext cx="16508982" cy="718155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41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04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4237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데이터를 바라보는 위상의 변화</a:t>
              </a:r>
              <a:endParaRPr lang="en-US" altLang="ko-KR" sz="6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1904759" y="2663357"/>
            <a:ext cx="15074901" cy="2641844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원래 데이터에 대한 인식</a:t>
            </a:r>
            <a:br>
              <a:rPr lang="ko-KR" altLang="en-US" sz="2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-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원래 데이터라는 말은 활용 목적이 정해지지 않은 있는 그대로의 자료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(data)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라는 말로 단순히 고려되었으며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이를 의사결정에 활용하기 위한 목적으로 가공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/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처리하는 정보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(information)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라는 말의 중요성이 더 강조되어 왔음</a:t>
            </a:r>
            <a:b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-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또한 가공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/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처리된 정보를 토대로 관련 업무에 적절하게 활용하고 경험을 쌓아가는 지식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(knowledge)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으로의 전환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나아가 축적된 지식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·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경험이 하나의 업무활동체계로 수립되는 지혜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(wisdom)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에 이르기까지 개념적인 발전을 이루어 왔음</a:t>
            </a:r>
            <a:b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-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데이터는 사업을 운영하는 데 있어 보조적 역할로 비쳐지거나 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사용로그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개인정보 등 상대적으로 좁은 범위에 한정된 것으로 여겨졌으나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다음처럼 그 영향력 및 중요도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활용가능성으로 인해 빅데이터라는 이름으로 부르게 됨</a:t>
            </a:r>
            <a:endParaRPr lang="en-US" altLang="ko-KR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876964" y="5391393"/>
            <a:ext cx="15074901" cy="2464386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DT </a:t>
            </a:r>
            <a:r>
              <a:rPr lang="ko-KR" altLang="en-US" sz="2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시대의 도래</a:t>
            </a:r>
            <a:br>
              <a:rPr lang="ko-KR" altLang="en-US" sz="2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- 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알리바바의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마윈회장은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"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지난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20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년간 지속된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IT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의 시대가 저물고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앞으로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30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년간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DT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혁명에 기반한 새로운 인터넷 시장이 열리게 될 것이며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이제는 방대한 고객 데이터를 활용해 개별 고객의 요구에 부응할 줄 아는 기업이 성공하는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DT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시대가 될 것” 이라고 함</a:t>
            </a:r>
            <a:b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- IT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의 주도권이 인프라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기술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소프트웨어 등에서 데이터로 옮겨가고 있으며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데이터가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IT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에서 분리된 독립적인 주체로 발전하고 있음</a:t>
            </a:r>
            <a:b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-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기존의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IT(Information Technology)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시대에서는 수작업의 자동화와 데이터의 가공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·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처리에 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초첨을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맞추었다면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DT(Data Technology)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시대에서는 데이터 자체를 활용해 제품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·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서비스를 기획하고 새로운 비즈니스를 창출하는 것이 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중요해짐</a:t>
            </a:r>
            <a:endParaRPr lang="en-US" altLang="ko-KR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841499" y="7941971"/>
            <a:ext cx="15074901" cy="1349976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21</a:t>
            </a:r>
            <a:r>
              <a:rPr lang="ko-KR" altLang="en-US" sz="2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세기 원유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2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빅데이터</a:t>
            </a:r>
            <a:br>
              <a:rPr lang="ko-KR" altLang="en-US" sz="2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-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데이터가 과거 원유처럼 사회 저변을 떠받치는 에너지원이자 모든 산업의 성장과 변화를 위한 필수자원으로 자리매김함</a:t>
            </a:r>
            <a:b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-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원유를 정제해 석유와 아스팔트 등 다양한 제품을 만들 수 있듯이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앞으로 기업들은 빅데이터를 활용해 다양한 서비스를 창출할 수 있다는 의미임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28219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하늘, 야외, 건물, 구름이(가) 표시된 사진&#10;&#10;자동 생성된 설명">
            <a:extLst>
              <a:ext uri="{FF2B5EF4-FFF2-40B4-BE49-F238E27FC236}">
                <a16:creationId xmlns:a16="http://schemas.microsoft.com/office/drawing/2014/main" id="{53B89A3F-6059-4B8D-8CBF-6E3F4A95687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Rectangle 75">
            <a:extLst>
              <a:ext uri="{FF2B5EF4-FFF2-40B4-BE49-F238E27FC236}">
                <a16:creationId xmlns:a16="http://schemas.microsoft.com/office/drawing/2014/main" id="{D10A8582-5698-4D7A-9798-C5613DDF351B}"/>
              </a:ext>
            </a:extLst>
          </p:cNvPr>
          <p:cNvSpPr/>
          <p:nvPr/>
        </p:nvSpPr>
        <p:spPr>
          <a:xfrm>
            <a:off x="0" y="0"/>
            <a:ext cx="11391900" cy="10287000"/>
          </a:xfrm>
          <a:prstGeom prst="rect">
            <a:avLst/>
          </a:prstGeom>
          <a:gradFill>
            <a:gsLst>
              <a:gs pos="0">
                <a:srgbClr val="2269F7">
                  <a:alpha val="70000"/>
                </a:srgbClr>
              </a:gs>
              <a:gs pos="96000">
                <a:srgbClr val="2269F7">
                  <a:alpha val="70000"/>
                  <a:lumMod val="75000"/>
                </a:srgbClr>
              </a:gs>
            </a:gsLst>
            <a:lin ang="2700000" scaled="0"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3715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페이퍼로지 5 Medium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02295" y="3002314"/>
            <a:ext cx="16272723" cy="10910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빅데이터의 개념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02294" y="768427"/>
            <a:ext cx="3021801" cy="18620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02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701708" y="2169721"/>
            <a:ext cx="246624" cy="246624"/>
            <a:chOff x="2701708" y="2169721"/>
            <a:chExt cx="246624" cy="2466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1708" y="2169721"/>
              <a:ext cx="246624" cy="2466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428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빅데이터의 개념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03218" y="1530900"/>
            <a:ext cx="16508982" cy="2025920"/>
            <a:chOff x="703218" y="1409700"/>
            <a:chExt cx="16508982" cy="1688502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235386"/>
              <a:chOff x="1093218" y="1903334"/>
              <a:chExt cx="16508982" cy="1182766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7"/>
                <a:ext cx="16508982" cy="989449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500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01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15390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빅데이터 시대가 열린 근본적 이유</a:t>
              </a:r>
              <a:endParaRPr lang="en-US" altLang="ko-KR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endParaRPr lang="en-US" altLang="ko-KR" sz="6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생산이 폭발적으로 증가했으며</a:t>
              </a:r>
              <a:r>
                <a:rPr lang="en-US" altLang="ko-KR" sz="2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이에 필요한 기술적 성능의 고도화</a:t>
              </a:r>
              <a:r>
                <a:rPr lang="en-US" altLang="ko-KR" sz="2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관련 비용의 하락에 따른 것임</a:t>
              </a:r>
              <a:endPara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각 분야별 빅데이터 등장 배경</a:t>
              </a:r>
              <a:endPara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985178"/>
              </p:ext>
            </p:extLst>
          </p:nvPr>
        </p:nvGraphicFramePr>
        <p:xfrm>
          <a:off x="1803896" y="3556282"/>
          <a:ext cx="15163799" cy="600681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123244">
                  <a:extLst>
                    <a:ext uri="{9D8B030D-6E8A-4147-A177-3AD203B41FA5}">
                      <a16:colId xmlns:a16="http://schemas.microsoft.com/office/drawing/2014/main" val="4179721549"/>
                    </a:ext>
                  </a:extLst>
                </a:gridCol>
                <a:gridCol w="1845330">
                  <a:extLst>
                    <a:ext uri="{9D8B030D-6E8A-4147-A177-3AD203B41FA5}">
                      <a16:colId xmlns:a16="http://schemas.microsoft.com/office/drawing/2014/main" val="2837497443"/>
                    </a:ext>
                  </a:extLst>
                </a:gridCol>
                <a:gridCol w="12195225">
                  <a:extLst>
                    <a:ext uri="{9D8B030D-6E8A-4147-A177-3AD203B41FA5}">
                      <a16:colId xmlns:a16="http://schemas.microsoft.com/office/drawing/2014/main" val="697362546"/>
                    </a:ext>
                  </a:extLst>
                </a:gridCol>
              </a:tblGrid>
              <a:tr h="54901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 분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87C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 명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8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1470734"/>
                  </a:ext>
                </a:extLst>
              </a:tr>
              <a:tr h="17116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산업계</a:t>
                      </a:r>
                      <a:endParaRPr lang="en-US" altLang="ko-KR" sz="2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변화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 데이터</a:t>
                      </a:r>
                      <a:endParaRPr lang="en-US" altLang="ko-KR" sz="2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축적</a:t>
                      </a:r>
                      <a:r>
                        <a:rPr lang="en-US" altLang="ko-KR" sz="2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·</a:t>
                      </a:r>
                      <a:r>
                        <a:rPr lang="ko-KR" altLang="en-US" sz="2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활용</a:t>
                      </a:r>
                      <a:endParaRPr lang="en-US" altLang="ko-KR" sz="2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거대기업들이 온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오프라인에서 사용자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소비자 행태 정보를 수집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분석해 경영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경쟁 전략에 활용함</a:t>
                      </a:r>
                    </a:p>
                    <a:p>
                      <a:pPr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정보가 지속적으로 축적되면서 기업들이 보유한 데이터가 거대한 가치창출이 가능할 만큼 충분한 규모에 도달함</a:t>
                      </a:r>
                    </a:p>
                    <a:p>
                      <a:pPr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질적 변화를 일으킬 기술이 접목됨으로써 </a:t>
                      </a:r>
                      <a:r>
                        <a:rPr lang="ko-KR" altLang="en-US" sz="2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거대가치를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2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창출할수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있는 기회가 나타남</a:t>
                      </a:r>
                    </a:p>
                    <a:p>
                      <a:pPr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보유 데이터에 숨어있는 가치를 발굴해 새로운 성장 동력원으로 만들어 낼 수 있음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474104"/>
                  </a:ext>
                </a:extLst>
              </a:tr>
              <a:tr h="17116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학계</a:t>
                      </a:r>
                      <a:endParaRPr lang="en-US" altLang="ko-KR" sz="2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변화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거대 데이터</a:t>
                      </a:r>
                      <a:endParaRPr lang="en-US" altLang="ko-KR" sz="2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활용 과학</a:t>
                      </a:r>
                      <a:endParaRPr lang="en-US" altLang="ko-KR" sz="2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확산</a:t>
                      </a:r>
                      <a:endParaRPr lang="en-US" altLang="ko-KR" sz="2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거대 데이터를 다루는 학문 분야가 늘어나 필요한 기술 아키텍처 및 통계도구들도 지속적으로 발전</a:t>
                      </a:r>
                    </a:p>
                    <a:p>
                      <a:pPr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인간 게놈 프로젝트의 인간 유전자 </a:t>
                      </a:r>
                      <a:r>
                        <a:rPr lang="ko-KR" altLang="en-US" sz="2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정보해석이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년에서 일주일로 가능할 만큼 기술이 발전함</a:t>
                      </a:r>
                    </a:p>
                    <a:p>
                      <a:pPr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비용도 약 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만분의 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낮아짐</a:t>
                      </a:r>
                    </a:p>
                    <a:p>
                      <a:pPr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대형 강입자충돌기의 경우 발생 데이터의 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0.001%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 보관되 연구에 활용됨</a:t>
                      </a:r>
                    </a:p>
                    <a:p>
                      <a:pPr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NASA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기후 시뮬레이션 센터에서 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  <a:r>
                        <a:rPr lang="ko-KR" altLang="en-US" sz="2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페타바이트의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2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기후관찰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정보를 활용해 </a:t>
                      </a:r>
                      <a:r>
                        <a:rPr lang="ko-KR" altLang="en-US" sz="2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슈퍼컴에서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시뮬레이션함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5773334"/>
                  </a:ext>
                </a:extLst>
              </a:tr>
              <a:tr h="20345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</a:t>
                      </a:r>
                      <a:endParaRPr lang="en-US" altLang="ko-KR" sz="2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변화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디지털화</a:t>
                      </a:r>
                      <a:endParaRPr lang="en-US" altLang="ko-KR" sz="2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저장기술</a:t>
                      </a:r>
                      <a:endParaRPr lang="en-US" altLang="ko-KR" sz="2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인터넷보급</a:t>
                      </a:r>
                      <a:endParaRPr lang="en-US" altLang="ko-KR" sz="2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모바일혁명</a:t>
                      </a:r>
                      <a:endParaRPr lang="en-US" altLang="ko-KR" sz="2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b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</a:t>
                      </a:r>
                      <a:r>
                        <a:rPr lang="ko-KR" altLang="en-US" sz="2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2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2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컴퓨팅</a:t>
                      </a:r>
                      <a:endParaRPr lang="en-US" altLang="ko-KR" sz="2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디지털화의 급진전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저장기술의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발전과 가격하락</a:t>
                      </a:r>
                    </a:p>
                    <a:p>
                      <a:pPr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인터넷 발전과 모바일 시대의 진전에 따른 </a:t>
                      </a:r>
                      <a:r>
                        <a:rPr lang="ko-KR" altLang="en-US" sz="2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컴퓨팅 보편화</a:t>
                      </a:r>
                    </a:p>
                    <a:p>
                      <a:pPr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아날로그의 디지털로의 전환은 데이터의 생산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유통</a:t>
                      </a:r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저장의 편리성을 획기적으로 개선함</a:t>
                      </a:r>
                    </a:p>
                    <a:p>
                      <a:pPr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오리지널과 동일한 복제품을 만들어 낼 수 있음</a:t>
                      </a:r>
                    </a:p>
                    <a:p>
                      <a:pPr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디지털 시대 초기에는 디지털화 비용과 저장 비용이 증가함</a:t>
                      </a:r>
                    </a:p>
                    <a:p>
                      <a:pPr latinLnBrk="1"/>
                      <a:r>
                        <a:rPr lang="en-US" altLang="ko-KR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2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그러나 압축 기술이 발전하면서 비용도 빠르게 감소하기 시작함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834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7545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빅데이터의 개념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685800" y="1562100"/>
            <a:ext cx="16508982" cy="1582722"/>
            <a:chOff x="703218" y="1409700"/>
            <a:chExt cx="16508982" cy="1319119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235386"/>
              <a:chOff x="1093218" y="1903334"/>
              <a:chExt cx="16508982" cy="1182766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7"/>
                <a:ext cx="16508982" cy="906018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41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02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1169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ICBM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시대의 근간 데이터</a:t>
              </a:r>
              <a:endParaRPr lang="en-US" altLang="ko-KR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endParaRPr lang="en-US" altLang="ko-KR" sz="6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지능정보화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사회로의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촉진자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2133600" y="3196505"/>
            <a:ext cx="8610600" cy="6442795"/>
            <a:chOff x="1981200" y="3612918"/>
            <a:chExt cx="7162800" cy="5308437"/>
          </a:xfrm>
        </p:grpSpPr>
        <p:pic>
          <p:nvPicPr>
            <p:cNvPr id="12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1200" y="3612918"/>
              <a:ext cx="7162800" cy="5308437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8592519" y="8387955"/>
              <a:ext cx="533400" cy="5334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1277600" y="3390900"/>
            <a:ext cx="5715000" cy="541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20000"/>
              </a:lnSpc>
              <a:buFontTx/>
              <a:buChar char="-"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“4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산업혁명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시대를 맞아 </a:t>
            </a:r>
            <a:r>
              <a:rPr lang="en-US" altLang="ko-KR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IoT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Cloud, </a:t>
            </a:r>
            <a:r>
              <a:rPr lang="en-US" altLang="ko-KR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Bigdata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Mobile, Security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대변되는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“ICBMS”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국가 핵심 경쟁력으로 급부상함 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lvl="0" indent="-285750">
              <a:lnSpc>
                <a:spcPct val="120000"/>
              </a:lnSpc>
              <a:buFontTx/>
              <a:buChar char="-"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lvl="0" indent="-285750">
              <a:lnSpc>
                <a:spcPct val="120000"/>
              </a:lnSpc>
              <a:buFontTx/>
              <a:buChar char="-"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ICBMS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하나의 독립적인 정보통신기술이면서도 톱니바퀴처럼 맞물려 상호작용하는 플랫폼을 총칭하는 말로 빅데이터가 근간을 이루고 있음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인터넷에 연결된 수많은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IoT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기기들이 수집한 데이터는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Cloud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모인 후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Bigdata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분석을 통해 의미 있는 정보로 만들어짐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과거에는 알 수 없었던 새로운 정보를 언제 어디서나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Mobile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공유하면서 새로운 가치를 창출하며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모든 과정은 안전한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Security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유지되는 상태에서 이루어 져야함을 의미함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8811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빅데이터의 개념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03218" y="1530899"/>
            <a:ext cx="16508982" cy="1482256"/>
            <a:chOff x="703218" y="1409700"/>
            <a:chExt cx="16508982" cy="1235386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235386"/>
              <a:chOff x="1093218" y="1903334"/>
              <a:chExt cx="16508982" cy="1182766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7"/>
                <a:ext cx="16508982" cy="1088289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41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03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10773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빅데이터에 대한 다양한 개념</a:t>
              </a:r>
              <a:endParaRPr lang="en-US" altLang="ko-KR" sz="6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기존 데이터베이스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관리도구가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수집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저장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관리할 수 있는 범위를 넘어서는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데이터셋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(Dataset)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의미함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최근에는 대규모의 다양한 데이터에서 경제적으로 필요한 가치를 추출 가능한 차세대 기술과 아키텍처로 의미가 확장됨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12" name="object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646489"/>
              </p:ext>
            </p:extLst>
          </p:nvPr>
        </p:nvGraphicFramePr>
        <p:xfrm>
          <a:off x="1855192" y="3314700"/>
          <a:ext cx="15061207" cy="491499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2651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1835">
                  <a:extLst>
                    <a:ext uri="{9D8B030D-6E8A-4147-A177-3AD203B41FA5}">
                      <a16:colId xmlns:a16="http://schemas.microsoft.com/office/drawing/2014/main" val="2877901637"/>
                    </a:ext>
                  </a:extLst>
                </a:gridCol>
                <a:gridCol w="97575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25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2400" b="1" spc="-25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초점</a:t>
                      </a:r>
                      <a:endParaRPr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80645" marB="0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87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lang="ko-KR" altLang="en-US" sz="24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주체</a:t>
                      </a:r>
                      <a:endParaRPr sz="24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80645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87C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2400" b="1" spc="-20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정의내용</a:t>
                      </a:r>
                      <a:endParaRPr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80645" marB="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8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408">
                <a:tc rowSpan="2">
                  <a:txBody>
                    <a:bodyPr/>
                    <a:lstStyle/>
                    <a:p>
                      <a:pPr marL="148590" marR="141605" indent="1270" algn="ctr">
                        <a:lnSpc>
                          <a:spcPct val="130100"/>
                        </a:lnSpc>
                        <a:spcBef>
                          <a:spcPts val="1210"/>
                        </a:spcBef>
                      </a:pPr>
                      <a:r>
                        <a:rPr sz="2000" b="1" spc="-25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데이터규모</a:t>
                      </a:r>
                      <a:r>
                        <a:rPr sz="2000" b="1" spc="-2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1" spc="-2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자체</a:t>
                      </a:r>
                      <a:r>
                        <a:rPr lang="ko-KR" altLang="en-US" sz="2000" b="1" spc="-2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특</a:t>
                      </a:r>
                      <a:r>
                        <a:rPr sz="2000" b="1" spc="-2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성 </a:t>
                      </a:r>
                      <a:r>
                        <a:rPr sz="2000" b="1" spc="-8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변화에 </a:t>
                      </a:r>
                      <a:r>
                        <a:rPr sz="2000" b="1" spc="-9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초점</a:t>
                      </a:r>
                      <a:endParaRPr sz="2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48590" marR="141605" indent="1270" algn="ctr">
                        <a:lnSpc>
                          <a:spcPct val="130100"/>
                        </a:lnSpc>
                        <a:spcBef>
                          <a:spcPts val="1210"/>
                        </a:spcBef>
                      </a:pPr>
                      <a:r>
                        <a:rPr lang="en-US" sz="2000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Mckinsy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(2011)</a:t>
                      </a:r>
                      <a:endParaRPr sz="20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64160" marR="205104" indent="-172720">
                        <a:lnSpc>
                          <a:spcPct val="130000"/>
                        </a:lnSpc>
                        <a:spcBef>
                          <a:spcPts val="305"/>
                        </a:spcBef>
                        <a:buClr>
                          <a:srgbClr val="004E8E"/>
                        </a:buClr>
                        <a:buSzPct val="83333"/>
                        <a:buFont typeface="Arial"/>
                        <a:buChar char="•"/>
                        <a:tabLst>
                          <a:tab pos="264795" algn="l"/>
                        </a:tabLst>
                      </a:pPr>
                      <a:r>
                        <a:rPr sz="1800" spc="-7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일반적인</a:t>
                      </a:r>
                      <a:r>
                        <a:rPr sz="1800" spc="-5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7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DB소프트웨어로</a:t>
                      </a:r>
                      <a:r>
                        <a:rPr sz="1800" spc="-6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8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저장,</a:t>
                      </a:r>
                      <a:r>
                        <a:rPr sz="1800" spc="-4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8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관리,</a:t>
                      </a:r>
                      <a:r>
                        <a:rPr sz="1800" spc="-4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7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분석할</a:t>
                      </a:r>
                      <a:r>
                        <a:rPr sz="1800" spc="-5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6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수 </a:t>
                      </a:r>
                      <a:r>
                        <a:rPr sz="1800" spc="-8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있는</a:t>
                      </a:r>
                      <a:r>
                        <a:rPr sz="1800" spc="-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8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범위</a:t>
                      </a:r>
                      <a:r>
                        <a:rPr sz="1800" spc="-6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7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초과하는</a:t>
                      </a:r>
                      <a:r>
                        <a:rPr sz="1800" spc="-5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8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규모의</a:t>
                      </a:r>
                      <a:r>
                        <a:rPr sz="1800" spc="-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2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데이터</a:t>
                      </a:r>
                      <a:endParaRPr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Dotum"/>
                      </a:endParaRPr>
                    </a:p>
                  </a:txBody>
                  <a:tcPr marL="0" marR="0" marT="3873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9823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가트너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그룹</a:t>
                      </a:r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(2012)</a:t>
                      </a:r>
                      <a:endParaRPr lang="ko-KR" altLang="en-US" sz="20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64160" marR="421640" indent="-172720">
                        <a:lnSpc>
                          <a:spcPct val="130000"/>
                        </a:lnSpc>
                        <a:spcBef>
                          <a:spcPts val="425"/>
                        </a:spcBef>
                        <a:buClr>
                          <a:srgbClr val="004E8E"/>
                        </a:buClr>
                        <a:buSzPct val="83333"/>
                        <a:buFont typeface="Arial"/>
                        <a:buChar char="•"/>
                        <a:tabLst>
                          <a:tab pos="264795" algn="l"/>
                        </a:tabLst>
                      </a:pPr>
                      <a:r>
                        <a:rPr sz="1800" spc="-7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데이터의</a:t>
                      </a:r>
                      <a:r>
                        <a:rPr sz="1800" spc="-6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2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양(Volume),</a:t>
                      </a:r>
                      <a:r>
                        <a:rPr sz="1800" spc="-6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7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데이터</a:t>
                      </a:r>
                      <a:r>
                        <a:rPr sz="1800" spc="-5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8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유형과</a:t>
                      </a:r>
                      <a:r>
                        <a:rPr sz="1800" spc="-4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7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소스의 </a:t>
                      </a:r>
                      <a:r>
                        <a:rPr sz="1800" spc="-3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다양성(Variety), </a:t>
                      </a:r>
                      <a:r>
                        <a:rPr sz="1800" spc="-7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데이터</a:t>
                      </a:r>
                      <a:r>
                        <a:rPr sz="1800" spc="-5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수집/처리 </a:t>
                      </a:r>
                      <a:r>
                        <a:rPr sz="1800" spc="-3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속도(Velocity)의 </a:t>
                      </a:r>
                      <a:r>
                        <a:rPr sz="1800" spc="-8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급격한</a:t>
                      </a:r>
                      <a:r>
                        <a:rPr sz="1800" spc="-3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7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증가로</a:t>
                      </a:r>
                      <a:r>
                        <a:rPr sz="1800" spc="-4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8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나타난</a:t>
                      </a:r>
                      <a:r>
                        <a:rPr sz="1800" spc="-4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2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현상</a:t>
                      </a:r>
                      <a:endParaRPr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Dotum"/>
                      </a:endParaRPr>
                    </a:p>
                  </a:txBody>
                  <a:tcPr marL="0" marR="0" marT="5397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2218">
                <a:tc>
                  <a:txBody>
                    <a:bodyPr/>
                    <a:lstStyle/>
                    <a:p>
                      <a:pPr marL="148590" marR="141605" indent="1270" algn="ctr">
                        <a:lnSpc>
                          <a:spcPct val="130000"/>
                        </a:lnSpc>
                      </a:pPr>
                      <a:r>
                        <a:rPr lang="ko-KR" altLang="en-US" sz="2000" b="1" spc="-2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분</a:t>
                      </a:r>
                      <a:r>
                        <a:rPr sz="2000" b="1" spc="-2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석비용</a:t>
                      </a:r>
                      <a:r>
                        <a:rPr sz="2000" b="1" spc="-2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1" spc="-25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기술적</a:t>
                      </a:r>
                      <a:r>
                        <a:rPr sz="2000" b="1" spc="-2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endParaRPr lang="en-US" sz="2000" b="1" spc="-25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  <a:p>
                      <a:pPr marL="148590" marR="141605" indent="1270" algn="ctr">
                        <a:lnSpc>
                          <a:spcPct val="130000"/>
                        </a:lnSpc>
                      </a:pPr>
                      <a:r>
                        <a:rPr sz="2000" b="1" spc="-8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변화에</a:t>
                      </a:r>
                      <a:r>
                        <a:rPr sz="2000" b="1" spc="-8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1" spc="-9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초점</a:t>
                      </a:r>
                      <a:endParaRPr sz="2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48590" marR="141605" indent="1270" algn="ctr">
                        <a:lnSpc>
                          <a:spcPct val="130000"/>
                        </a:lnSpc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IDC(2011)</a:t>
                      </a:r>
                      <a:endParaRPr sz="2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64160" marR="398145" indent="-172720">
                        <a:lnSpc>
                          <a:spcPct val="130000"/>
                        </a:lnSpc>
                        <a:spcBef>
                          <a:spcPts val="600"/>
                        </a:spcBef>
                        <a:buClr>
                          <a:srgbClr val="004E8E"/>
                        </a:buClr>
                        <a:buSzPct val="83333"/>
                        <a:buFont typeface="Arial"/>
                        <a:buChar char="•"/>
                        <a:tabLst>
                          <a:tab pos="264795" algn="l"/>
                        </a:tabLst>
                      </a:pPr>
                      <a:r>
                        <a:rPr sz="1800" spc="-7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다양한</a:t>
                      </a:r>
                      <a:r>
                        <a:rPr sz="1800" spc="-6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8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종류의</a:t>
                      </a:r>
                      <a:r>
                        <a:rPr sz="1800" spc="-4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8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데이터로부터</a:t>
                      </a:r>
                      <a:r>
                        <a:rPr sz="1800" spc="-6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8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저렴한</a:t>
                      </a:r>
                      <a:r>
                        <a:rPr sz="1800" spc="-3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8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비용으로 </a:t>
                      </a:r>
                      <a:r>
                        <a:rPr sz="1800" spc="-7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가치를 </a:t>
                      </a:r>
                      <a:r>
                        <a:rPr sz="1800" spc="-2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추출</a:t>
                      </a:r>
                      <a:endParaRPr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Dotum"/>
                      </a:endParaRPr>
                    </a:p>
                    <a:p>
                      <a:pPr marL="264160" marR="327660" indent="-172720">
                        <a:lnSpc>
                          <a:spcPct val="130000"/>
                        </a:lnSpc>
                        <a:spcBef>
                          <a:spcPts val="200"/>
                        </a:spcBef>
                        <a:buClr>
                          <a:srgbClr val="004E8E"/>
                        </a:buClr>
                        <a:buSzPct val="83333"/>
                        <a:buFont typeface="Arial"/>
                        <a:buChar char="•"/>
                        <a:tabLst>
                          <a:tab pos="264795" algn="l"/>
                        </a:tabLst>
                      </a:pPr>
                      <a:r>
                        <a:rPr sz="1800" spc="-7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데이터의</a:t>
                      </a:r>
                      <a:r>
                        <a:rPr sz="1800" spc="-4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8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초고속</a:t>
                      </a:r>
                      <a:r>
                        <a:rPr sz="1800" spc="-4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7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수집/발굴/분석을</a:t>
                      </a:r>
                      <a:r>
                        <a:rPr sz="1800" spc="-5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8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지원하도록 </a:t>
                      </a:r>
                      <a:r>
                        <a:rPr sz="1800" spc="-7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고안된</a:t>
                      </a:r>
                      <a:r>
                        <a:rPr sz="1800" spc="-6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8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차세대</a:t>
                      </a:r>
                      <a:r>
                        <a:rPr sz="1800" spc="-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1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기술/아키텍처</a:t>
                      </a:r>
                      <a:endParaRPr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Dotum"/>
                      </a:endParaRPr>
                    </a:p>
                  </a:txBody>
                  <a:tcPr marL="0" marR="0" marT="762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7679">
                <a:tc rowSpan="2">
                  <a:txBody>
                    <a:bodyPr/>
                    <a:lstStyle/>
                    <a:p>
                      <a:pPr marL="148590" marR="141605" algn="ctr">
                        <a:lnSpc>
                          <a:spcPct val="130000"/>
                        </a:lnSpc>
                      </a:pPr>
                      <a:r>
                        <a:rPr sz="2000" b="1" spc="-1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인재·조직</a:t>
                      </a:r>
                      <a:r>
                        <a:rPr sz="2000" b="1" spc="-1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1" spc="-25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포괄적</a:t>
                      </a:r>
                      <a:r>
                        <a:rPr sz="2000" b="1" spc="-2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endParaRPr lang="en-US" sz="2000" b="1" spc="-25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  <a:p>
                      <a:pPr marL="148590" marR="141605" algn="ctr">
                        <a:lnSpc>
                          <a:spcPct val="130000"/>
                        </a:lnSpc>
                      </a:pPr>
                      <a:r>
                        <a:rPr sz="2000" b="1" spc="-8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변화에</a:t>
                      </a:r>
                      <a:r>
                        <a:rPr sz="2000" b="1" spc="-8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1" spc="-9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초점</a:t>
                      </a:r>
                      <a:endParaRPr sz="2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48590" marR="141605" algn="ctr">
                        <a:lnSpc>
                          <a:spcPct val="130000"/>
                        </a:lnSpc>
                      </a:pPr>
                      <a:r>
                        <a:rPr lang="ko-KR" altLang="en-US"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노무라연구소</a:t>
                      </a:r>
                      <a:endParaRPr sz="2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64160" marR="421005" indent="-172720">
                        <a:lnSpc>
                          <a:spcPct val="130000"/>
                        </a:lnSpc>
                        <a:spcBef>
                          <a:spcPts val="425"/>
                        </a:spcBef>
                        <a:buClr>
                          <a:srgbClr val="004E8E"/>
                        </a:buClr>
                        <a:buSzPct val="83333"/>
                        <a:buFont typeface="Arial"/>
                        <a:buChar char="•"/>
                        <a:tabLst>
                          <a:tab pos="264795" algn="l"/>
                        </a:tabLst>
                      </a:pPr>
                      <a:r>
                        <a:rPr sz="1800" spc="-7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기본적인 </a:t>
                      </a:r>
                      <a:r>
                        <a:rPr sz="1800" spc="-8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데이터,</a:t>
                      </a:r>
                      <a:r>
                        <a:rPr sz="1800" spc="-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7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데이터</a:t>
                      </a:r>
                      <a:r>
                        <a:rPr sz="1800" spc="-6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7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처리/저장/분석기술 이외에</a:t>
                      </a:r>
                      <a:r>
                        <a:rPr sz="1800" spc="-7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8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의미</a:t>
                      </a:r>
                      <a:r>
                        <a:rPr sz="1800" spc="-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8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있는</a:t>
                      </a:r>
                      <a:r>
                        <a:rPr sz="1800" spc="-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7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정보도출에</a:t>
                      </a:r>
                      <a:r>
                        <a:rPr sz="1800" spc="-6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2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필요한 </a:t>
                      </a:r>
                      <a:r>
                        <a:rPr sz="1800" spc="-7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인재/조직까지 포함해야</a:t>
                      </a:r>
                      <a:r>
                        <a:rPr sz="1800" spc="-4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함</a:t>
                      </a:r>
                      <a:endParaRPr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Dotum"/>
                      </a:endParaRPr>
                    </a:p>
                  </a:txBody>
                  <a:tcPr marL="0" marR="0" marT="5397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436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86995" lvl="0" indent="0" algn="ctr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1200" cap="none" spc="-8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메이어</a:t>
                      </a:r>
                      <a:r>
                        <a:rPr kumimoji="0" lang="en-US" altLang="ko-KR" sz="2000" b="0" i="0" u="none" strike="noStrike" kern="1200" cap="none" spc="-8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-</a:t>
                      </a:r>
                      <a:r>
                        <a:rPr kumimoji="0" lang="ko-KR" altLang="en-US" sz="2000" b="0" i="0" u="none" strike="noStrike" kern="1200" cap="none" spc="-8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쇤베르그</a:t>
                      </a:r>
                      <a:r>
                        <a:rPr kumimoji="0" lang="ko-KR" altLang="en-US" sz="2000" b="0" i="0" u="none" strike="noStrike" kern="1200" cap="none" spc="-35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kumimoji="0" lang="en-US" altLang="ko-KR" sz="2000" b="0" i="0" u="none" strike="noStrike" kern="1200" cap="none" spc="-185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&amp; </a:t>
                      </a:r>
                      <a:r>
                        <a:rPr kumimoji="0" lang="ko-KR" altLang="en-US" sz="2000" b="0" i="0" u="none" strike="noStrike" kern="1200" cap="none" spc="-1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쿠키어</a:t>
                      </a:r>
                      <a:r>
                        <a:rPr kumimoji="0" lang="en-US" altLang="ko-KR" sz="2000" b="0" i="0" u="none" strike="noStrike" kern="1200" cap="none" spc="-1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(2013)</a:t>
                      </a:r>
                      <a:endParaRPr kumimoji="0" lang="ko-KR" alt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64160" marR="314960" indent="-172720">
                        <a:lnSpc>
                          <a:spcPct val="130000"/>
                        </a:lnSpc>
                        <a:spcBef>
                          <a:spcPts val="600"/>
                        </a:spcBef>
                        <a:buClr>
                          <a:srgbClr val="004E8E"/>
                        </a:buClr>
                        <a:buSzPct val="83333"/>
                        <a:buFont typeface="Arial"/>
                        <a:buChar char="•"/>
                        <a:tabLst>
                          <a:tab pos="264795" algn="l"/>
                        </a:tabLst>
                      </a:pPr>
                      <a:r>
                        <a:rPr sz="1800" spc="-7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대용량</a:t>
                      </a:r>
                      <a:r>
                        <a:rPr sz="1800" spc="-7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7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데이터를</a:t>
                      </a:r>
                      <a:r>
                        <a:rPr sz="1800" spc="-6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8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활용해</a:t>
                      </a:r>
                      <a:r>
                        <a:rPr sz="1800" spc="-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8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작은</a:t>
                      </a:r>
                      <a:r>
                        <a:rPr sz="1800" spc="-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7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용량에서</a:t>
                      </a:r>
                      <a:r>
                        <a:rPr sz="1800" spc="-6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8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얻을</a:t>
                      </a:r>
                      <a:r>
                        <a:rPr sz="1800" spc="-6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수 </a:t>
                      </a:r>
                      <a:r>
                        <a:rPr sz="1800" spc="-7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없었던</a:t>
                      </a:r>
                      <a:r>
                        <a:rPr sz="1800" spc="-7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8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새로운</a:t>
                      </a:r>
                      <a:r>
                        <a:rPr sz="1800" spc="-4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7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통찰/</a:t>
                      </a:r>
                      <a:r>
                        <a:rPr sz="1800" spc="-75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가치</a:t>
                      </a:r>
                      <a:r>
                        <a:rPr sz="1800" spc="-6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8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추출</a:t>
                      </a:r>
                      <a:endParaRPr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Dotum"/>
                      </a:endParaRPr>
                    </a:p>
                    <a:p>
                      <a:pPr marL="264160" indent="-172720">
                        <a:lnSpc>
                          <a:spcPct val="100000"/>
                        </a:lnSpc>
                        <a:spcBef>
                          <a:spcPts val="635"/>
                        </a:spcBef>
                        <a:buClr>
                          <a:srgbClr val="004E8E"/>
                        </a:buClr>
                        <a:buSzPct val="83333"/>
                        <a:buFont typeface="Arial"/>
                        <a:buChar char="•"/>
                        <a:tabLst>
                          <a:tab pos="264795" algn="l"/>
                        </a:tabLst>
                      </a:pPr>
                      <a:r>
                        <a:rPr sz="1800" spc="-8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이를</a:t>
                      </a:r>
                      <a:r>
                        <a:rPr sz="1800" spc="-5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8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활용해</a:t>
                      </a:r>
                      <a:r>
                        <a:rPr sz="1800" spc="-6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9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시장,</a:t>
                      </a:r>
                      <a:r>
                        <a:rPr sz="1800" spc="-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9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기업,</a:t>
                      </a:r>
                      <a:r>
                        <a:rPr sz="1800" spc="-5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9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시민,</a:t>
                      </a:r>
                      <a:r>
                        <a:rPr sz="1800" spc="-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8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정부</a:t>
                      </a:r>
                      <a:r>
                        <a:rPr sz="1800" spc="-6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8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관계</a:t>
                      </a:r>
                      <a:r>
                        <a:rPr sz="1800" spc="-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8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등</a:t>
                      </a:r>
                      <a:r>
                        <a:rPr sz="1800" spc="-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25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많은</a:t>
                      </a:r>
                      <a:r>
                        <a:rPr lang="en-US" sz="1800" spc="-2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75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분야에</a:t>
                      </a:r>
                      <a:r>
                        <a:rPr sz="1800" spc="-6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8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변화를</a:t>
                      </a:r>
                      <a:r>
                        <a:rPr sz="1800" spc="-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800" spc="-25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가져옴</a:t>
                      </a:r>
                      <a:endParaRPr sz="1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Dotum"/>
                      </a:endParaRPr>
                    </a:p>
                  </a:txBody>
                  <a:tcPr marL="0" marR="0" marT="762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2057400" y="8590358"/>
            <a:ext cx="14984668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☞ 새롭게 나타난 것은 아니고 기존의 데이터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처리방식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다루는 사람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조직 차원에서 변화</a:t>
            </a:r>
            <a:endParaRPr lang="en-US" altLang="ko-KR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-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데이터와 이를 다루는 기술차원에서 패러다임 전환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9991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하늘, 야외, 건물, 구름이(가) 표시된 사진&#10;&#10;자동 생성된 설명">
            <a:extLst>
              <a:ext uri="{FF2B5EF4-FFF2-40B4-BE49-F238E27FC236}">
                <a16:creationId xmlns:a16="http://schemas.microsoft.com/office/drawing/2014/main" id="{6A2C953F-B2F6-4044-B5BE-F740EF5D36A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Rectangle 75">
            <a:extLst>
              <a:ext uri="{FF2B5EF4-FFF2-40B4-BE49-F238E27FC236}">
                <a16:creationId xmlns:a16="http://schemas.microsoft.com/office/drawing/2014/main" id="{D29EF818-4A21-4D56-8005-530DE5492867}"/>
              </a:ext>
            </a:extLst>
          </p:cNvPr>
          <p:cNvSpPr/>
          <p:nvPr/>
        </p:nvSpPr>
        <p:spPr>
          <a:xfrm>
            <a:off x="0" y="0"/>
            <a:ext cx="11391900" cy="10287000"/>
          </a:xfrm>
          <a:prstGeom prst="rect">
            <a:avLst/>
          </a:prstGeom>
          <a:gradFill>
            <a:gsLst>
              <a:gs pos="0">
                <a:srgbClr val="2269F7">
                  <a:alpha val="70000"/>
                </a:srgbClr>
              </a:gs>
              <a:gs pos="96000">
                <a:srgbClr val="2269F7">
                  <a:alpha val="70000"/>
                  <a:lumMod val="75000"/>
                </a:srgbClr>
              </a:gs>
            </a:gsLst>
            <a:lin ang="2700000" scaled="0"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3715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페이퍼로지 5 Medium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02295" y="3002314"/>
            <a:ext cx="16272723" cy="10910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oto Sans CJK KR Regular" pitchFamily="34" charset="0"/>
              </a:rPr>
              <a:t>빅데이터의 특성</a:t>
            </a:r>
            <a:endParaRPr kumimoji="0" lang="en-US" altLang="ko-KR" sz="6000" b="0" i="0" u="none" strike="noStrike" kern="0" cap="none" spc="-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Noto Sans CJK KR Regular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2294" y="768427"/>
            <a:ext cx="3021801" cy="18620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03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701708" y="2169721"/>
            <a:ext cx="246624" cy="246624"/>
            <a:chOff x="2701708" y="2169721"/>
            <a:chExt cx="246624" cy="2466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1708" y="2169721"/>
              <a:ext cx="246624" cy="2466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4465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빅데이터의 특성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03218" y="1530900"/>
            <a:ext cx="16508982" cy="1578269"/>
            <a:chOff x="703218" y="1409700"/>
            <a:chExt cx="16508982" cy="1315408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315408"/>
              <a:chOff x="1093218" y="1903334"/>
              <a:chExt cx="16508982" cy="1259380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8"/>
                <a:ext cx="16508982" cy="1173146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500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01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10773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빅데이터의 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3V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와 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3A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특성</a:t>
              </a:r>
              <a:endParaRPr lang="en-US" altLang="ko-KR" sz="6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폭발적인 빅데이터에 대한 관심은 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3V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라는 기술적인 특성이 주효했지만 분석적 관점에서 정확성과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민첩성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실행가능성이 보다 강화되었으며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나아가 비즈니스 전략 및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경쟁방식에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커다란 변화를 가져옴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30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438975"/>
              </p:ext>
            </p:extLst>
          </p:nvPr>
        </p:nvGraphicFramePr>
        <p:xfrm>
          <a:off x="1601349" y="3322022"/>
          <a:ext cx="14934051" cy="16705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0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83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2278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2800" b="1" dirty="0">
                          <a:solidFill>
                            <a:srgbClr val="2B3748"/>
                          </a:solidFill>
                          <a:latin typeface="Malgun Gothic"/>
                          <a:cs typeface="Malgun Gothic"/>
                        </a:rPr>
                        <a:t>1</a:t>
                      </a:r>
                      <a:endParaRPr sz="2800" dirty="0">
                        <a:latin typeface="Malgun Gothic"/>
                        <a:cs typeface="Malgun Gothic"/>
                      </a:endParaRPr>
                    </a:p>
                  </a:txBody>
                  <a:tcPr marL="0" marR="0" marT="12700" marB="0" anchor="ctr">
                    <a:lnB w="12700">
                      <a:solidFill>
                        <a:srgbClr val="BEBEBE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2400" b="1" spc="-140" dirty="0">
                          <a:solidFill>
                            <a:srgbClr val="99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물리적</a:t>
                      </a:r>
                      <a:r>
                        <a:rPr sz="2400" b="1" spc="-100" dirty="0">
                          <a:solidFill>
                            <a:srgbClr val="99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400" b="1" spc="-80" dirty="0">
                          <a:solidFill>
                            <a:srgbClr val="99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특성:</a:t>
                      </a:r>
                      <a:r>
                        <a:rPr sz="2400" b="1" spc="-85" dirty="0">
                          <a:solidFill>
                            <a:srgbClr val="99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400" b="1" spc="-125" dirty="0">
                          <a:solidFill>
                            <a:srgbClr val="99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기술주도·공급자시각-</a:t>
                      </a:r>
                      <a:r>
                        <a:rPr sz="2400" b="1" spc="-145" dirty="0">
                          <a:solidFill>
                            <a:srgbClr val="99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외형적</a:t>
                      </a:r>
                      <a:r>
                        <a:rPr sz="2400" b="1" spc="-110" dirty="0">
                          <a:solidFill>
                            <a:srgbClr val="99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400" b="1" spc="-20" dirty="0">
                          <a:solidFill>
                            <a:srgbClr val="99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사실자체</a:t>
                      </a:r>
                      <a:endParaRPr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6350" marB="0" anchor="ctr"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8284">
                <a:tc gridSpan="2">
                  <a:txBody>
                    <a:bodyPr/>
                    <a:lstStyle/>
                    <a:p>
                      <a:pPr marL="601345">
                        <a:lnSpc>
                          <a:spcPct val="100000"/>
                        </a:lnSpc>
                        <a:spcBef>
                          <a:spcPts val="1315"/>
                        </a:spcBef>
                        <a:tabLst>
                          <a:tab pos="1661160" algn="l"/>
                          <a:tab pos="1948180" algn="l"/>
                        </a:tabLst>
                      </a:pPr>
                      <a:r>
                        <a:rPr sz="1400" b="1" dirty="0">
                          <a:solidFill>
                            <a:srgbClr val="2B3748"/>
                          </a:solidFill>
                          <a:latin typeface="Malgun Gothic"/>
                          <a:cs typeface="Malgun Gothic"/>
                        </a:rPr>
                        <a:t>	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67005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1" name="object 41"/>
          <p:cNvSpPr/>
          <p:nvPr/>
        </p:nvSpPr>
        <p:spPr>
          <a:xfrm>
            <a:off x="4034597" y="5058661"/>
            <a:ext cx="9846224" cy="319483"/>
          </a:xfrm>
          <a:custGeom>
            <a:avLst/>
            <a:gdLst/>
            <a:ahLst/>
            <a:cxnLst/>
            <a:rect l="l" t="t" r="r" b="b"/>
            <a:pathLst>
              <a:path w="4175760" h="180339">
                <a:moveTo>
                  <a:pt x="4175759" y="0"/>
                </a:moveTo>
                <a:lnTo>
                  <a:pt x="0" y="0"/>
                </a:lnTo>
                <a:lnTo>
                  <a:pt x="2087880" y="179832"/>
                </a:lnTo>
                <a:lnTo>
                  <a:pt x="4175759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그룹 24"/>
          <p:cNvGrpSpPr/>
          <p:nvPr/>
        </p:nvGrpSpPr>
        <p:grpSpPr>
          <a:xfrm>
            <a:off x="1855193" y="4137982"/>
            <a:ext cx="1141207" cy="612000"/>
            <a:chOff x="1855193" y="4078196"/>
            <a:chExt cx="1141207" cy="375117"/>
          </a:xfrm>
        </p:grpSpPr>
        <p:grpSp>
          <p:nvGrpSpPr>
            <p:cNvPr id="5" name="그룹 4"/>
            <p:cNvGrpSpPr/>
            <p:nvPr/>
          </p:nvGrpSpPr>
          <p:grpSpPr>
            <a:xfrm>
              <a:off x="1855193" y="4078196"/>
              <a:ext cx="1141207" cy="375117"/>
              <a:chOff x="4410457" y="4005766"/>
              <a:chExt cx="1141207" cy="375117"/>
            </a:xfrm>
          </p:grpSpPr>
          <p:pic>
            <p:nvPicPr>
              <p:cNvPr id="22" name="object 9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410457" y="4005766"/>
                <a:ext cx="1141206" cy="375117"/>
              </a:xfrm>
              <a:prstGeom prst="rect">
                <a:avLst/>
              </a:prstGeom>
            </p:spPr>
          </p:pic>
          <p:sp>
            <p:nvSpPr>
              <p:cNvPr id="23" name="object 10"/>
              <p:cNvSpPr/>
              <p:nvPr/>
            </p:nvSpPr>
            <p:spPr>
              <a:xfrm>
                <a:off x="4411982" y="4007290"/>
                <a:ext cx="1139682" cy="357005"/>
              </a:xfrm>
              <a:custGeom>
                <a:avLst/>
                <a:gdLst/>
                <a:ahLst/>
                <a:cxnLst/>
                <a:rect l="l" t="t" r="r" b="b"/>
                <a:pathLst>
                  <a:path w="1374775" h="360045">
                    <a:moveTo>
                      <a:pt x="0" y="359664"/>
                    </a:moveTo>
                    <a:lnTo>
                      <a:pt x="1374647" y="359664"/>
                    </a:lnTo>
                    <a:lnTo>
                      <a:pt x="1374647" y="0"/>
                    </a:lnTo>
                    <a:lnTo>
                      <a:pt x="0" y="0"/>
                    </a:lnTo>
                    <a:lnTo>
                      <a:pt x="0" y="359664"/>
                    </a:lnTo>
                    <a:close/>
                  </a:path>
                </a:pathLst>
              </a:custGeom>
              <a:ln w="9144">
                <a:solidFill>
                  <a:srgbClr val="A6A6A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7" name="직사각형 6"/>
            <p:cNvSpPr/>
            <p:nvPr/>
          </p:nvSpPr>
          <p:spPr>
            <a:xfrm>
              <a:off x="1863392" y="4146025"/>
              <a:ext cx="1123121" cy="245242"/>
            </a:xfrm>
            <a:prstGeom prst="rect">
              <a:avLst/>
            </a:prstGeom>
          </p:spPr>
          <p:txBody>
            <a:bodyPr wrap="square" anchor="ctr" anchorCtr="0">
              <a:spAutoFit/>
            </a:bodyPr>
            <a:lstStyle/>
            <a:p>
              <a:pPr algn="ctr"/>
              <a:r>
                <a:rPr lang="en-US" altLang="ko-KR" sz="2000" b="1" spc="-10" dirty="0">
                  <a:solidFill>
                    <a:srgbClr val="2B3748"/>
                  </a:solidFill>
                  <a:latin typeface="Malgun Gothic"/>
                  <a:cs typeface="Malgun Gothic"/>
                </a:rPr>
                <a:t>Volume</a:t>
              </a:r>
              <a:endParaRPr lang="ko-KR" altLang="en-US" sz="2000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468220" y="4003944"/>
            <a:ext cx="3742628" cy="8335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1345" lvl="0">
              <a:spcBef>
                <a:spcPts val="1315"/>
              </a:spcBef>
              <a:tabLst>
                <a:tab pos="1661160" algn="l"/>
                <a:tab pos="1948180" algn="l"/>
              </a:tabLst>
            </a:pPr>
            <a:r>
              <a:rPr lang="en-US" altLang="ko-KR" sz="2800" spc="-75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•</a:t>
            </a:r>
            <a:r>
              <a:rPr lang="ko-KR" altLang="en-US" sz="2800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 </a:t>
            </a:r>
            <a:r>
              <a:rPr lang="ko-KR" altLang="en-US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폭발적</a:t>
            </a:r>
            <a:r>
              <a:rPr lang="ko-KR" altLang="en-US" sz="2800" b="1" spc="-165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lang="ko-KR" altLang="en-US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데이터 볼륨</a:t>
            </a:r>
            <a:r>
              <a:rPr lang="ko-KR" altLang="en-US" sz="2800" b="1" spc="-157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lang="ko-KR" altLang="en-US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증대로</a:t>
            </a:r>
            <a:r>
              <a:rPr lang="ko-KR" altLang="en-US" sz="2800" b="1" spc="-157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endParaRPr lang="en-US" altLang="ko-KR" sz="2800" b="1" spc="-157" baseline="1984" dirty="0">
              <a:solidFill>
                <a:srgbClr val="2B374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01345" lvl="0">
              <a:spcBef>
                <a:spcPts val="1315"/>
              </a:spcBef>
              <a:tabLst>
                <a:tab pos="1661160" algn="l"/>
                <a:tab pos="1948180" algn="l"/>
              </a:tabLst>
            </a:pPr>
            <a:r>
              <a:rPr lang="en-US" altLang="ko-KR" sz="2800" b="1" spc="-157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  </a:t>
            </a:r>
            <a:r>
              <a:rPr lang="ko-KR" altLang="en-US" sz="2800" b="1" spc="-104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저장</a:t>
            </a:r>
            <a:r>
              <a:rPr lang="en-US" altLang="ko-KR" sz="2800" b="1" spc="-104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·</a:t>
            </a:r>
            <a:r>
              <a:rPr lang="ko-KR" altLang="en-US" sz="2800" b="1" spc="-104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처리</a:t>
            </a:r>
            <a:r>
              <a:rPr lang="ko-KR" altLang="en-US" sz="2800" b="1" spc="-179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lang="ko-KR" altLang="en-US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인프라 </a:t>
            </a:r>
            <a:r>
              <a:rPr lang="ko-KR" altLang="en-US" sz="2800" b="1" spc="-37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도입</a:t>
            </a:r>
            <a:endParaRPr lang="ko-KR" altLang="en-US" sz="2800" baseline="1984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468220" y="8820782"/>
            <a:ext cx="9144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39445">
              <a:lnSpc>
                <a:spcPct val="100000"/>
              </a:lnSpc>
              <a:tabLst>
                <a:tab pos="1661160" algn="l"/>
                <a:tab pos="1948180" algn="l"/>
              </a:tabLst>
            </a:pPr>
            <a:r>
              <a:rPr lang="ko-KR" altLang="en-US" sz="1100" b="1" dirty="0">
                <a:solidFill>
                  <a:srgbClr val="2B3748"/>
                </a:solidFill>
                <a:latin typeface="Malgun Gothic"/>
                <a:cs typeface="Malgun Gothic"/>
              </a:rPr>
              <a:t>	</a:t>
            </a:r>
            <a:r>
              <a:rPr lang="en-US" altLang="ko-KR" spc="-75" baseline="1984" dirty="0">
                <a:solidFill>
                  <a:srgbClr val="2B3748"/>
                </a:solidFill>
                <a:latin typeface="Arial"/>
                <a:cs typeface="Arial"/>
              </a:rPr>
              <a:t>•</a:t>
            </a:r>
            <a:r>
              <a:rPr lang="ko-KR" altLang="en-US" baseline="1984" dirty="0">
                <a:solidFill>
                  <a:srgbClr val="2B3748"/>
                </a:solidFill>
                <a:latin typeface="Arial"/>
                <a:cs typeface="Arial"/>
              </a:rPr>
              <a:t>	</a:t>
            </a:r>
            <a:endParaRPr lang="ko-KR" altLang="en-US" baseline="1984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r>
              <a:rPr lang="ko-KR" altLang="en-US" sz="1100" b="1" dirty="0">
                <a:solidFill>
                  <a:srgbClr val="2B3748"/>
                </a:solidFill>
                <a:latin typeface="Malgun Gothic"/>
                <a:cs typeface="Malgun Gothic"/>
              </a:rPr>
              <a:t>	</a:t>
            </a:r>
            <a:r>
              <a:rPr lang="en-US" altLang="ko-KR" spc="-75" baseline="1984" dirty="0">
                <a:solidFill>
                  <a:srgbClr val="2B3748"/>
                </a:solidFill>
                <a:latin typeface="Arial"/>
                <a:cs typeface="Arial"/>
              </a:rPr>
              <a:t>•</a:t>
            </a:r>
            <a:r>
              <a:rPr lang="ko-KR" altLang="en-US" baseline="1984" dirty="0">
                <a:solidFill>
                  <a:srgbClr val="2B3748"/>
                </a:solidFill>
                <a:latin typeface="Arial"/>
                <a:cs typeface="Arial"/>
              </a:rPr>
              <a:t>	</a:t>
            </a:r>
            <a:endParaRPr lang="ko-KR" altLang="en-US" baseline="1984" dirty="0">
              <a:latin typeface="Malgun Gothic"/>
              <a:cs typeface="Malgun Gothic"/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6822350" y="4133959"/>
            <a:ext cx="1141207" cy="612000"/>
            <a:chOff x="4410457" y="4005766"/>
            <a:chExt cx="1141207" cy="375117"/>
          </a:xfrm>
        </p:grpSpPr>
        <p:pic>
          <p:nvPicPr>
            <p:cNvPr id="78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0457" y="4005766"/>
              <a:ext cx="1141206" cy="375117"/>
            </a:xfrm>
            <a:prstGeom prst="rect">
              <a:avLst/>
            </a:prstGeom>
          </p:spPr>
        </p:pic>
        <p:sp>
          <p:nvSpPr>
            <p:cNvPr id="79" name="object 10"/>
            <p:cNvSpPr/>
            <p:nvPr/>
          </p:nvSpPr>
          <p:spPr>
            <a:xfrm>
              <a:off x="4411982" y="4007290"/>
              <a:ext cx="1139682" cy="357005"/>
            </a:xfrm>
            <a:custGeom>
              <a:avLst/>
              <a:gdLst/>
              <a:ahLst/>
              <a:cxnLst/>
              <a:rect l="l" t="t" r="r" b="b"/>
              <a:pathLst>
                <a:path w="1374775" h="360045">
                  <a:moveTo>
                    <a:pt x="0" y="359664"/>
                  </a:moveTo>
                  <a:lnTo>
                    <a:pt x="1374647" y="359664"/>
                  </a:lnTo>
                  <a:lnTo>
                    <a:pt x="1374647" y="0"/>
                  </a:lnTo>
                  <a:lnTo>
                    <a:pt x="0" y="0"/>
                  </a:lnTo>
                  <a:lnTo>
                    <a:pt x="0" y="359664"/>
                  </a:lnTo>
                  <a:close/>
                </a:path>
              </a:pathLst>
            </a:custGeom>
            <a:ln w="9144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직사각형 75"/>
          <p:cNvSpPr/>
          <p:nvPr/>
        </p:nvSpPr>
        <p:spPr>
          <a:xfrm>
            <a:off x="6804118" y="4259316"/>
            <a:ext cx="11594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spc="-10" dirty="0">
                <a:solidFill>
                  <a:srgbClr val="2B3748"/>
                </a:solidFill>
                <a:latin typeface="Malgun Gothic"/>
                <a:cs typeface="Malgun Gothic"/>
              </a:rPr>
              <a:t>Variety</a:t>
            </a:r>
            <a:endParaRPr lang="ko-KR" altLang="en-US" sz="2000" dirty="0"/>
          </a:p>
        </p:txBody>
      </p:sp>
      <p:sp>
        <p:nvSpPr>
          <p:cNvPr id="77" name="직사각형 76"/>
          <p:cNvSpPr/>
          <p:nvPr/>
        </p:nvSpPr>
        <p:spPr>
          <a:xfrm>
            <a:off x="7459168" y="4061199"/>
            <a:ext cx="3188630" cy="8335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1345" lvl="0">
              <a:spcBef>
                <a:spcPts val="1315"/>
              </a:spcBef>
              <a:tabLst>
                <a:tab pos="1661160" algn="l"/>
                <a:tab pos="1948180" algn="l"/>
              </a:tabLst>
            </a:pPr>
            <a:r>
              <a:rPr lang="en-US" altLang="ko-KR" sz="2800" spc="-75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•</a:t>
            </a:r>
            <a:r>
              <a:rPr lang="ko-KR" altLang="en-US" sz="2800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 </a:t>
            </a:r>
            <a:r>
              <a:rPr lang="ko-KR" altLang="en-US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내</a:t>
            </a:r>
            <a:r>
              <a:rPr lang="en-US" altLang="ko-KR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·</a:t>
            </a:r>
            <a:r>
              <a:rPr lang="ko-KR" altLang="en-US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외부</a:t>
            </a:r>
            <a:r>
              <a:rPr lang="en-US" altLang="ko-KR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 </a:t>
            </a:r>
            <a:r>
              <a:rPr lang="ko-KR" altLang="en-US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정형</a:t>
            </a:r>
            <a:r>
              <a:rPr lang="en-US" altLang="ko-KR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·</a:t>
            </a:r>
            <a:r>
              <a:rPr lang="ko-KR" altLang="en-US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비정형 </a:t>
            </a:r>
            <a:endParaRPr lang="en-US" altLang="ko-KR" sz="2800" b="1" spc="-142" baseline="1984" dirty="0">
              <a:solidFill>
                <a:srgbClr val="2B374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01345" lvl="0">
              <a:spcBef>
                <a:spcPts val="1315"/>
              </a:spcBef>
              <a:tabLst>
                <a:tab pos="1661160" algn="l"/>
                <a:tab pos="1948180" algn="l"/>
              </a:tabLst>
            </a:pPr>
            <a:r>
              <a:rPr lang="en-US" altLang="ko-KR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  </a:t>
            </a:r>
            <a:r>
              <a:rPr lang="ko-KR" altLang="en-US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데이터 </a:t>
            </a:r>
            <a:r>
              <a:rPr lang="ko-KR" altLang="en-US" sz="2800" b="1" spc="-142" baseline="1984" dirty="0" err="1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수집채널</a:t>
            </a:r>
            <a:r>
              <a:rPr lang="ko-KR" altLang="en-US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구축</a:t>
            </a:r>
            <a:endParaRPr lang="ko-KR" altLang="en-US" sz="2800" baseline="1984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pic>
        <p:nvPicPr>
          <p:cNvPr id="84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59796" y="4152410"/>
            <a:ext cx="1141206" cy="612000"/>
          </a:xfrm>
          <a:prstGeom prst="rect">
            <a:avLst/>
          </a:prstGeom>
        </p:spPr>
      </p:pic>
      <p:sp>
        <p:nvSpPr>
          <p:cNvPr id="85" name="object 10"/>
          <p:cNvSpPr/>
          <p:nvPr/>
        </p:nvSpPr>
        <p:spPr>
          <a:xfrm>
            <a:off x="11861321" y="4154896"/>
            <a:ext cx="1139682" cy="582450"/>
          </a:xfrm>
          <a:custGeom>
            <a:avLst/>
            <a:gdLst/>
            <a:ahLst/>
            <a:cxnLst/>
            <a:rect l="l" t="t" r="r" b="b"/>
            <a:pathLst>
              <a:path w="1374775" h="360045">
                <a:moveTo>
                  <a:pt x="0" y="359664"/>
                </a:moveTo>
                <a:lnTo>
                  <a:pt x="1374647" y="359664"/>
                </a:lnTo>
                <a:lnTo>
                  <a:pt x="1374647" y="0"/>
                </a:lnTo>
                <a:lnTo>
                  <a:pt x="0" y="0"/>
                </a:lnTo>
                <a:lnTo>
                  <a:pt x="0" y="359664"/>
                </a:lnTo>
                <a:close/>
              </a:path>
            </a:pathLst>
          </a:custGeom>
          <a:ln w="9144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직사각형 81"/>
          <p:cNvSpPr/>
          <p:nvPr/>
        </p:nvSpPr>
        <p:spPr>
          <a:xfrm>
            <a:off x="11859795" y="4243901"/>
            <a:ext cx="11744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spc="-10" dirty="0">
                <a:solidFill>
                  <a:srgbClr val="2B3748"/>
                </a:solidFill>
                <a:latin typeface="Malgun Gothic"/>
                <a:cs typeface="Malgun Gothic"/>
              </a:rPr>
              <a:t>Velocity</a:t>
            </a:r>
            <a:endParaRPr lang="ko-KR" altLang="en-US" sz="2000" dirty="0"/>
          </a:p>
        </p:txBody>
      </p:sp>
      <p:sp>
        <p:nvSpPr>
          <p:cNvPr id="83" name="직사각형 82"/>
          <p:cNvSpPr/>
          <p:nvPr/>
        </p:nvSpPr>
        <p:spPr>
          <a:xfrm>
            <a:off x="12472823" y="4019944"/>
            <a:ext cx="3726341" cy="8335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1345" lvl="0">
              <a:spcBef>
                <a:spcPts val="1315"/>
              </a:spcBef>
              <a:tabLst>
                <a:tab pos="1661160" algn="l"/>
                <a:tab pos="1948180" algn="l"/>
              </a:tabLst>
            </a:pPr>
            <a:r>
              <a:rPr lang="en-US" altLang="ko-KR" sz="2800" spc="-75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•</a:t>
            </a:r>
            <a:r>
              <a:rPr lang="ko-KR" altLang="en-US" sz="2800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 </a:t>
            </a:r>
            <a:r>
              <a:rPr lang="ko-KR" altLang="en-US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신속한</a:t>
            </a:r>
            <a:r>
              <a:rPr lang="en-US" altLang="ko-KR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·</a:t>
            </a:r>
            <a:r>
              <a:rPr lang="ko-KR" altLang="en-US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복잡한 분석을 위해 </a:t>
            </a:r>
            <a:endParaRPr lang="en-US" altLang="ko-KR" sz="2800" b="1" spc="-142" baseline="1984" dirty="0">
              <a:solidFill>
                <a:srgbClr val="2B374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01345" lvl="0">
              <a:spcBef>
                <a:spcPts val="1315"/>
              </a:spcBef>
              <a:tabLst>
                <a:tab pos="1661160" algn="l"/>
                <a:tab pos="1948180" algn="l"/>
              </a:tabLst>
            </a:pPr>
            <a:r>
              <a:rPr lang="en-US" altLang="ko-KR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  </a:t>
            </a:r>
            <a:r>
              <a:rPr lang="ko-KR" altLang="en-US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고차원 알고리즘 구현</a:t>
            </a:r>
          </a:p>
        </p:txBody>
      </p:sp>
      <p:graphicFrame>
        <p:nvGraphicFramePr>
          <p:cNvPr id="86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929302"/>
              </p:ext>
            </p:extLst>
          </p:nvPr>
        </p:nvGraphicFramePr>
        <p:xfrm>
          <a:off x="1601349" y="5430046"/>
          <a:ext cx="14934051" cy="16961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0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83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7854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lang="en-US" sz="2800" b="1" dirty="0">
                          <a:solidFill>
                            <a:srgbClr val="2B3748"/>
                          </a:solidFill>
                          <a:latin typeface="Malgun Gothic"/>
                          <a:cs typeface="Malgun Gothic"/>
                        </a:rPr>
                        <a:t>2</a:t>
                      </a:r>
                      <a:endParaRPr sz="2800" dirty="0">
                        <a:latin typeface="Malgun Gothic"/>
                        <a:cs typeface="Malgun Gothic"/>
                      </a:endParaRPr>
                    </a:p>
                  </a:txBody>
                  <a:tcPr marL="0" marR="0" marT="12700" marB="0" anchor="ctr">
                    <a:lnB w="12700">
                      <a:solidFill>
                        <a:srgbClr val="BEBEBE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lang="ko-KR" altLang="en-US" sz="2400" b="1" spc="-140" dirty="0">
                          <a:solidFill>
                            <a:srgbClr val="99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분석적 특성</a:t>
                      </a:r>
                      <a:r>
                        <a:rPr lang="en-US" altLang="ko-KR" sz="2400" b="1" spc="-140" dirty="0">
                          <a:solidFill>
                            <a:srgbClr val="99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: </a:t>
                      </a:r>
                      <a:r>
                        <a:rPr lang="ko-KR" altLang="en-US" sz="2400" b="1" spc="-140" dirty="0" err="1">
                          <a:solidFill>
                            <a:srgbClr val="99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니즈주도</a:t>
                      </a:r>
                      <a:r>
                        <a:rPr lang="en-US" altLang="ko-KR" sz="2400" b="1" spc="-140" dirty="0">
                          <a:solidFill>
                            <a:srgbClr val="99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·</a:t>
                      </a:r>
                      <a:r>
                        <a:rPr lang="ko-KR" altLang="en-US" sz="2400" b="1" spc="-140" dirty="0" err="1">
                          <a:solidFill>
                            <a:srgbClr val="99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사용자시각</a:t>
                      </a:r>
                      <a:r>
                        <a:rPr lang="en-US" altLang="ko-KR" sz="2400" b="1" spc="-140" dirty="0">
                          <a:solidFill>
                            <a:srgbClr val="99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-</a:t>
                      </a:r>
                      <a:r>
                        <a:rPr lang="ko-KR" altLang="en-US" sz="2400" b="1" spc="-140" dirty="0">
                          <a:solidFill>
                            <a:srgbClr val="99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의사결정 기준</a:t>
                      </a:r>
                    </a:p>
                  </a:txBody>
                  <a:tcPr marL="0" marR="0" marT="6350" marB="0" anchor="ctr"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8284">
                <a:tc gridSpan="2">
                  <a:txBody>
                    <a:bodyPr/>
                    <a:lstStyle/>
                    <a:p>
                      <a:pPr marL="601345">
                        <a:lnSpc>
                          <a:spcPct val="100000"/>
                        </a:lnSpc>
                        <a:spcBef>
                          <a:spcPts val="1315"/>
                        </a:spcBef>
                        <a:tabLst>
                          <a:tab pos="1661160" algn="l"/>
                          <a:tab pos="1948180" algn="l"/>
                        </a:tabLst>
                      </a:pPr>
                      <a:r>
                        <a:rPr sz="1400" b="1" dirty="0">
                          <a:solidFill>
                            <a:srgbClr val="2B3748"/>
                          </a:solidFill>
                          <a:latin typeface="Malgun Gothic"/>
                          <a:cs typeface="Malgun Gothic"/>
                        </a:rPr>
                        <a:t>	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67005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89" name="그룹 88"/>
          <p:cNvGrpSpPr/>
          <p:nvPr/>
        </p:nvGrpSpPr>
        <p:grpSpPr>
          <a:xfrm>
            <a:off x="1855193" y="6285422"/>
            <a:ext cx="1141207" cy="576000"/>
            <a:chOff x="4410457" y="4005766"/>
            <a:chExt cx="1141207" cy="375117"/>
          </a:xfrm>
        </p:grpSpPr>
        <p:pic>
          <p:nvPicPr>
            <p:cNvPr id="92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0457" y="4005766"/>
              <a:ext cx="1141206" cy="375117"/>
            </a:xfrm>
            <a:prstGeom prst="rect">
              <a:avLst/>
            </a:prstGeom>
          </p:spPr>
        </p:pic>
        <p:sp>
          <p:nvSpPr>
            <p:cNvPr id="93" name="object 10"/>
            <p:cNvSpPr/>
            <p:nvPr/>
          </p:nvSpPr>
          <p:spPr>
            <a:xfrm>
              <a:off x="4411982" y="4007287"/>
              <a:ext cx="1139682" cy="357005"/>
            </a:xfrm>
            <a:custGeom>
              <a:avLst/>
              <a:gdLst/>
              <a:ahLst/>
              <a:cxnLst/>
              <a:rect l="l" t="t" r="r" b="b"/>
              <a:pathLst>
                <a:path w="1374775" h="360045">
                  <a:moveTo>
                    <a:pt x="0" y="359664"/>
                  </a:moveTo>
                  <a:lnTo>
                    <a:pt x="1374647" y="359664"/>
                  </a:lnTo>
                  <a:lnTo>
                    <a:pt x="1374647" y="0"/>
                  </a:lnTo>
                  <a:lnTo>
                    <a:pt x="0" y="0"/>
                  </a:lnTo>
                  <a:lnTo>
                    <a:pt x="0" y="35966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144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직사각형 89"/>
          <p:cNvSpPr/>
          <p:nvPr/>
        </p:nvSpPr>
        <p:spPr>
          <a:xfrm>
            <a:off x="1832671" y="6377190"/>
            <a:ext cx="126444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2000" b="1" spc="-10" dirty="0">
                <a:solidFill>
                  <a:srgbClr val="2B3748"/>
                </a:solidFill>
                <a:latin typeface="Malgun Gothic"/>
                <a:cs typeface="Malgun Gothic"/>
              </a:rPr>
              <a:t>Accuracy</a:t>
            </a:r>
            <a:endParaRPr lang="ko-KR" altLang="en-US" sz="2000" dirty="0"/>
          </a:p>
        </p:txBody>
      </p:sp>
      <p:sp>
        <p:nvSpPr>
          <p:cNvPr id="91" name="직사각형 90"/>
          <p:cNvSpPr/>
          <p:nvPr/>
        </p:nvSpPr>
        <p:spPr>
          <a:xfrm>
            <a:off x="2539158" y="6152956"/>
            <a:ext cx="3520451" cy="8335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1345" lvl="0">
              <a:spcBef>
                <a:spcPts val="1315"/>
              </a:spcBef>
              <a:tabLst>
                <a:tab pos="1661160" algn="l"/>
                <a:tab pos="1948180" algn="l"/>
              </a:tabLst>
            </a:pPr>
            <a:r>
              <a:rPr lang="en-US" altLang="ko-KR" sz="2800" spc="-75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•</a:t>
            </a:r>
            <a:r>
              <a:rPr lang="ko-KR" altLang="en-US" sz="2800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 </a:t>
            </a:r>
            <a:r>
              <a:rPr lang="ko-KR" altLang="en-US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좀 더 정확한 상황파악 및</a:t>
            </a:r>
            <a:endParaRPr lang="en-US" altLang="ko-KR" sz="2800" b="1" spc="-142" baseline="1984" dirty="0">
              <a:solidFill>
                <a:srgbClr val="2B374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01345" lvl="0">
              <a:spcBef>
                <a:spcPts val="1315"/>
              </a:spcBef>
              <a:tabLst>
                <a:tab pos="1661160" algn="l"/>
                <a:tab pos="1948180" algn="l"/>
              </a:tabLst>
            </a:pPr>
            <a:r>
              <a:rPr lang="en-US" altLang="ko-KR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lang="ko-KR" altLang="en-US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lang="ko-KR" altLang="en-US" sz="2800" b="1" spc="-142" baseline="1984" dirty="0" err="1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미래예측이</a:t>
            </a:r>
            <a:r>
              <a:rPr lang="ko-KR" altLang="en-US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가능해짐</a:t>
            </a:r>
            <a:endParaRPr lang="ko-KR" altLang="en-US" sz="2800" baseline="1984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grpSp>
        <p:nvGrpSpPr>
          <p:cNvPr id="95" name="그룹 94"/>
          <p:cNvGrpSpPr/>
          <p:nvPr/>
        </p:nvGrpSpPr>
        <p:grpSpPr>
          <a:xfrm>
            <a:off x="6822349" y="6285422"/>
            <a:ext cx="1141207" cy="576000"/>
            <a:chOff x="4410457" y="4005766"/>
            <a:chExt cx="1141207" cy="375117"/>
          </a:xfrm>
        </p:grpSpPr>
        <p:pic>
          <p:nvPicPr>
            <p:cNvPr id="98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0457" y="4005766"/>
              <a:ext cx="1141206" cy="375117"/>
            </a:xfrm>
            <a:prstGeom prst="rect">
              <a:avLst/>
            </a:prstGeom>
          </p:spPr>
        </p:pic>
        <p:sp>
          <p:nvSpPr>
            <p:cNvPr id="99" name="object 10"/>
            <p:cNvSpPr/>
            <p:nvPr/>
          </p:nvSpPr>
          <p:spPr>
            <a:xfrm>
              <a:off x="4411982" y="4007290"/>
              <a:ext cx="1139682" cy="357005"/>
            </a:xfrm>
            <a:custGeom>
              <a:avLst/>
              <a:gdLst/>
              <a:ahLst/>
              <a:cxnLst/>
              <a:rect l="l" t="t" r="r" b="b"/>
              <a:pathLst>
                <a:path w="1374775" h="360045">
                  <a:moveTo>
                    <a:pt x="0" y="359664"/>
                  </a:moveTo>
                  <a:lnTo>
                    <a:pt x="1374647" y="359664"/>
                  </a:lnTo>
                  <a:lnTo>
                    <a:pt x="1374647" y="0"/>
                  </a:lnTo>
                  <a:lnTo>
                    <a:pt x="0" y="0"/>
                  </a:lnTo>
                  <a:lnTo>
                    <a:pt x="0" y="35966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144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 sz="2000"/>
            </a:p>
          </p:txBody>
        </p:sp>
      </p:grpSp>
      <p:sp>
        <p:nvSpPr>
          <p:cNvPr id="96" name="직사각형 95"/>
          <p:cNvSpPr/>
          <p:nvPr/>
        </p:nvSpPr>
        <p:spPr>
          <a:xfrm>
            <a:off x="6910768" y="6377190"/>
            <a:ext cx="9643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spc="-10" dirty="0">
                <a:solidFill>
                  <a:srgbClr val="2B3748"/>
                </a:solidFill>
                <a:latin typeface="Malgun Gothic"/>
                <a:cs typeface="Malgun Gothic"/>
              </a:rPr>
              <a:t>Agility</a:t>
            </a:r>
            <a:endParaRPr lang="ko-KR" altLang="en-US" sz="2000" dirty="0"/>
          </a:p>
        </p:txBody>
      </p:sp>
      <p:sp>
        <p:nvSpPr>
          <p:cNvPr id="97" name="직사각형 96"/>
          <p:cNvSpPr/>
          <p:nvPr/>
        </p:nvSpPr>
        <p:spPr>
          <a:xfrm>
            <a:off x="7426794" y="6152956"/>
            <a:ext cx="3675943" cy="8335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1345" lvl="0">
              <a:spcBef>
                <a:spcPts val="1315"/>
              </a:spcBef>
              <a:tabLst>
                <a:tab pos="1661160" algn="l"/>
                <a:tab pos="1948180" algn="l"/>
              </a:tabLst>
            </a:pPr>
            <a:r>
              <a:rPr lang="en-US" altLang="ko-KR" sz="2800" spc="-75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•</a:t>
            </a:r>
            <a:r>
              <a:rPr lang="ko-KR" altLang="en-US" sz="2800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 </a:t>
            </a:r>
            <a:r>
              <a:rPr lang="ko-KR" altLang="en-US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다양한 대안들 속에 여건에</a:t>
            </a:r>
            <a:endParaRPr lang="en-US" altLang="ko-KR" sz="2800" b="1" spc="-142" baseline="1984" dirty="0">
              <a:solidFill>
                <a:srgbClr val="2B374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01345" lvl="0">
              <a:spcBef>
                <a:spcPts val="1315"/>
              </a:spcBef>
              <a:tabLst>
                <a:tab pos="1661160" algn="l"/>
                <a:tab pos="1948180" algn="l"/>
              </a:tabLst>
            </a:pPr>
            <a:r>
              <a:rPr lang="en-US" altLang="ko-KR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 </a:t>
            </a:r>
            <a:r>
              <a:rPr lang="ko-KR" altLang="en-US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적합한 의사결정을 내림 </a:t>
            </a:r>
            <a:endParaRPr lang="ko-KR" altLang="en-US" sz="2800" baseline="1984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grpSp>
        <p:nvGrpSpPr>
          <p:cNvPr id="101" name="그룹 100"/>
          <p:cNvGrpSpPr/>
          <p:nvPr/>
        </p:nvGrpSpPr>
        <p:grpSpPr>
          <a:xfrm>
            <a:off x="11859795" y="6285422"/>
            <a:ext cx="1141207" cy="576000"/>
            <a:chOff x="4410457" y="4005766"/>
            <a:chExt cx="1141207" cy="375117"/>
          </a:xfrm>
        </p:grpSpPr>
        <p:pic>
          <p:nvPicPr>
            <p:cNvPr id="104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0457" y="4005766"/>
              <a:ext cx="1141206" cy="375117"/>
            </a:xfrm>
            <a:prstGeom prst="rect">
              <a:avLst/>
            </a:prstGeom>
          </p:spPr>
        </p:pic>
        <p:sp>
          <p:nvSpPr>
            <p:cNvPr id="105" name="object 10"/>
            <p:cNvSpPr/>
            <p:nvPr/>
          </p:nvSpPr>
          <p:spPr>
            <a:xfrm>
              <a:off x="4411982" y="4007290"/>
              <a:ext cx="1139682" cy="357005"/>
            </a:xfrm>
            <a:custGeom>
              <a:avLst/>
              <a:gdLst/>
              <a:ahLst/>
              <a:cxnLst/>
              <a:rect l="l" t="t" r="r" b="b"/>
              <a:pathLst>
                <a:path w="1374775" h="360045">
                  <a:moveTo>
                    <a:pt x="0" y="359664"/>
                  </a:moveTo>
                  <a:lnTo>
                    <a:pt x="1374647" y="359664"/>
                  </a:lnTo>
                  <a:lnTo>
                    <a:pt x="1374647" y="0"/>
                  </a:lnTo>
                  <a:lnTo>
                    <a:pt x="0" y="0"/>
                  </a:lnTo>
                  <a:lnTo>
                    <a:pt x="0" y="359664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9144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2" name="직사각형 101"/>
          <p:cNvSpPr/>
          <p:nvPr/>
        </p:nvSpPr>
        <p:spPr>
          <a:xfrm>
            <a:off x="11874964" y="6403404"/>
            <a:ext cx="1226126" cy="369332"/>
          </a:xfrm>
          <a:prstGeom prst="rect">
            <a:avLst/>
          </a:prstGeom>
          <a:noFill/>
        </p:spPr>
        <p:txBody>
          <a:bodyPr wrap="none" lIns="0" rIns="0">
            <a:normAutofit/>
          </a:bodyPr>
          <a:lstStyle/>
          <a:p>
            <a:pPr algn="dist"/>
            <a:r>
              <a:rPr lang="en-US" altLang="ko-KR" b="1" spc="-150" dirty="0" err="1">
                <a:solidFill>
                  <a:srgbClr val="2B3748"/>
                </a:solidFill>
                <a:latin typeface="Malgun Gothic"/>
                <a:cs typeface="Malgun Gothic"/>
              </a:rPr>
              <a:t>Actionability</a:t>
            </a:r>
            <a:endParaRPr lang="ko-KR" altLang="en-US" spc="-150" dirty="0"/>
          </a:p>
        </p:txBody>
      </p:sp>
      <p:sp>
        <p:nvSpPr>
          <p:cNvPr id="103" name="직사각형 102"/>
          <p:cNvSpPr/>
          <p:nvPr/>
        </p:nvSpPr>
        <p:spPr>
          <a:xfrm>
            <a:off x="12523221" y="6152956"/>
            <a:ext cx="3675943" cy="8335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1345" lvl="0">
              <a:spcBef>
                <a:spcPts val="1315"/>
              </a:spcBef>
              <a:tabLst>
                <a:tab pos="1661160" algn="l"/>
                <a:tab pos="1948180" algn="l"/>
              </a:tabLst>
            </a:pPr>
            <a:r>
              <a:rPr lang="en-US" altLang="ko-KR" sz="2800" spc="-75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•</a:t>
            </a:r>
            <a:r>
              <a:rPr lang="ko-KR" altLang="en-US" sz="2800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</a:rPr>
              <a:t> </a:t>
            </a:r>
            <a:r>
              <a:rPr lang="ko-KR" altLang="en-US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가능성 있는 근거가 강력한</a:t>
            </a:r>
            <a:endParaRPr lang="en-US" altLang="ko-KR" sz="2800" b="1" spc="-142" baseline="1984" dirty="0">
              <a:solidFill>
                <a:srgbClr val="2B374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601345" lvl="0">
              <a:spcBef>
                <a:spcPts val="1315"/>
              </a:spcBef>
              <a:tabLst>
                <a:tab pos="1661160" algn="l"/>
                <a:tab pos="1948180" algn="l"/>
              </a:tabLst>
            </a:pPr>
            <a:r>
              <a:rPr lang="en-US" altLang="ko-KR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 </a:t>
            </a:r>
            <a:r>
              <a:rPr lang="ko-KR" altLang="en-US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실행력으로 작용함</a:t>
            </a:r>
          </a:p>
        </p:txBody>
      </p:sp>
      <p:graphicFrame>
        <p:nvGraphicFramePr>
          <p:cNvPr id="106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905805"/>
              </p:ext>
            </p:extLst>
          </p:nvPr>
        </p:nvGraphicFramePr>
        <p:xfrm>
          <a:off x="1601349" y="7538070"/>
          <a:ext cx="14934051" cy="16455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0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83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7230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lang="en-US" sz="2800" b="1" dirty="0">
                          <a:solidFill>
                            <a:srgbClr val="2B3748"/>
                          </a:solidFill>
                          <a:latin typeface="Malgun Gothic"/>
                          <a:cs typeface="Malgun Gothic"/>
                        </a:rPr>
                        <a:t>3</a:t>
                      </a:r>
                      <a:endParaRPr sz="2800" dirty="0">
                        <a:latin typeface="Malgun Gothic"/>
                        <a:cs typeface="Malgun Gothic"/>
                      </a:endParaRPr>
                    </a:p>
                  </a:txBody>
                  <a:tcPr marL="0" marR="0" marT="12700" marB="0" anchor="ctr">
                    <a:lnB w="12700">
                      <a:solidFill>
                        <a:srgbClr val="BEBEBE"/>
                      </a:solidFill>
                      <a:prstDash val="soli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1270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lang="ko-KR" altLang="en-US" sz="2400" b="1" spc="-140" dirty="0">
                          <a:solidFill>
                            <a:srgbClr val="99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비즈니스적</a:t>
                      </a:r>
                      <a:r>
                        <a:rPr lang="ko-KR" altLang="en-US" sz="2400" b="1" spc="-135" dirty="0">
                          <a:solidFill>
                            <a:srgbClr val="99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2400" b="1" spc="-80" dirty="0">
                          <a:solidFill>
                            <a:srgbClr val="99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특성</a:t>
                      </a:r>
                      <a:r>
                        <a:rPr lang="en-US" altLang="ko-KR" sz="2400" b="1" spc="-80" dirty="0">
                          <a:solidFill>
                            <a:srgbClr val="99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:</a:t>
                      </a:r>
                      <a:r>
                        <a:rPr lang="ko-KR" altLang="en-US" sz="2400" b="1" spc="-105" dirty="0">
                          <a:solidFill>
                            <a:srgbClr val="99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2400" b="1" spc="-140" dirty="0">
                          <a:solidFill>
                            <a:srgbClr val="99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비즈니스</a:t>
                      </a:r>
                      <a:r>
                        <a:rPr lang="ko-KR" altLang="en-US" sz="2400" b="1" spc="-135" dirty="0">
                          <a:solidFill>
                            <a:srgbClr val="99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2400" b="1" spc="-140" dirty="0">
                          <a:solidFill>
                            <a:srgbClr val="99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전략</a:t>
                      </a:r>
                      <a:r>
                        <a:rPr lang="ko-KR" altLang="en-US" sz="2400" b="1" spc="-114" dirty="0">
                          <a:solidFill>
                            <a:srgbClr val="99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2400" b="1" spc="-140" dirty="0">
                          <a:solidFill>
                            <a:srgbClr val="99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및</a:t>
                      </a:r>
                      <a:r>
                        <a:rPr lang="ko-KR" altLang="en-US" sz="2400" b="1" spc="-100" dirty="0">
                          <a:solidFill>
                            <a:srgbClr val="99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lang="ko-KR" altLang="en-US" sz="2400" b="1" spc="-125" dirty="0">
                          <a:solidFill>
                            <a:srgbClr val="9933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경쟁우위요소</a:t>
                      </a:r>
                      <a:endParaRPr lang="ko-KR" altLang="en-US"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6350" marB="0" anchor="ctr"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8284">
                <a:tc gridSpan="2">
                  <a:txBody>
                    <a:bodyPr/>
                    <a:lstStyle/>
                    <a:p>
                      <a:pPr marL="601345">
                        <a:lnSpc>
                          <a:spcPct val="100000"/>
                        </a:lnSpc>
                        <a:spcBef>
                          <a:spcPts val="1315"/>
                        </a:spcBef>
                        <a:tabLst>
                          <a:tab pos="1661160" algn="l"/>
                          <a:tab pos="1948180" algn="l"/>
                        </a:tabLst>
                      </a:pPr>
                      <a:r>
                        <a:rPr sz="1400" b="1" dirty="0">
                          <a:solidFill>
                            <a:srgbClr val="2B3748"/>
                          </a:solidFill>
                          <a:latin typeface="Malgun Gothic"/>
                          <a:cs typeface="Malgun Gothic"/>
                        </a:rPr>
                        <a:t>	</a:t>
                      </a:r>
                      <a:endParaRPr sz="1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67005" marB="0">
                    <a:lnL w="12700">
                      <a:solidFill>
                        <a:srgbClr val="BEBEBE"/>
                      </a:solidFill>
                      <a:prstDash val="solid"/>
                    </a:lnL>
                    <a:lnR w="12700">
                      <a:solidFill>
                        <a:srgbClr val="BEBEBE"/>
                      </a:solidFill>
                      <a:prstDash val="solid"/>
                    </a:lnR>
                    <a:lnT w="12700">
                      <a:solidFill>
                        <a:srgbClr val="BEBEBE"/>
                      </a:solidFill>
                      <a:prstDash val="solid"/>
                    </a:lnT>
                    <a:lnB w="12700">
                      <a:solidFill>
                        <a:srgbClr val="BEBEB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1785354" y="8161777"/>
            <a:ext cx="5153270" cy="833562"/>
            <a:chOff x="1785354" y="8161777"/>
            <a:chExt cx="5153270" cy="833562"/>
          </a:xfrm>
        </p:grpSpPr>
        <p:grpSp>
          <p:nvGrpSpPr>
            <p:cNvPr id="108" name="그룹 107"/>
            <p:cNvGrpSpPr/>
            <p:nvPr/>
          </p:nvGrpSpPr>
          <p:grpSpPr>
            <a:xfrm>
              <a:off x="1855193" y="8294244"/>
              <a:ext cx="1141207" cy="541523"/>
              <a:chOff x="4410457" y="4005766"/>
              <a:chExt cx="1141207" cy="541523"/>
            </a:xfrm>
          </p:grpSpPr>
          <p:pic>
            <p:nvPicPr>
              <p:cNvPr id="111" name="object 9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410457" y="4005766"/>
                <a:ext cx="1141206" cy="375117"/>
              </a:xfrm>
              <a:prstGeom prst="rect">
                <a:avLst/>
              </a:prstGeom>
            </p:spPr>
          </p:pic>
          <p:sp>
            <p:nvSpPr>
              <p:cNvPr id="112" name="object 10"/>
              <p:cNvSpPr/>
              <p:nvPr/>
            </p:nvSpPr>
            <p:spPr>
              <a:xfrm>
                <a:off x="4411982" y="4007289"/>
                <a:ext cx="1139682" cy="540000"/>
              </a:xfrm>
              <a:custGeom>
                <a:avLst/>
                <a:gdLst/>
                <a:ahLst/>
                <a:cxnLst/>
                <a:rect l="l" t="t" r="r" b="b"/>
                <a:pathLst>
                  <a:path w="1374775" h="360045">
                    <a:moveTo>
                      <a:pt x="0" y="359664"/>
                    </a:moveTo>
                    <a:lnTo>
                      <a:pt x="1374647" y="359664"/>
                    </a:lnTo>
                    <a:lnTo>
                      <a:pt x="1374647" y="0"/>
                    </a:lnTo>
                    <a:lnTo>
                      <a:pt x="0" y="0"/>
                    </a:lnTo>
                    <a:lnTo>
                      <a:pt x="0" y="359664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9144">
                <a:solidFill>
                  <a:srgbClr val="A6A6A6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</p:grpSp>
        <p:sp>
          <p:nvSpPr>
            <p:cNvPr id="109" name="직사각형 108"/>
            <p:cNvSpPr/>
            <p:nvPr/>
          </p:nvSpPr>
          <p:spPr>
            <a:xfrm>
              <a:off x="1785354" y="8344346"/>
              <a:ext cx="12791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b="1" spc="-10" dirty="0">
                  <a:solidFill>
                    <a:schemeClr val="bg1"/>
                  </a:solidFill>
                  <a:latin typeface="Malgun Gothic"/>
                  <a:cs typeface="Malgun Gothic"/>
                </a:rPr>
                <a:t>Volume</a:t>
              </a:r>
              <a:endParaRPr lang="ko-KR" altLang="en-US" sz="2400" b="1" spc="-10" dirty="0">
                <a:solidFill>
                  <a:schemeClr val="bg1"/>
                </a:solidFill>
                <a:latin typeface="Malgun Gothic"/>
                <a:cs typeface="Malgun Gothic"/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2468219" y="8161777"/>
              <a:ext cx="4470405" cy="8335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601345" lvl="0">
                <a:spcBef>
                  <a:spcPts val="1315"/>
                </a:spcBef>
                <a:tabLst>
                  <a:tab pos="1661160" algn="l"/>
                  <a:tab pos="1948180" algn="l"/>
                </a:tabLst>
              </a:pPr>
              <a:r>
                <a:rPr lang="en-US" altLang="ko-KR" sz="2800" spc="-75" baseline="1984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•</a:t>
              </a:r>
              <a:r>
                <a:rPr lang="ko-KR" altLang="en-US" sz="2800" baseline="1984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 </a:t>
              </a:r>
              <a:r>
                <a:rPr lang="ko-KR" altLang="en-US" sz="2800" b="1" spc="-142" baseline="1984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공급자의 제품</a:t>
              </a:r>
              <a:r>
                <a:rPr lang="en-US" altLang="ko-KR" sz="2800" b="1" spc="-142" baseline="1984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·</a:t>
              </a:r>
              <a:r>
                <a:rPr lang="ko-KR" altLang="en-US" sz="2800" b="1" spc="-142" baseline="1984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서비스 및 </a:t>
              </a:r>
              <a:endParaRPr lang="en-US" altLang="ko-KR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  <a:p>
              <a:pPr marL="601345" lvl="0">
                <a:spcBef>
                  <a:spcPts val="1315"/>
                </a:spcBef>
                <a:tabLst>
                  <a:tab pos="1661160" algn="l"/>
                  <a:tab pos="1948180" algn="l"/>
                </a:tabLst>
              </a:pPr>
              <a:r>
                <a:rPr lang="en-US" altLang="ko-KR" sz="2800" b="1" spc="-142" baseline="1984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  </a:t>
              </a:r>
              <a:r>
                <a:rPr lang="ko-KR" altLang="en-US" sz="2800" b="1" spc="-142" baseline="1984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사용자의 </a:t>
              </a:r>
              <a:r>
                <a:rPr lang="ko-KR" altLang="en-US" sz="2800" b="1" spc="-142" baseline="1984" dirty="0" err="1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이용확대</a:t>
              </a:r>
              <a:endParaRPr lang="ko-KR" altLang="en-US" sz="2800" baseline="1984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6766158" y="8161777"/>
            <a:ext cx="4360786" cy="833562"/>
            <a:chOff x="6168774" y="8161777"/>
            <a:chExt cx="4360786" cy="833562"/>
          </a:xfrm>
        </p:grpSpPr>
        <p:grpSp>
          <p:nvGrpSpPr>
            <p:cNvPr id="114" name="그룹 113"/>
            <p:cNvGrpSpPr/>
            <p:nvPr/>
          </p:nvGrpSpPr>
          <p:grpSpPr>
            <a:xfrm>
              <a:off x="6191090" y="8294244"/>
              <a:ext cx="1141206" cy="541522"/>
              <a:chOff x="4410457" y="4005766"/>
              <a:chExt cx="1141206" cy="541522"/>
            </a:xfrm>
          </p:grpSpPr>
          <p:pic>
            <p:nvPicPr>
              <p:cNvPr id="117" name="object 9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410457" y="4005766"/>
                <a:ext cx="1141206" cy="375117"/>
              </a:xfrm>
              <a:prstGeom prst="rect">
                <a:avLst/>
              </a:prstGeom>
            </p:spPr>
          </p:pic>
          <p:sp>
            <p:nvSpPr>
              <p:cNvPr id="118" name="object 10"/>
              <p:cNvSpPr/>
              <p:nvPr/>
            </p:nvSpPr>
            <p:spPr>
              <a:xfrm>
                <a:off x="4411981" y="4007288"/>
                <a:ext cx="1139682" cy="540000"/>
              </a:xfrm>
              <a:custGeom>
                <a:avLst/>
                <a:gdLst/>
                <a:ahLst/>
                <a:cxnLst/>
                <a:rect l="l" t="t" r="r" b="b"/>
                <a:pathLst>
                  <a:path w="1374775" h="360045">
                    <a:moveTo>
                      <a:pt x="0" y="359664"/>
                    </a:moveTo>
                    <a:lnTo>
                      <a:pt x="1374647" y="359664"/>
                    </a:lnTo>
                    <a:lnTo>
                      <a:pt x="1374647" y="0"/>
                    </a:lnTo>
                    <a:lnTo>
                      <a:pt x="0" y="0"/>
                    </a:lnTo>
                    <a:lnTo>
                      <a:pt x="0" y="359664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9144">
                <a:solidFill>
                  <a:srgbClr val="A6A6A6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</p:grpSp>
        <p:sp>
          <p:nvSpPr>
            <p:cNvPr id="115" name="직사각형 114"/>
            <p:cNvSpPr/>
            <p:nvPr/>
          </p:nvSpPr>
          <p:spPr>
            <a:xfrm>
              <a:off x="6168774" y="8345422"/>
              <a:ext cx="11858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b="1" spc="-10" dirty="0">
                  <a:solidFill>
                    <a:schemeClr val="bg1"/>
                  </a:solidFill>
                  <a:latin typeface="Malgun Gothic"/>
                  <a:cs typeface="Malgun Gothic"/>
                </a:rPr>
                <a:t>Variety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6804117" y="8161777"/>
              <a:ext cx="3725443" cy="833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601345" lvl="0">
                <a:spcBef>
                  <a:spcPts val="1315"/>
                </a:spcBef>
                <a:tabLst>
                  <a:tab pos="1661160" algn="l"/>
                  <a:tab pos="1948180" algn="l"/>
                </a:tabLst>
              </a:pPr>
              <a:r>
                <a:rPr lang="en-US" altLang="ko-KR" sz="2800" spc="-75" baseline="1984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•</a:t>
              </a:r>
              <a:r>
                <a:rPr lang="ko-KR" altLang="en-US" sz="2800" baseline="1984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 </a:t>
              </a:r>
              <a:r>
                <a:rPr lang="ko-KR" altLang="en-US" sz="2800" b="1" spc="-142" baseline="1984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다양한 연관</a:t>
              </a:r>
              <a:r>
                <a:rPr lang="en-US" altLang="ko-KR" sz="2800" b="1" spc="-142" baseline="1984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·</a:t>
              </a:r>
              <a:r>
                <a:rPr lang="ko-KR" altLang="en-US" sz="2800" b="1" spc="-142" baseline="1984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파생 </a:t>
              </a:r>
              <a:r>
                <a:rPr lang="en-US" altLang="ko-KR" sz="2800" b="1" spc="-142" baseline="1984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Biz</a:t>
              </a:r>
              <a:r>
                <a:rPr lang="ko-KR" altLang="en-US" sz="2800" b="1" spc="-142" baseline="1984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탄생과</a:t>
              </a:r>
              <a:endParaRPr lang="en-US" altLang="ko-KR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  <a:p>
              <a:pPr marL="601345" lvl="0">
                <a:spcBef>
                  <a:spcPts val="1315"/>
                </a:spcBef>
                <a:tabLst>
                  <a:tab pos="1661160" algn="l"/>
                  <a:tab pos="1948180" algn="l"/>
                </a:tabLst>
              </a:pPr>
              <a:r>
                <a:rPr lang="en-US" altLang="ko-KR" sz="2800" b="1" spc="-142" baseline="1984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 </a:t>
              </a:r>
              <a:r>
                <a:rPr lang="ko-KR" altLang="en-US" sz="2800" b="1" spc="-142" baseline="1984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lang="ko-KR" altLang="en-US" sz="2800" b="1" spc="-142" baseline="1984" dirty="0" err="1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동일모델</a:t>
              </a:r>
              <a:r>
                <a:rPr lang="ko-KR" altLang="en-US" sz="2800" b="1" spc="-142" baseline="1984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타업종 적용 </a:t>
              </a:r>
              <a:endParaRPr lang="ko-KR" altLang="en-US" sz="2800" baseline="1984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1908819" y="8161777"/>
            <a:ext cx="4163704" cy="833562"/>
            <a:chOff x="10021912" y="8161777"/>
            <a:chExt cx="4163704" cy="833562"/>
          </a:xfrm>
        </p:grpSpPr>
        <p:grpSp>
          <p:nvGrpSpPr>
            <p:cNvPr id="120" name="그룹 119"/>
            <p:cNvGrpSpPr/>
            <p:nvPr/>
          </p:nvGrpSpPr>
          <p:grpSpPr>
            <a:xfrm>
              <a:off x="10072977" y="8294244"/>
              <a:ext cx="1141207" cy="541523"/>
              <a:chOff x="4410457" y="4005766"/>
              <a:chExt cx="1141207" cy="541523"/>
            </a:xfrm>
          </p:grpSpPr>
          <p:pic>
            <p:nvPicPr>
              <p:cNvPr id="123" name="object 9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410457" y="4005766"/>
                <a:ext cx="1141206" cy="375117"/>
              </a:xfrm>
              <a:prstGeom prst="rect">
                <a:avLst/>
              </a:prstGeom>
            </p:spPr>
          </p:pic>
          <p:sp>
            <p:nvSpPr>
              <p:cNvPr id="124" name="object 10"/>
              <p:cNvSpPr/>
              <p:nvPr/>
            </p:nvSpPr>
            <p:spPr>
              <a:xfrm>
                <a:off x="4411982" y="4007289"/>
                <a:ext cx="1139682" cy="540000"/>
              </a:xfrm>
              <a:custGeom>
                <a:avLst/>
                <a:gdLst/>
                <a:ahLst/>
                <a:cxnLst/>
                <a:rect l="l" t="t" r="r" b="b"/>
                <a:pathLst>
                  <a:path w="1374775" h="360045">
                    <a:moveTo>
                      <a:pt x="0" y="359664"/>
                    </a:moveTo>
                    <a:lnTo>
                      <a:pt x="1374647" y="359664"/>
                    </a:lnTo>
                    <a:lnTo>
                      <a:pt x="1374647" y="0"/>
                    </a:lnTo>
                    <a:lnTo>
                      <a:pt x="0" y="0"/>
                    </a:lnTo>
                    <a:lnTo>
                      <a:pt x="0" y="359664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9144">
                <a:solidFill>
                  <a:srgbClr val="A6A6A6"/>
                </a:solidFill>
              </a:ln>
            </p:spPr>
            <p:txBody>
              <a:bodyPr wrap="square" lIns="0" tIns="0" rIns="0" bIns="0" rtlCol="0"/>
              <a:lstStyle/>
              <a:p>
                <a:endParaRPr sz="2000"/>
              </a:p>
            </p:txBody>
          </p:sp>
        </p:grpSp>
        <p:sp>
          <p:nvSpPr>
            <p:cNvPr id="121" name="직사각형 120"/>
            <p:cNvSpPr/>
            <p:nvPr/>
          </p:nvSpPr>
          <p:spPr>
            <a:xfrm>
              <a:off x="10021912" y="8374101"/>
              <a:ext cx="1272721" cy="4462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300" b="1" spc="-10" dirty="0">
                  <a:solidFill>
                    <a:schemeClr val="bg1"/>
                  </a:solidFill>
                  <a:latin typeface="Malgun Gothic"/>
                  <a:cs typeface="Malgun Gothic"/>
                </a:rPr>
                <a:t>Velocity</a:t>
              </a:r>
              <a:endParaRPr lang="ko-KR" altLang="en-US" sz="2300" dirty="0">
                <a:solidFill>
                  <a:schemeClr val="bg1"/>
                </a:solidFill>
              </a:endParaRPr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10686004" y="8161777"/>
              <a:ext cx="3499612" cy="8335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601345" lvl="0">
                <a:spcBef>
                  <a:spcPts val="1315"/>
                </a:spcBef>
                <a:tabLst>
                  <a:tab pos="1661160" algn="l"/>
                  <a:tab pos="1948180" algn="l"/>
                </a:tabLst>
              </a:pPr>
              <a:r>
                <a:rPr lang="en-US" altLang="ko-KR" sz="2800" spc="-75" baseline="1984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•</a:t>
              </a:r>
              <a:r>
                <a:rPr lang="ko-KR" altLang="en-US" sz="2800" baseline="1984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</a:rPr>
                <a:t> </a:t>
              </a:r>
              <a:r>
                <a:rPr lang="ko-KR" altLang="en-US" sz="2800" b="1" spc="-142" baseline="1984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적시적인 타이밍과</a:t>
              </a:r>
              <a:endParaRPr lang="en-US" altLang="ko-KR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  <a:p>
              <a:pPr marL="601345" lvl="0">
                <a:spcBef>
                  <a:spcPts val="1315"/>
                </a:spcBef>
                <a:tabLst>
                  <a:tab pos="1661160" algn="l"/>
                  <a:tab pos="1948180" algn="l"/>
                </a:tabLst>
              </a:pPr>
              <a:r>
                <a:rPr lang="ko-KR" altLang="en-US" sz="2800" b="1" spc="-142" baseline="1984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 트렌드세터의 </a:t>
              </a:r>
              <a:r>
                <a:rPr lang="ko-KR" altLang="en-US" sz="2800" b="1" spc="-142" baseline="1984" dirty="0" err="1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타임투마켓</a:t>
              </a:r>
              <a:endParaRPr lang="ko-KR" altLang="en-US" sz="2800" b="1" spc="-142" baseline="1984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</p:grpSp>
      <p:sp>
        <p:nvSpPr>
          <p:cNvPr id="125" name="object 41"/>
          <p:cNvSpPr/>
          <p:nvPr/>
        </p:nvSpPr>
        <p:spPr>
          <a:xfrm>
            <a:off x="4034597" y="7191198"/>
            <a:ext cx="9846224" cy="319483"/>
          </a:xfrm>
          <a:custGeom>
            <a:avLst/>
            <a:gdLst/>
            <a:ahLst/>
            <a:cxnLst/>
            <a:rect l="l" t="t" r="r" b="b"/>
            <a:pathLst>
              <a:path w="4175760" h="180339">
                <a:moveTo>
                  <a:pt x="4175759" y="0"/>
                </a:moveTo>
                <a:lnTo>
                  <a:pt x="0" y="0"/>
                </a:lnTo>
                <a:lnTo>
                  <a:pt x="2087880" y="179832"/>
                </a:lnTo>
                <a:lnTo>
                  <a:pt x="4175759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28729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빅데이터의 특성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03218" y="1530900"/>
            <a:ext cx="16508982" cy="1578269"/>
            <a:chOff x="703218" y="1409700"/>
            <a:chExt cx="16508982" cy="1315408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315408"/>
              <a:chOff x="1093218" y="1903334"/>
              <a:chExt cx="16508982" cy="1259380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8"/>
                <a:ext cx="16508982" cy="1173146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41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02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10773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빅데이터의 물리적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기술적 특성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IT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일상화가 이루어지는 스마트시대에는 소셜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사물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라이프로그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데이터 등이 결합된 데이터의 폭발적 증가로 인한 혼돈과 잠재적인 가능성이 존재하는 빅데이터 시대가 도래함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71" name="object 10"/>
          <p:cNvPicPr/>
          <p:nvPr/>
        </p:nvPicPr>
        <p:blipFill rotWithShape="1">
          <a:blip r:embed="rId3" cstate="print"/>
          <a:srcRect t="1" b="36781"/>
          <a:stretch/>
        </p:blipFill>
        <p:spPr>
          <a:xfrm>
            <a:off x="8229600" y="3390900"/>
            <a:ext cx="9272004" cy="4191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8487319" y="4076700"/>
            <a:ext cx="4899485" cy="1676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2011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전세계 디지털 정보량은 약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1.8ZB(</a:t>
            </a:r>
            <a:r>
              <a:rPr lang="ko-KR" altLang="en-US" sz="15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제타바이트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1.8 </a:t>
            </a:r>
            <a:r>
              <a:rPr lang="ko-KR" altLang="en-US" sz="15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제타바이트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 1.8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 기가바이트</a:t>
            </a: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~ 2,000</a:t>
            </a:r>
            <a:r>
              <a:rPr lang="ko-KR" altLang="en-US" sz="15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억개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이상의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HD 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영화를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4,700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만년 동안 시청할 수 있는 정보량</a:t>
            </a: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2020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년에 관리해야 할 정보의 양은 </a:t>
            </a:r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 이상 증가</a:t>
            </a:r>
            <a:endParaRPr lang="en-US" altLang="ko-KR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5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(IDC &amp; EMC, Digital Universe Study 2011’)</a:t>
            </a:r>
            <a:endParaRPr lang="ko-KR" altLang="en-US" sz="15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374961" y="3794969"/>
            <a:ext cx="31242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전세계 정보량 증가 추이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270849" y="6550527"/>
            <a:ext cx="1228312" cy="345573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PC 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시대</a:t>
            </a:r>
          </a:p>
        </p:txBody>
      </p:sp>
      <p:sp>
        <p:nvSpPr>
          <p:cNvPr id="125" name="직사각형 124"/>
          <p:cNvSpPr/>
          <p:nvPr/>
        </p:nvSpPr>
        <p:spPr>
          <a:xfrm>
            <a:off x="15368004" y="6385769"/>
            <a:ext cx="1524000" cy="510331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everywhere</a:t>
            </a:r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13261136" y="5821373"/>
            <a:ext cx="1497268" cy="662731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인터넷</a:t>
            </a:r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모바일 시대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8967204" y="6941410"/>
            <a:ext cx="1524000" cy="459568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24304" y="6848028"/>
            <a:ext cx="2209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메인프레임</a:t>
            </a: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컴퓨터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855193" y="3574241"/>
            <a:ext cx="593766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실시간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연결과 소통의 스마트 혁명은 데이터 폭증을 발생시켰고 기존의 데이터 저장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분석기법은 한계와 도전에 직면함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스마트 단말 확산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SNS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활성화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사물네트워크의 확산으로 데이터 폭발이 더욱 가속화되며 점차적으로 빅데이터 기반이 확대되고 있음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빅데이터는 고객정보와 같은 정형화된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자산정보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내부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뿐만 아니라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외부데이터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비정형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소셜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실시간 데이터 등이 복합적으로 구성됨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빅 데이터는 구묘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다양성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속도의 증가 특성을 갖고 있으며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요소들이 충족될수록 빅데이터에 적합함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8374302" y="8023914"/>
            <a:ext cx="8986982" cy="2071521"/>
            <a:chOff x="-8001000" y="5683729"/>
            <a:chExt cx="9148852" cy="2268009"/>
          </a:xfrm>
        </p:grpSpPr>
        <p:sp>
          <p:nvSpPr>
            <p:cNvPr id="36" name="이등변 삼각형 35"/>
            <p:cNvSpPr/>
            <p:nvPr/>
          </p:nvSpPr>
          <p:spPr>
            <a:xfrm rot="5400000">
              <a:off x="207391" y="6249289"/>
              <a:ext cx="720001" cy="11520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이등변 삼각형 36"/>
            <p:cNvSpPr/>
            <p:nvPr/>
          </p:nvSpPr>
          <p:spPr>
            <a:xfrm rot="5400000">
              <a:off x="211852" y="7015738"/>
              <a:ext cx="720000" cy="11520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5400000">
              <a:off x="198741" y="5467730"/>
              <a:ext cx="720001" cy="115200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-5420550" y="5895623"/>
              <a:ext cx="54360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-6282818" y="5787992"/>
              <a:ext cx="2133600" cy="52006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EB(</a:t>
              </a:r>
              <a:r>
                <a:rPr lang="en-US" altLang="ko-KR" b="1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Exa</a:t>
              </a:r>
              <a:r>
                <a:rPr lang="en-US" altLang="ko-KR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Byte)</a:t>
              </a:r>
            </a:p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(90</a:t>
              </a:r>
              <a:r>
                <a:rPr lang="ko-KR" altLang="en-US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년대 말 </a:t>
              </a:r>
              <a:r>
                <a:rPr lang="en-US" altLang="ko-KR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= 100EB)</a:t>
              </a:r>
              <a:endPara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-3952296" y="5787992"/>
              <a:ext cx="2393877" cy="52006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ZB(</a:t>
              </a:r>
              <a:r>
                <a:rPr lang="en-US" altLang="ko-KR" b="1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Zetta</a:t>
              </a:r>
              <a:r>
                <a:rPr lang="en-US" altLang="ko-KR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Byte)</a:t>
              </a:r>
              <a:r>
                <a:rPr lang="ko-KR" altLang="en-US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진입</a:t>
              </a:r>
              <a:endPara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(2011</a:t>
              </a:r>
              <a:r>
                <a:rPr lang="ko-KR" altLang="en-US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 </a:t>
              </a:r>
              <a:r>
                <a:rPr lang="en-US" altLang="ko-KR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= 1.8ZB)</a:t>
              </a:r>
              <a:endPara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-1444512" y="5787992"/>
              <a:ext cx="2248293" cy="52006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ZB </a:t>
              </a:r>
              <a:r>
                <a:rPr lang="ko-KR" altLang="en-US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본격화 시대</a:t>
              </a:r>
              <a:endPara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(‘20</a:t>
              </a:r>
              <a:r>
                <a:rPr lang="ko-KR" altLang="en-US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 </a:t>
              </a:r>
              <a:r>
                <a:rPr lang="en-US" altLang="ko-KR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= ’11</a:t>
              </a:r>
              <a:r>
                <a:rPr lang="ko-KR" altLang="en-US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 대비 </a:t>
              </a:r>
              <a:r>
                <a:rPr lang="en-US" altLang="ko-KR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50</a:t>
              </a:r>
              <a:r>
                <a:rPr lang="ko-KR" altLang="en-US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 증가</a:t>
              </a:r>
              <a:r>
                <a:rPr lang="en-US" altLang="ko-KR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-5420550" y="6682556"/>
              <a:ext cx="54360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-6282818" y="6574925"/>
              <a:ext cx="2133600" cy="52006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정형 데이터</a:t>
              </a:r>
              <a:endPara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데이터베이스</a:t>
              </a:r>
              <a:r>
                <a:rPr lang="en-US" altLang="ko-KR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b="1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사무정보</a:t>
              </a:r>
              <a:r>
                <a:rPr lang="en-US" altLang="ko-KR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-3952296" y="6574925"/>
              <a:ext cx="2393877" cy="52006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비정형 데이터</a:t>
              </a:r>
              <a:endPara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이메일</a:t>
              </a:r>
              <a:r>
                <a:rPr lang="en-US" altLang="ko-KR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멀티미디어</a:t>
              </a:r>
              <a:r>
                <a:rPr lang="en-US" altLang="ko-KR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SNS)</a:t>
              </a:r>
              <a:endPara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-1444512" y="6574925"/>
              <a:ext cx="2248293" cy="52006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b="1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사물정보</a:t>
              </a:r>
              <a:r>
                <a:rPr lang="en-US" altLang="ko-KR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b="1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인지정보</a:t>
              </a:r>
              <a:endPara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(RFID, Sensor, </a:t>
              </a:r>
              <a:r>
                <a:rPr lang="ko-KR" altLang="en-US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사물통신</a:t>
              </a:r>
              <a:r>
                <a:rPr lang="en-US" altLang="ko-KR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-5420550" y="7431546"/>
              <a:ext cx="54360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ko-KR" altLang="en-US" b="1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-6282818" y="7323915"/>
              <a:ext cx="2133600" cy="52006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구조화</a:t>
              </a:r>
              <a:endPara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-3952296" y="7323915"/>
              <a:ext cx="2393877" cy="52006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다양성</a:t>
              </a:r>
              <a:r>
                <a:rPr lang="en-US" altLang="ko-KR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복합성 소셜</a:t>
              </a:r>
              <a:endPara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-1444512" y="7323915"/>
              <a:ext cx="2248293" cy="52006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현실성</a:t>
              </a:r>
              <a:r>
                <a:rPr lang="en-US" altLang="ko-KR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실시간성</a:t>
              </a:r>
              <a:endPara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-8001000" y="5787992"/>
              <a:ext cx="1603005" cy="5200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규모</a:t>
              </a:r>
              <a:endPara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-8001000" y="6574925"/>
              <a:ext cx="1603005" cy="5200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유형</a:t>
              </a:r>
              <a:endPara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-8001000" y="7323915"/>
              <a:ext cx="1603005" cy="5200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특성</a:t>
              </a:r>
              <a:endPara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9005304" y="7610072"/>
            <a:ext cx="8496300" cy="415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3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1970     1980     1990     2000      2010       2020     2030</a:t>
            </a:r>
            <a:endParaRPr lang="ko-KR" altLang="en-US" sz="23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0399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빅데이터의 특성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03218" y="1530900"/>
            <a:ext cx="16508982" cy="1578269"/>
            <a:chOff x="703218" y="1409700"/>
            <a:chExt cx="16508982" cy="1315408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315408"/>
              <a:chOff x="1093218" y="1903334"/>
              <a:chExt cx="16508982" cy="1259380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8"/>
                <a:ext cx="16508982" cy="1173146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41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03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10773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빅데이터의 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분석적적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사용자적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특성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(1/2)</a:t>
              </a:r>
              <a:endParaRPr lang="ko-KR" altLang="en-US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빅데이터를 기술요소로만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또는 통계전문가의 전유물로 인식하기 보다는 누구나 주어진 문제해결을 위한 도구로서 분석을 왜 하며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분석결과를 어떻게 활용한 것인지에 더 많은 관심을 갖는 것이 필요함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5" name="object 6"/>
          <p:cNvSpPr/>
          <p:nvPr/>
        </p:nvSpPr>
        <p:spPr>
          <a:xfrm>
            <a:off x="9966705" y="10828326"/>
            <a:ext cx="125095" cy="90170"/>
          </a:xfrm>
          <a:custGeom>
            <a:avLst/>
            <a:gdLst/>
            <a:ahLst/>
            <a:cxnLst/>
            <a:rect l="l" t="t" r="r" b="b"/>
            <a:pathLst>
              <a:path w="125095" h="90170">
                <a:moveTo>
                  <a:pt x="111379" y="68618"/>
                </a:moveTo>
                <a:lnTo>
                  <a:pt x="103251" y="68618"/>
                </a:lnTo>
                <a:lnTo>
                  <a:pt x="103251" y="89242"/>
                </a:lnTo>
                <a:lnTo>
                  <a:pt x="103759" y="89814"/>
                </a:lnTo>
                <a:lnTo>
                  <a:pt x="110871" y="89814"/>
                </a:lnTo>
                <a:lnTo>
                  <a:pt x="111379" y="89242"/>
                </a:lnTo>
                <a:lnTo>
                  <a:pt x="111379" y="68618"/>
                </a:lnTo>
                <a:close/>
              </a:path>
              <a:path w="125095" h="90170">
                <a:moveTo>
                  <a:pt x="109728" y="0"/>
                </a:moveTo>
                <a:lnTo>
                  <a:pt x="101092" y="0"/>
                </a:lnTo>
                <a:lnTo>
                  <a:pt x="100584" y="50"/>
                </a:lnTo>
                <a:lnTo>
                  <a:pt x="100457" y="177"/>
                </a:lnTo>
                <a:lnTo>
                  <a:pt x="100203" y="292"/>
                </a:lnTo>
                <a:lnTo>
                  <a:pt x="99822" y="711"/>
                </a:lnTo>
                <a:lnTo>
                  <a:pt x="99441" y="1435"/>
                </a:lnTo>
                <a:lnTo>
                  <a:pt x="60960" y="58750"/>
                </a:lnTo>
                <a:lnTo>
                  <a:pt x="60198" y="60071"/>
                </a:lnTo>
                <a:lnTo>
                  <a:pt x="60071" y="66929"/>
                </a:lnTo>
                <a:lnTo>
                  <a:pt x="60325" y="67919"/>
                </a:lnTo>
                <a:lnTo>
                  <a:pt x="60833" y="68478"/>
                </a:lnTo>
                <a:lnTo>
                  <a:pt x="61849" y="68618"/>
                </a:lnTo>
                <a:lnTo>
                  <a:pt x="124460" y="68618"/>
                </a:lnTo>
                <a:lnTo>
                  <a:pt x="124968" y="68059"/>
                </a:lnTo>
                <a:lnTo>
                  <a:pt x="124968" y="61836"/>
                </a:lnTo>
                <a:lnTo>
                  <a:pt x="124460" y="61277"/>
                </a:lnTo>
                <a:lnTo>
                  <a:pt x="67691" y="61277"/>
                </a:lnTo>
                <a:lnTo>
                  <a:pt x="72221" y="54541"/>
                </a:lnTo>
                <a:lnTo>
                  <a:pt x="85598" y="34429"/>
                </a:lnTo>
                <a:lnTo>
                  <a:pt x="103251" y="7581"/>
                </a:lnTo>
                <a:lnTo>
                  <a:pt x="111379" y="7581"/>
                </a:lnTo>
                <a:lnTo>
                  <a:pt x="111252" y="698"/>
                </a:lnTo>
                <a:lnTo>
                  <a:pt x="110744" y="139"/>
                </a:lnTo>
                <a:lnTo>
                  <a:pt x="109728" y="0"/>
                </a:lnTo>
                <a:close/>
              </a:path>
              <a:path w="125095" h="90170">
                <a:moveTo>
                  <a:pt x="111379" y="7581"/>
                </a:moveTo>
                <a:lnTo>
                  <a:pt x="103251" y="7581"/>
                </a:lnTo>
                <a:lnTo>
                  <a:pt x="103251" y="61277"/>
                </a:lnTo>
                <a:lnTo>
                  <a:pt x="111379" y="61277"/>
                </a:lnTo>
                <a:lnTo>
                  <a:pt x="111379" y="7581"/>
                </a:lnTo>
                <a:close/>
              </a:path>
              <a:path w="125095" h="90170">
                <a:moveTo>
                  <a:pt x="27305" y="9867"/>
                </a:moveTo>
                <a:lnTo>
                  <a:pt x="19050" y="9867"/>
                </a:lnTo>
                <a:lnTo>
                  <a:pt x="19050" y="89242"/>
                </a:lnTo>
                <a:lnTo>
                  <a:pt x="19558" y="89814"/>
                </a:lnTo>
                <a:lnTo>
                  <a:pt x="26797" y="89814"/>
                </a:lnTo>
                <a:lnTo>
                  <a:pt x="27305" y="89242"/>
                </a:lnTo>
                <a:lnTo>
                  <a:pt x="27305" y="9867"/>
                </a:lnTo>
                <a:close/>
              </a:path>
              <a:path w="125095" h="90170">
                <a:moveTo>
                  <a:pt x="25654" y="0"/>
                </a:moveTo>
                <a:lnTo>
                  <a:pt x="20066" y="0"/>
                </a:lnTo>
                <a:lnTo>
                  <a:pt x="19558" y="152"/>
                </a:lnTo>
                <a:lnTo>
                  <a:pt x="19304" y="469"/>
                </a:lnTo>
                <a:lnTo>
                  <a:pt x="635" y="16129"/>
                </a:lnTo>
                <a:lnTo>
                  <a:pt x="127" y="16446"/>
                </a:lnTo>
                <a:lnTo>
                  <a:pt x="0" y="16827"/>
                </a:lnTo>
                <a:lnTo>
                  <a:pt x="0" y="17716"/>
                </a:lnTo>
                <a:lnTo>
                  <a:pt x="127" y="18135"/>
                </a:lnTo>
                <a:lnTo>
                  <a:pt x="381" y="18529"/>
                </a:lnTo>
                <a:lnTo>
                  <a:pt x="2794" y="21424"/>
                </a:lnTo>
                <a:lnTo>
                  <a:pt x="3429" y="22301"/>
                </a:lnTo>
                <a:lnTo>
                  <a:pt x="4318" y="22390"/>
                </a:lnTo>
                <a:lnTo>
                  <a:pt x="5207" y="21666"/>
                </a:lnTo>
                <a:lnTo>
                  <a:pt x="16510" y="11950"/>
                </a:lnTo>
                <a:lnTo>
                  <a:pt x="19050" y="9867"/>
                </a:lnTo>
                <a:lnTo>
                  <a:pt x="27305" y="9867"/>
                </a:lnTo>
                <a:lnTo>
                  <a:pt x="27178" y="698"/>
                </a:lnTo>
                <a:lnTo>
                  <a:pt x="26670" y="139"/>
                </a:lnTo>
                <a:lnTo>
                  <a:pt x="2565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7" name="object 10"/>
          <p:cNvGrpSpPr/>
          <p:nvPr/>
        </p:nvGrpSpPr>
        <p:grpSpPr>
          <a:xfrm>
            <a:off x="2656876" y="6503933"/>
            <a:ext cx="4953000" cy="1017269"/>
            <a:chOff x="356425" y="5416105"/>
            <a:chExt cx="3365500" cy="1017269"/>
          </a:xfrm>
        </p:grpSpPr>
        <p:sp>
          <p:nvSpPr>
            <p:cNvPr id="28" name="object 11"/>
            <p:cNvSpPr/>
            <p:nvPr/>
          </p:nvSpPr>
          <p:spPr>
            <a:xfrm>
              <a:off x="361188" y="5420867"/>
              <a:ext cx="3355975" cy="1007744"/>
            </a:xfrm>
            <a:custGeom>
              <a:avLst/>
              <a:gdLst/>
              <a:ahLst/>
              <a:cxnLst/>
              <a:rect l="l" t="t" r="r" b="b"/>
              <a:pathLst>
                <a:path w="3355975" h="1007745">
                  <a:moveTo>
                    <a:pt x="3187954" y="0"/>
                  </a:moveTo>
                  <a:lnTo>
                    <a:pt x="167893" y="0"/>
                  </a:lnTo>
                  <a:lnTo>
                    <a:pt x="123262" y="5998"/>
                  </a:lnTo>
                  <a:lnTo>
                    <a:pt x="83155" y="22925"/>
                  </a:lnTo>
                  <a:lnTo>
                    <a:pt x="49175" y="49180"/>
                  </a:lnTo>
                  <a:lnTo>
                    <a:pt x="22923" y="83161"/>
                  </a:lnTo>
                  <a:lnTo>
                    <a:pt x="5997" y="123266"/>
                  </a:lnTo>
                  <a:lnTo>
                    <a:pt x="0" y="167894"/>
                  </a:lnTo>
                  <a:lnTo>
                    <a:pt x="0" y="839470"/>
                  </a:lnTo>
                  <a:lnTo>
                    <a:pt x="5997" y="884097"/>
                  </a:lnTo>
                  <a:lnTo>
                    <a:pt x="22923" y="924202"/>
                  </a:lnTo>
                  <a:lnTo>
                    <a:pt x="49175" y="958183"/>
                  </a:lnTo>
                  <a:lnTo>
                    <a:pt x="83155" y="984438"/>
                  </a:lnTo>
                  <a:lnTo>
                    <a:pt x="123262" y="1001365"/>
                  </a:lnTo>
                  <a:lnTo>
                    <a:pt x="167893" y="1007364"/>
                  </a:lnTo>
                  <a:lnTo>
                    <a:pt x="3187954" y="1007364"/>
                  </a:lnTo>
                  <a:lnTo>
                    <a:pt x="3232581" y="1001365"/>
                  </a:lnTo>
                  <a:lnTo>
                    <a:pt x="3272686" y="984438"/>
                  </a:lnTo>
                  <a:lnTo>
                    <a:pt x="3306667" y="958183"/>
                  </a:lnTo>
                  <a:lnTo>
                    <a:pt x="3332922" y="924202"/>
                  </a:lnTo>
                  <a:lnTo>
                    <a:pt x="3349849" y="884097"/>
                  </a:lnTo>
                  <a:lnTo>
                    <a:pt x="3355848" y="839470"/>
                  </a:lnTo>
                  <a:lnTo>
                    <a:pt x="3355848" y="167894"/>
                  </a:lnTo>
                  <a:lnTo>
                    <a:pt x="3349849" y="123266"/>
                  </a:lnTo>
                  <a:lnTo>
                    <a:pt x="3332922" y="83161"/>
                  </a:lnTo>
                  <a:lnTo>
                    <a:pt x="3306667" y="49180"/>
                  </a:lnTo>
                  <a:lnTo>
                    <a:pt x="3272686" y="22925"/>
                  </a:lnTo>
                  <a:lnTo>
                    <a:pt x="3232581" y="5998"/>
                  </a:lnTo>
                  <a:lnTo>
                    <a:pt x="3187954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object 12"/>
            <p:cNvSpPr/>
            <p:nvPr/>
          </p:nvSpPr>
          <p:spPr>
            <a:xfrm>
              <a:off x="361188" y="5420867"/>
              <a:ext cx="3355975" cy="1007744"/>
            </a:xfrm>
            <a:custGeom>
              <a:avLst/>
              <a:gdLst/>
              <a:ahLst/>
              <a:cxnLst/>
              <a:rect l="l" t="t" r="r" b="b"/>
              <a:pathLst>
                <a:path w="3355975" h="1007745">
                  <a:moveTo>
                    <a:pt x="0" y="167894"/>
                  </a:moveTo>
                  <a:lnTo>
                    <a:pt x="5997" y="123266"/>
                  </a:lnTo>
                  <a:lnTo>
                    <a:pt x="22923" y="83161"/>
                  </a:lnTo>
                  <a:lnTo>
                    <a:pt x="49175" y="49180"/>
                  </a:lnTo>
                  <a:lnTo>
                    <a:pt x="83155" y="22925"/>
                  </a:lnTo>
                  <a:lnTo>
                    <a:pt x="123262" y="5998"/>
                  </a:lnTo>
                  <a:lnTo>
                    <a:pt x="167893" y="0"/>
                  </a:lnTo>
                  <a:lnTo>
                    <a:pt x="3187954" y="0"/>
                  </a:lnTo>
                  <a:lnTo>
                    <a:pt x="3232581" y="5998"/>
                  </a:lnTo>
                  <a:lnTo>
                    <a:pt x="3272686" y="22925"/>
                  </a:lnTo>
                  <a:lnTo>
                    <a:pt x="3306667" y="49180"/>
                  </a:lnTo>
                  <a:lnTo>
                    <a:pt x="3332922" y="83161"/>
                  </a:lnTo>
                  <a:lnTo>
                    <a:pt x="3349849" y="123266"/>
                  </a:lnTo>
                  <a:lnTo>
                    <a:pt x="3355848" y="167894"/>
                  </a:lnTo>
                  <a:lnTo>
                    <a:pt x="3355848" y="839470"/>
                  </a:lnTo>
                  <a:lnTo>
                    <a:pt x="3349849" y="884097"/>
                  </a:lnTo>
                  <a:lnTo>
                    <a:pt x="3332922" y="924202"/>
                  </a:lnTo>
                  <a:lnTo>
                    <a:pt x="3306667" y="958183"/>
                  </a:lnTo>
                  <a:lnTo>
                    <a:pt x="3272686" y="984438"/>
                  </a:lnTo>
                  <a:lnTo>
                    <a:pt x="3232581" y="1001365"/>
                  </a:lnTo>
                  <a:lnTo>
                    <a:pt x="3187954" y="1007364"/>
                  </a:lnTo>
                  <a:lnTo>
                    <a:pt x="167893" y="1007364"/>
                  </a:lnTo>
                  <a:lnTo>
                    <a:pt x="123262" y="1001365"/>
                  </a:lnTo>
                  <a:lnTo>
                    <a:pt x="83155" y="984438"/>
                  </a:lnTo>
                  <a:lnTo>
                    <a:pt x="49175" y="958183"/>
                  </a:lnTo>
                  <a:lnTo>
                    <a:pt x="22923" y="924202"/>
                  </a:lnTo>
                  <a:lnTo>
                    <a:pt x="5997" y="884097"/>
                  </a:lnTo>
                  <a:lnTo>
                    <a:pt x="0" y="839470"/>
                  </a:lnTo>
                  <a:lnTo>
                    <a:pt x="0" y="167894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0" name="object 13"/>
          <p:cNvSpPr txBox="1"/>
          <p:nvPr/>
        </p:nvSpPr>
        <p:spPr>
          <a:xfrm>
            <a:off x="2971800" y="6694325"/>
            <a:ext cx="4421253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" algn="ctr">
              <a:spcBef>
                <a:spcPts val="105"/>
              </a:spcBef>
            </a:pPr>
            <a:r>
              <a:rPr sz="2000" b="1" kern="0" spc="-9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기치료에</a:t>
            </a:r>
            <a:r>
              <a:rPr sz="2000" b="1" kern="0" spc="-12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000" b="1" kern="0" spc="-9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대한</a:t>
            </a:r>
            <a:r>
              <a:rPr sz="2000" b="1" kern="0" spc="-10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000" b="1" kern="0" spc="-2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심층연구</a:t>
            </a:r>
            <a:endParaRPr sz="2000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algn="ctr"/>
            <a:r>
              <a:rPr sz="20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(A</a:t>
            </a:r>
            <a:r>
              <a:rPr sz="2000" b="1" kern="0" spc="-75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000" b="1" kern="0" spc="-25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Close</a:t>
            </a:r>
            <a:r>
              <a:rPr sz="2000" b="1" kern="0" spc="-95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000" b="1" kern="0" spc="-45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Look</a:t>
            </a:r>
            <a:r>
              <a:rPr sz="2000" b="1" kern="0" spc="-85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000" b="1" kern="0" spc="-2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at</a:t>
            </a:r>
            <a:r>
              <a:rPr sz="2000" b="1" kern="0" spc="-8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000" b="1" kern="0" spc="-3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Therapeutic</a:t>
            </a:r>
            <a:r>
              <a:rPr sz="2000" b="1" kern="0" spc="-9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000" b="1" kern="0" spc="-1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Touch)</a:t>
            </a:r>
            <a:endParaRPr sz="2000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2093795" y="6143150"/>
            <a:ext cx="4080690" cy="3093909"/>
            <a:chOff x="10264901" y="6397753"/>
            <a:chExt cx="3078735" cy="2383682"/>
          </a:xfrm>
        </p:grpSpPr>
        <p:pic>
          <p:nvPicPr>
            <p:cNvPr id="32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64901" y="6397753"/>
              <a:ext cx="3078735" cy="2383682"/>
            </a:xfrm>
            <a:prstGeom prst="rect">
              <a:avLst/>
            </a:prstGeom>
          </p:spPr>
        </p:pic>
        <p:pic>
          <p:nvPicPr>
            <p:cNvPr id="33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09354" y="6742198"/>
              <a:ext cx="2389829" cy="1694792"/>
            </a:xfrm>
            <a:prstGeom prst="rect">
              <a:avLst/>
            </a:prstGeom>
          </p:spPr>
        </p:pic>
        <p:sp>
          <p:nvSpPr>
            <p:cNvPr id="34" name="object 17"/>
            <p:cNvSpPr/>
            <p:nvPr/>
          </p:nvSpPr>
          <p:spPr>
            <a:xfrm>
              <a:off x="10565154" y="6697999"/>
              <a:ext cx="2478611" cy="1783189"/>
            </a:xfrm>
            <a:custGeom>
              <a:avLst/>
              <a:gdLst/>
              <a:ahLst/>
              <a:cxnLst/>
              <a:rect l="l" t="t" r="r" b="b"/>
              <a:pathLst>
                <a:path w="2478404" h="1783079">
                  <a:moveTo>
                    <a:pt x="0" y="1783080"/>
                  </a:moveTo>
                  <a:lnTo>
                    <a:pt x="2478024" y="1783080"/>
                  </a:lnTo>
                  <a:lnTo>
                    <a:pt x="2478024" y="0"/>
                  </a:lnTo>
                  <a:lnTo>
                    <a:pt x="0" y="0"/>
                  </a:lnTo>
                  <a:lnTo>
                    <a:pt x="0" y="1783080"/>
                  </a:lnTo>
                  <a:close/>
                </a:path>
              </a:pathLst>
            </a:custGeom>
            <a:ln w="8839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70016" y="3447137"/>
            <a:ext cx="15046384" cy="3039008"/>
            <a:chOff x="6940804" y="3447137"/>
            <a:chExt cx="6187948" cy="3039008"/>
          </a:xfrm>
        </p:grpSpPr>
        <p:pic>
          <p:nvPicPr>
            <p:cNvPr id="26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68069" y="4614673"/>
              <a:ext cx="2586331" cy="1871472"/>
            </a:xfrm>
            <a:prstGeom prst="rect">
              <a:avLst/>
            </a:prstGeom>
          </p:spPr>
        </p:pic>
        <p:sp>
          <p:nvSpPr>
            <p:cNvPr id="36" name="object 19"/>
            <p:cNvSpPr txBox="1"/>
            <p:nvPr/>
          </p:nvSpPr>
          <p:spPr>
            <a:xfrm>
              <a:off x="9156509" y="3447137"/>
              <a:ext cx="1797685" cy="44307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2800" b="1" kern="0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스몰데이터</a:t>
              </a:r>
              <a:r>
                <a:rPr sz="2800" b="1" kern="0" spc="-10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sz="2800" b="1" kern="0" spc="-7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분석사례</a:t>
              </a:r>
              <a:endParaRPr sz="28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sp>
          <p:nvSpPr>
            <p:cNvPr id="37" name="object 20"/>
            <p:cNvSpPr/>
            <p:nvPr/>
          </p:nvSpPr>
          <p:spPr>
            <a:xfrm>
              <a:off x="6981952" y="3939541"/>
              <a:ext cx="6146800" cy="0"/>
            </a:xfrm>
            <a:custGeom>
              <a:avLst/>
              <a:gdLst/>
              <a:ahLst/>
              <a:cxnLst/>
              <a:rect l="l" t="t" r="r" b="b"/>
              <a:pathLst>
                <a:path w="6146800">
                  <a:moveTo>
                    <a:pt x="0" y="0"/>
                  </a:moveTo>
                  <a:lnTo>
                    <a:pt x="6146292" y="0"/>
                  </a:lnTo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object 21"/>
            <p:cNvSpPr txBox="1"/>
            <p:nvPr/>
          </p:nvSpPr>
          <p:spPr>
            <a:xfrm>
              <a:off x="7036206" y="4071621"/>
              <a:ext cx="1734185" cy="3821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286385" indent="-287020">
                <a:spcBef>
                  <a:spcPts val="100"/>
                </a:spcBef>
                <a:buFont typeface="Arial"/>
                <a:buChar char="•"/>
                <a:tabLst>
                  <a:tab pos="286385" algn="l"/>
                  <a:tab pos="287020" algn="l"/>
                </a:tabLst>
              </a:pPr>
              <a:r>
                <a:rPr sz="2400" b="1" kern="0" spc="-9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미국의</a:t>
              </a:r>
              <a:r>
                <a:rPr sz="2400" b="1" kern="0" spc="-114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sz="2400" b="1" kern="0" spc="-9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기치료</a:t>
              </a:r>
              <a:r>
                <a:rPr sz="2400" b="1" kern="0" spc="-10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sz="2400" b="1" kern="0" spc="-5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현황</a:t>
              </a:r>
              <a:endParaRPr sz="24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sp>
          <p:nvSpPr>
            <p:cNvPr id="39" name="object 22"/>
            <p:cNvSpPr txBox="1"/>
            <p:nvPr/>
          </p:nvSpPr>
          <p:spPr>
            <a:xfrm>
              <a:off x="7115566" y="4516005"/>
              <a:ext cx="2820670" cy="17055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64465" marR="474345" indent="-165100">
                <a:spcBef>
                  <a:spcPts val="100"/>
                </a:spcBef>
                <a:buFontTx/>
                <a:buChar char="-"/>
                <a:tabLst>
                  <a:tab pos="165100" algn="l"/>
                </a:tabLst>
              </a:pPr>
              <a:r>
                <a:rPr sz="2000" kern="0" spc="-8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환자의</a:t>
              </a:r>
              <a:r>
                <a:rPr sz="2000" kern="0" spc="-5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kern="0" spc="-8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에너지</a:t>
              </a:r>
              <a:r>
                <a:rPr sz="2000" kern="0" spc="-4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kern="0" spc="-8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장을</a:t>
              </a:r>
              <a:r>
                <a:rPr sz="2000" kern="0" spc="-5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kern="0" spc="-8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다스리면</a:t>
              </a:r>
              <a:r>
                <a:rPr sz="2000" kern="0" spc="-4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kern="0" spc="-9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병이 </a:t>
              </a:r>
              <a:r>
                <a:rPr sz="2000" kern="0" spc="-7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치료된다는</a:t>
              </a:r>
              <a:r>
                <a:rPr sz="2000" kern="0" spc="-6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kern="0" spc="-2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주장</a:t>
              </a:r>
              <a:endParaRPr sz="20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endParaRPr>
            </a:p>
            <a:p>
              <a:pPr marL="164465" marR="5080" indent="-165100">
                <a:spcBef>
                  <a:spcPts val="600"/>
                </a:spcBef>
                <a:buFontTx/>
                <a:buChar char="-"/>
                <a:tabLst>
                  <a:tab pos="165100" algn="l"/>
                </a:tabLst>
              </a:pPr>
              <a:r>
                <a:rPr sz="2000" kern="0" spc="-7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기치료사가</a:t>
              </a:r>
              <a:r>
                <a:rPr sz="2000" kern="0" spc="-5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kern="0" spc="-7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환자의</a:t>
              </a:r>
              <a:r>
                <a:rPr sz="2000" kern="0" spc="-6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kern="0" spc="-8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몸</a:t>
              </a:r>
              <a:r>
                <a:rPr sz="2000" kern="0" spc="-4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kern="0" spc="-5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10센티미터</a:t>
              </a:r>
              <a:r>
                <a:rPr sz="2000" kern="0" spc="-7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kern="0" spc="-8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위에서 양손을</a:t>
              </a:r>
              <a:r>
                <a:rPr sz="2000" kern="0" spc="-6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kern="0" spc="-7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머리에서</a:t>
              </a:r>
              <a:r>
                <a:rPr sz="2000" kern="0" spc="-6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kern="0" spc="-7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다리쪽으로</a:t>
              </a:r>
              <a:r>
                <a:rPr sz="2000" kern="0" spc="-5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kern="0" spc="-1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움직이면서 </a:t>
              </a:r>
              <a:r>
                <a:rPr sz="2000" kern="0" spc="-7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나쁜기운을</a:t>
              </a:r>
              <a:r>
                <a:rPr sz="2000" kern="0" spc="-6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kern="0" spc="-7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제거해</a:t>
              </a:r>
              <a:r>
                <a:rPr sz="2000" kern="0" spc="-7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kern="0" spc="-2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치료</a:t>
              </a:r>
              <a:endParaRPr sz="20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endParaRPr>
            </a:p>
            <a:p>
              <a:pPr marL="164465" marR="143510" indent="-165100">
                <a:spcBef>
                  <a:spcPts val="600"/>
                </a:spcBef>
                <a:buFontTx/>
                <a:buChar char="-"/>
                <a:tabLst>
                  <a:tab pos="165100" algn="l"/>
                </a:tabLst>
              </a:pPr>
              <a:r>
                <a:rPr sz="2000" kern="0" spc="-7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세계적으로 </a:t>
              </a:r>
              <a:r>
                <a:rPr sz="2000" kern="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100여</a:t>
              </a:r>
              <a:r>
                <a:rPr sz="2000" kern="0" spc="-8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kern="0" spc="-8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개</a:t>
              </a:r>
              <a:r>
                <a:rPr sz="2000" kern="0" spc="-6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kern="0" spc="-2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간호대학 </a:t>
              </a:r>
              <a:r>
                <a:rPr sz="2000" kern="0" spc="-8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정규교육과정운영,</a:t>
              </a:r>
              <a:r>
                <a:rPr sz="2000" kern="0" spc="-8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kern="0" spc="-8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북미</a:t>
              </a:r>
              <a:r>
                <a:rPr sz="2000" kern="0" spc="-3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kern="0" spc="-1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80개</a:t>
              </a:r>
              <a:r>
                <a:rPr sz="2000" kern="0" spc="-5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kern="0" spc="-8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병원에서 </a:t>
              </a:r>
              <a:r>
                <a:rPr sz="2000" kern="0" spc="-7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간호사의</a:t>
              </a:r>
              <a:r>
                <a:rPr sz="2000" kern="0" spc="-6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kern="0" spc="-1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정식치료서비스</a:t>
              </a:r>
              <a:endParaRPr sz="20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endParaRPr>
            </a:p>
          </p:txBody>
        </p:sp>
        <p:grpSp>
          <p:nvGrpSpPr>
            <p:cNvPr id="40" name="object 23"/>
            <p:cNvGrpSpPr/>
            <p:nvPr/>
          </p:nvGrpSpPr>
          <p:grpSpPr>
            <a:xfrm>
              <a:off x="6940804" y="4006596"/>
              <a:ext cx="6179820" cy="2278634"/>
              <a:chOff x="336804" y="2770631"/>
              <a:chExt cx="6179820" cy="2278634"/>
            </a:xfrm>
          </p:grpSpPr>
          <p:sp>
            <p:nvSpPr>
              <p:cNvPr id="41" name="object 24"/>
              <p:cNvSpPr/>
              <p:nvPr/>
            </p:nvSpPr>
            <p:spPr>
              <a:xfrm>
                <a:off x="336804" y="2770631"/>
                <a:ext cx="6179820" cy="2278634"/>
              </a:xfrm>
              <a:custGeom>
                <a:avLst/>
                <a:gdLst/>
                <a:ahLst/>
                <a:cxnLst/>
                <a:rect l="l" t="t" r="r" b="b"/>
                <a:pathLst>
                  <a:path w="6179820" h="2087879">
                    <a:moveTo>
                      <a:pt x="0" y="2087880"/>
                    </a:moveTo>
                    <a:lnTo>
                      <a:pt x="6179820" y="2087880"/>
                    </a:lnTo>
                    <a:lnTo>
                      <a:pt x="6179820" y="0"/>
                    </a:lnTo>
                    <a:lnTo>
                      <a:pt x="0" y="0"/>
                    </a:lnTo>
                    <a:lnTo>
                      <a:pt x="0" y="2087880"/>
                    </a:lnTo>
                    <a:close/>
                  </a:path>
                </a:pathLst>
              </a:custGeom>
              <a:ln w="12192">
                <a:solidFill>
                  <a:srgbClr val="BEBEBE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2" name="object 25"/>
              <p:cNvSpPr/>
              <p:nvPr/>
            </p:nvSpPr>
            <p:spPr>
              <a:xfrm>
                <a:off x="3288644" y="3061327"/>
                <a:ext cx="149860" cy="1836420"/>
              </a:xfrm>
              <a:custGeom>
                <a:avLst/>
                <a:gdLst/>
                <a:ahLst/>
                <a:cxnLst/>
                <a:rect l="l" t="t" r="r" b="b"/>
                <a:pathLst>
                  <a:path w="149860" h="1836420">
                    <a:moveTo>
                      <a:pt x="0" y="0"/>
                    </a:moveTo>
                    <a:lnTo>
                      <a:pt x="0" y="1836420"/>
                    </a:lnTo>
                    <a:lnTo>
                      <a:pt x="149352" y="9182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CCFF"/>
              </a:solidFill>
            </p:spPr>
            <p:txBody>
              <a:bodyPr wrap="square" lIns="0" tIns="0" rIns="0" bIns="0" rtlCol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3" name="object 26"/>
            <p:cNvSpPr txBox="1"/>
            <p:nvPr/>
          </p:nvSpPr>
          <p:spPr>
            <a:xfrm>
              <a:off x="10110650" y="4449643"/>
              <a:ext cx="2859298" cy="186602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82880" marR="5080" indent="-182880" algn="just">
                <a:lnSpc>
                  <a:spcPct val="111200"/>
                </a:lnSpc>
                <a:spcBef>
                  <a:spcPts val="95"/>
                </a:spcBef>
                <a:buFont typeface="Arial"/>
                <a:buChar char="•"/>
                <a:tabLst>
                  <a:tab pos="182880" algn="l"/>
                </a:tabLst>
              </a:pPr>
              <a:r>
                <a:rPr sz="2000" b="1" kern="0" spc="-5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에밀리(초3)는</a:t>
              </a:r>
              <a:r>
                <a:rPr sz="2000" b="1" kern="0" spc="-2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sz="2000" b="1" kern="0" spc="-10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기치료</a:t>
              </a:r>
              <a:r>
                <a:rPr sz="2000" b="1" kern="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sz="2000" b="1" kern="0" spc="-3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비디오를 </a:t>
              </a:r>
              <a:r>
                <a:rPr sz="2000" b="1" kern="0" spc="-13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보고</a:t>
              </a:r>
              <a:r>
                <a:rPr sz="2000" b="1" kern="0" spc="2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sz="2000" b="1" kern="0" spc="-14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과연</a:t>
              </a:r>
              <a:r>
                <a:rPr sz="2000" b="1" kern="0" spc="4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sz="2000" b="1" kern="0" spc="-10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효과가</a:t>
              </a:r>
              <a:r>
                <a:rPr sz="2000" b="1" kern="0" spc="2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sz="2000" b="1" kern="0" spc="-11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있을까</a:t>
              </a:r>
              <a:r>
                <a:rPr sz="2000" b="1" kern="0" spc="2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sz="2000" b="1" kern="0" spc="-9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의문을 </a:t>
              </a:r>
              <a:r>
                <a:rPr sz="2000" b="1" kern="0" spc="-2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품음</a:t>
              </a:r>
              <a:endParaRPr sz="20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  <a:p>
              <a:pPr marL="182880" marR="188595" indent="-182880" algn="just">
                <a:lnSpc>
                  <a:spcPct val="111200"/>
                </a:lnSpc>
                <a:spcBef>
                  <a:spcPts val="595"/>
                </a:spcBef>
                <a:buFont typeface="Arial"/>
                <a:buChar char="•"/>
                <a:tabLst>
                  <a:tab pos="182880" algn="l"/>
                </a:tabLst>
              </a:pPr>
              <a:r>
                <a:rPr sz="2000" b="1" kern="0" spc="-13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만일</a:t>
              </a:r>
              <a:r>
                <a:rPr sz="2000" b="1" kern="0" spc="2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sz="2000" b="1" kern="0" spc="-9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기치료가</a:t>
              </a:r>
              <a:r>
                <a:rPr sz="2000" b="1" kern="0" spc="1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sz="2000" b="1" kern="0" spc="-11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실제로</a:t>
              </a:r>
              <a:r>
                <a:rPr sz="2000" b="1" kern="0" spc="1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sz="2000" b="1" kern="0" spc="-8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무의미 </a:t>
              </a:r>
              <a:r>
                <a:rPr sz="2000" b="1" kern="0" spc="-11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하다면</a:t>
              </a:r>
              <a:r>
                <a:rPr sz="2000" b="1" kern="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sz="2000" b="1" kern="0" spc="-10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상당한</a:t>
              </a:r>
              <a:r>
                <a:rPr sz="2000" b="1" kern="0" spc="2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sz="2000" b="1" kern="0" spc="-7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교육적·사회적 </a:t>
              </a:r>
              <a:r>
                <a:rPr sz="2000" b="1" kern="0" spc="-9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불필요한</a:t>
              </a:r>
              <a:r>
                <a:rPr sz="2000" b="1" kern="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sz="2000" b="1" kern="0" spc="-11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비용을</a:t>
              </a:r>
              <a:r>
                <a:rPr sz="2000" b="1" kern="0" spc="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sz="2000" b="1" kern="0" spc="-10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치르고</a:t>
              </a:r>
              <a:r>
                <a:rPr sz="2000" b="1" kern="0" spc="1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sz="2000" b="1" kern="0" spc="-8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있는 </a:t>
              </a:r>
              <a:r>
                <a:rPr sz="2000" b="1" kern="0" spc="-8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심각한 </a:t>
              </a:r>
              <a:r>
                <a:rPr sz="2000" b="1" kern="0" spc="-2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상황임</a:t>
              </a:r>
              <a:endParaRPr sz="20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  <a:p>
              <a:pPr marL="182880" indent="-182880" algn="just">
                <a:spcBef>
                  <a:spcPts val="755"/>
                </a:spcBef>
                <a:buFont typeface="Arial"/>
                <a:buChar char="•"/>
                <a:tabLst>
                  <a:tab pos="182880" algn="l"/>
                </a:tabLst>
              </a:pPr>
              <a:r>
                <a:rPr sz="2000" b="1" kern="0" spc="-8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간호사</a:t>
              </a:r>
              <a:r>
                <a:rPr sz="2000" b="1" kern="0" spc="-8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sz="2000" b="1" kern="0" spc="-75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엄마와의 </a:t>
              </a:r>
              <a:r>
                <a:rPr sz="2000" b="1" kern="0" spc="-1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공동연구진행</a:t>
              </a:r>
              <a:endParaRPr sz="20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2821053" y="7638552"/>
            <a:ext cx="9144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관련 연구조사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853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논문조사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성과변수설정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에밀리의 손에서 나오는 기를 느낀 기치료사들의 비율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자료수집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기치료사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명 대상 총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280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 실험 실시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가설검증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손의 위치를 맞춘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기치료사는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44%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불과해 효과 없음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연구성과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최연소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유명학술지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(JAMA, 1988)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논문 게재로 기네스북에 등재됨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3946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빅데이터의 특성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03218" y="1530900"/>
            <a:ext cx="16508982" cy="1578269"/>
            <a:chOff x="703218" y="1409700"/>
            <a:chExt cx="16508982" cy="1315408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315408"/>
              <a:chOff x="1093218" y="1903334"/>
              <a:chExt cx="16508982" cy="1259380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8"/>
                <a:ext cx="16508982" cy="1173146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41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04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10773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빅데이터의 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분석적적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사용자적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특성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(2/2)</a:t>
              </a:r>
              <a:endParaRPr lang="ko-KR" altLang="en-US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기술발달에 따른 빅데이터의 등장으로 데이터분석을 통한 보다 정확하고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유연하고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근거있는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문제해결 및 액션시나리오의 기획이 가능해짐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870016" y="3447137"/>
            <a:ext cx="15046384" cy="2324759"/>
            <a:chOff x="6940804" y="3447137"/>
            <a:chExt cx="6187948" cy="2324759"/>
          </a:xfrm>
        </p:grpSpPr>
        <p:pic>
          <p:nvPicPr>
            <p:cNvPr id="26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4594" y="4221915"/>
              <a:ext cx="2144621" cy="1549981"/>
            </a:xfrm>
            <a:prstGeom prst="rect">
              <a:avLst/>
            </a:prstGeom>
          </p:spPr>
        </p:pic>
        <p:sp>
          <p:nvSpPr>
            <p:cNvPr id="36" name="object 19"/>
            <p:cNvSpPr txBox="1"/>
            <p:nvPr/>
          </p:nvSpPr>
          <p:spPr>
            <a:xfrm>
              <a:off x="8303762" y="3447137"/>
              <a:ext cx="3503178" cy="44307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algn="ctr">
                <a:spcBef>
                  <a:spcPts val="95"/>
                </a:spcBef>
              </a:pPr>
              <a:r>
                <a:rPr sz="2800" b="1" kern="0" spc="-120" dirty="0" err="1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스몰데이터</a:t>
              </a:r>
              <a:r>
                <a:rPr lang="ko-KR" altLang="en-US" sz="2800" b="1" kern="0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에 대한 빅데이터 방식의 접목</a:t>
              </a:r>
              <a:endParaRPr sz="28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sp>
          <p:nvSpPr>
            <p:cNvPr id="37" name="object 20"/>
            <p:cNvSpPr/>
            <p:nvPr/>
          </p:nvSpPr>
          <p:spPr>
            <a:xfrm>
              <a:off x="6981952" y="3939541"/>
              <a:ext cx="6146800" cy="0"/>
            </a:xfrm>
            <a:custGeom>
              <a:avLst/>
              <a:gdLst/>
              <a:ahLst/>
              <a:cxnLst/>
              <a:rect l="l" t="t" r="r" b="b"/>
              <a:pathLst>
                <a:path w="6146800">
                  <a:moveTo>
                    <a:pt x="0" y="0"/>
                  </a:moveTo>
                  <a:lnTo>
                    <a:pt x="6146292" y="0"/>
                  </a:lnTo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object 21"/>
            <p:cNvSpPr txBox="1"/>
            <p:nvPr/>
          </p:nvSpPr>
          <p:spPr>
            <a:xfrm>
              <a:off x="7036206" y="4071621"/>
              <a:ext cx="2332001" cy="320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286385" indent="-287020">
                <a:spcBef>
                  <a:spcPts val="100"/>
                </a:spcBef>
                <a:buFont typeface="Arial"/>
                <a:buChar char="•"/>
                <a:tabLst>
                  <a:tab pos="286385" algn="l"/>
                  <a:tab pos="287020" algn="l"/>
                </a:tabLst>
              </a:pPr>
              <a:r>
                <a:rPr lang="ko-KR" altLang="en-US" sz="2000" b="1" kern="0" spc="-9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기존 스몰 데이터 </a:t>
              </a:r>
              <a:r>
                <a:rPr lang="ko-KR" altLang="en-US" sz="2000" b="1" kern="0" spc="-90" dirty="0" err="1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연구사례의</a:t>
              </a:r>
              <a:r>
                <a:rPr lang="ko-KR" altLang="en-US" sz="2000" b="1" kern="0" spc="-9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한계점</a:t>
              </a:r>
              <a:endParaRPr sz="20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sp>
          <p:nvSpPr>
            <p:cNvPr id="39" name="object 22"/>
            <p:cNvSpPr txBox="1"/>
            <p:nvPr/>
          </p:nvSpPr>
          <p:spPr>
            <a:xfrm>
              <a:off x="7115566" y="4516005"/>
              <a:ext cx="5919172" cy="96180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64465" marR="474345" indent="-165100">
                <a:spcBef>
                  <a:spcPts val="100"/>
                </a:spcBef>
                <a:buFontTx/>
                <a:buChar char="-"/>
                <a:tabLst>
                  <a:tab pos="165100" algn="l"/>
                </a:tabLst>
              </a:pPr>
              <a:r>
                <a:rPr lang="ko-KR" altLang="en-US" sz="2000" kern="0" spc="-80" dirty="0" err="1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기치료사는</a:t>
              </a:r>
              <a:r>
                <a:rPr lang="ko-KR" altLang="en-US" sz="2000" kern="0" spc="-8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환자의 나쁜 기운에 반응해 좋은 에너지를 방출하는 훈련이 되어 있음</a:t>
              </a:r>
              <a:endParaRPr lang="en-US" altLang="ko-KR" sz="2000" kern="0" spc="-80" dirty="0">
                <a:solidFill>
                  <a:srgbClr val="3A4E6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endParaRPr>
            </a:p>
            <a:p>
              <a:pPr marL="164465" marR="474345" indent="-165100">
                <a:spcBef>
                  <a:spcPts val="100"/>
                </a:spcBef>
                <a:buFontTx/>
                <a:buChar char="-"/>
                <a:tabLst>
                  <a:tab pos="165100" algn="l"/>
                </a:tabLst>
              </a:pPr>
              <a:r>
                <a:rPr lang="ko-KR" altLang="en-US" sz="2000" kern="0" spc="-8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맑은 초등 </a:t>
              </a:r>
              <a:r>
                <a:rPr lang="en-US" altLang="ko-KR" sz="2000" kern="0" spc="-8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3</a:t>
              </a:r>
              <a:r>
                <a:rPr lang="ko-KR" altLang="en-US" sz="2000" kern="0" spc="-8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년의 손에는 부정에너지가 약할 가능성</a:t>
              </a:r>
              <a:endParaRPr lang="en-US" altLang="ko-KR" sz="2000" kern="0" spc="-80" dirty="0">
                <a:solidFill>
                  <a:srgbClr val="3A4E6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endParaRPr>
            </a:p>
            <a:p>
              <a:pPr marL="164465" marR="474345" indent="-165100">
                <a:spcBef>
                  <a:spcPts val="100"/>
                </a:spcBef>
                <a:buFontTx/>
                <a:buChar char="-"/>
                <a:tabLst>
                  <a:tab pos="165100" algn="l"/>
                </a:tabLst>
              </a:pPr>
              <a:r>
                <a:rPr lang="ko-KR" altLang="en-US" sz="2000" kern="0" spc="-8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따라서 새로운 접근방식의 </a:t>
              </a:r>
              <a:r>
                <a:rPr lang="ko-KR" altLang="en-US" sz="2000" kern="0" spc="-80" dirty="0" err="1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기치료</a:t>
              </a:r>
              <a:r>
                <a:rPr lang="ko-KR" altLang="en-US" sz="2000" kern="0" spc="-80" dirty="0">
                  <a:solidFill>
                    <a:srgbClr val="3A4E67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효과에 대한 검증 필요</a:t>
              </a:r>
              <a:endParaRPr sz="20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endParaRPr>
            </a:p>
          </p:txBody>
        </p:sp>
        <p:sp>
          <p:nvSpPr>
            <p:cNvPr id="41" name="object 24"/>
            <p:cNvSpPr/>
            <p:nvPr/>
          </p:nvSpPr>
          <p:spPr>
            <a:xfrm>
              <a:off x="6940804" y="4006597"/>
              <a:ext cx="6179820" cy="1567804"/>
            </a:xfrm>
            <a:custGeom>
              <a:avLst/>
              <a:gdLst/>
              <a:ahLst/>
              <a:cxnLst/>
              <a:rect l="l" t="t" r="r" b="b"/>
              <a:pathLst>
                <a:path w="6179820" h="2087879">
                  <a:moveTo>
                    <a:pt x="0" y="2087880"/>
                  </a:moveTo>
                  <a:lnTo>
                    <a:pt x="6179820" y="2087880"/>
                  </a:lnTo>
                  <a:lnTo>
                    <a:pt x="6179820" y="0"/>
                  </a:lnTo>
                  <a:lnTo>
                    <a:pt x="0" y="0"/>
                  </a:lnTo>
                  <a:lnTo>
                    <a:pt x="0" y="2087880"/>
                  </a:lnTo>
                  <a:close/>
                </a:path>
              </a:pathLst>
            </a:custGeom>
            <a:ln w="12192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68" name="object 3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80558" y="4006597"/>
            <a:ext cx="5777484" cy="1510284"/>
          </a:xfrm>
          <a:prstGeom prst="rect">
            <a:avLst/>
          </a:prstGeom>
        </p:spPr>
      </p:pic>
      <p:sp>
        <p:nvSpPr>
          <p:cNvPr id="44" name="object 16"/>
          <p:cNvSpPr txBox="1"/>
          <p:nvPr/>
        </p:nvSpPr>
        <p:spPr>
          <a:xfrm>
            <a:off x="1938522" y="5952212"/>
            <a:ext cx="199897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5"/>
              </a:lnSpc>
            </a:pPr>
            <a:r>
              <a:rPr dirty="0">
                <a:solidFill>
                  <a:srgbClr val="3A4E6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Webdings"/>
              </a:rPr>
              <a:t></a:t>
            </a:r>
            <a:endParaRPr>
              <a:latin typeface="맑은 고딕" panose="020B0503020000020004" pitchFamily="50" charset="-127"/>
              <a:ea typeface="맑은 고딕" panose="020B0503020000020004" pitchFamily="50" charset="-127"/>
              <a:cs typeface="Webdings"/>
            </a:endParaRPr>
          </a:p>
        </p:txBody>
      </p:sp>
      <p:sp>
        <p:nvSpPr>
          <p:cNvPr id="45" name="object 17"/>
          <p:cNvSpPr txBox="1"/>
          <p:nvPr/>
        </p:nvSpPr>
        <p:spPr>
          <a:xfrm>
            <a:off x="2224780" y="5895479"/>
            <a:ext cx="4404619" cy="1198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fMRI(Functional</a:t>
            </a:r>
            <a:r>
              <a:rPr b="1" spc="-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b="1" spc="-2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magnetic</a:t>
            </a:r>
            <a:r>
              <a:rPr b="1" spc="-4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b="1" spc="-1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resonance </a:t>
            </a:r>
            <a:r>
              <a:rPr b="1" spc="-2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imaging;</a:t>
            </a:r>
            <a:r>
              <a:rPr b="1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b="1" spc="-9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기능적</a:t>
            </a:r>
            <a:r>
              <a:rPr b="1" spc="-9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b="1" spc="-1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자기공명영상)분석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94945" marR="237490" indent="-165100">
              <a:lnSpc>
                <a:spcPct val="100000"/>
              </a:lnSpc>
              <a:spcBef>
                <a:spcPts val="605"/>
              </a:spcBef>
            </a:pPr>
            <a:r>
              <a:rPr spc="-2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-</a:t>
            </a:r>
            <a:r>
              <a:rPr spc="4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기치료시 나타나는</a:t>
            </a:r>
            <a:r>
              <a:rPr spc="-7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혈류나</a:t>
            </a:r>
            <a:r>
              <a:rPr spc="-5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포도당</a:t>
            </a:r>
            <a:r>
              <a:rPr spc="-7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대사의 환자</a:t>
            </a:r>
            <a:r>
              <a:rPr spc="-5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뇌기능</a:t>
            </a:r>
            <a:r>
              <a:rPr spc="-7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인지과정을</a:t>
            </a:r>
            <a:r>
              <a:rPr spc="-6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분석해</a:t>
            </a:r>
            <a:r>
              <a:rPr spc="-7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2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검증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Dotum"/>
            </a:endParaRPr>
          </a:p>
        </p:txBody>
      </p:sp>
      <p:sp>
        <p:nvSpPr>
          <p:cNvPr id="46" name="object 18"/>
          <p:cNvSpPr txBox="1"/>
          <p:nvPr/>
        </p:nvSpPr>
        <p:spPr>
          <a:xfrm>
            <a:off x="1938522" y="7399306"/>
            <a:ext cx="199897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5"/>
              </a:lnSpc>
            </a:pPr>
            <a:r>
              <a:rPr dirty="0">
                <a:solidFill>
                  <a:srgbClr val="3A4E6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Webdings"/>
              </a:rPr>
              <a:t></a:t>
            </a:r>
            <a:endParaRPr>
              <a:latin typeface="맑은 고딕" panose="020B0503020000020004" pitchFamily="50" charset="-127"/>
              <a:ea typeface="맑은 고딕" panose="020B0503020000020004" pitchFamily="50" charset="-127"/>
              <a:cs typeface="Webdings"/>
            </a:endParaRPr>
          </a:p>
        </p:txBody>
      </p:sp>
      <p:sp>
        <p:nvSpPr>
          <p:cNvPr id="47" name="object 19"/>
          <p:cNvSpPr txBox="1"/>
          <p:nvPr/>
        </p:nvSpPr>
        <p:spPr>
          <a:xfrm>
            <a:off x="2224780" y="7236458"/>
            <a:ext cx="4023619" cy="1012457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b="1" spc="-9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소셜데이터</a:t>
            </a:r>
            <a:r>
              <a:rPr b="1" spc="-114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b="1" spc="-1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텍스트마이닝분석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94945" marR="5080" indent="-165100">
              <a:lnSpc>
                <a:spcPct val="100000"/>
              </a:lnSpc>
              <a:spcBef>
                <a:spcPts val="610"/>
              </a:spcBef>
            </a:pPr>
            <a:r>
              <a:rPr spc="-2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-</a:t>
            </a:r>
            <a:r>
              <a:rPr spc="4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기치료에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대한</a:t>
            </a:r>
            <a:r>
              <a:rPr spc="-5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소셜미디어</a:t>
            </a:r>
            <a:r>
              <a:rPr spc="-6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상의</a:t>
            </a:r>
            <a:r>
              <a:rPr spc="-7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토픽,</a:t>
            </a:r>
            <a:r>
              <a:rPr spc="-6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연관,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감성어</a:t>
            </a:r>
            <a:r>
              <a:rPr spc="-6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분석해</a:t>
            </a:r>
            <a:r>
              <a:rPr spc="-5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2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검증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Dotum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433396" y="5789719"/>
            <a:ext cx="3396403" cy="2430035"/>
            <a:chOff x="5674112" y="6164733"/>
            <a:chExt cx="3075288" cy="2196248"/>
          </a:xfrm>
        </p:grpSpPr>
        <p:pic>
          <p:nvPicPr>
            <p:cNvPr id="48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79234" y="6164733"/>
              <a:ext cx="3064618" cy="1071921"/>
            </a:xfrm>
            <a:prstGeom prst="rect">
              <a:avLst/>
            </a:prstGeom>
          </p:spPr>
        </p:pic>
        <p:grpSp>
          <p:nvGrpSpPr>
            <p:cNvPr id="49" name="object 21"/>
            <p:cNvGrpSpPr/>
            <p:nvPr/>
          </p:nvGrpSpPr>
          <p:grpSpPr>
            <a:xfrm>
              <a:off x="5674112" y="7452825"/>
              <a:ext cx="3075288" cy="908156"/>
              <a:chOff x="3784092" y="5291327"/>
              <a:chExt cx="2745105" cy="774700"/>
            </a:xfrm>
          </p:grpSpPr>
          <p:pic>
            <p:nvPicPr>
              <p:cNvPr id="50" name="object 22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788664" y="5295898"/>
                <a:ext cx="2735580" cy="765048"/>
              </a:xfrm>
              <a:prstGeom prst="rect">
                <a:avLst/>
              </a:prstGeom>
            </p:spPr>
          </p:pic>
          <p:sp>
            <p:nvSpPr>
              <p:cNvPr id="51" name="object 23"/>
              <p:cNvSpPr/>
              <p:nvPr/>
            </p:nvSpPr>
            <p:spPr>
              <a:xfrm>
                <a:off x="3784092" y="5291327"/>
                <a:ext cx="2745105" cy="774700"/>
              </a:xfrm>
              <a:custGeom>
                <a:avLst/>
                <a:gdLst/>
                <a:ahLst/>
                <a:cxnLst/>
                <a:rect l="l" t="t" r="r" b="b"/>
                <a:pathLst>
                  <a:path w="2745104" h="774700">
                    <a:moveTo>
                      <a:pt x="0" y="774191"/>
                    </a:moveTo>
                    <a:lnTo>
                      <a:pt x="2744723" y="774191"/>
                    </a:lnTo>
                    <a:lnTo>
                      <a:pt x="2744723" y="0"/>
                    </a:lnTo>
                    <a:lnTo>
                      <a:pt x="0" y="0"/>
                    </a:lnTo>
                    <a:lnTo>
                      <a:pt x="0" y="774191"/>
                    </a:lnTo>
                    <a:close/>
                  </a:path>
                </a:pathLst>
              </a:custGeom>
              <a:ln w="9144">
                <a:solidFill>
                  <a:srgbClr val="A6A6A6"/>
                </a:solidFill>
              </a:ln>
            </p:spPr>
            <p:txBody>
              <a:bodyPr wrap="square" lIns="0" tIns="0" rIns="0" bIns="0" rtlCol="0"/>
              <a:lstStyle/>
              <a:p>
                <a:endParaRPr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52" name="object 24"/>
          <p:cNvGrpSpPr/>
          <p:nvPr/>
        </p:nvGrpSpPr>
        <p:grpSpPr>
          <a:xfrm>
            <a:off x="1969254" y="8614725"/>
            <a:ext cx="7860546" cy="1231221"/>
            <a:chOff x="477012" y="6594347"/>
            <a:chExt cx="7016585" cy="1050290"/>
          </a:xfrm>
        </p:grpSpPr>
        <p:sp>
          <p:nvSpPr>
            <p:cNvPr id="53" name="object 25"/>
            <p:cNvSpPr/>
            <p:nvPr/>
          </p:nvSpPr>
          <p:spPr>
            <a:xfrm>
              <a:off x="1177620" y="6594347"/>
              <a:ext cx="6315977" cy="1050290"/>
            </a:xfrm>
            <a:custGeom>
              <a:avLst/>
              <a:gdLst/>
              <a:ahLst/>
              <a:cxnLst/>
              <a:rect l="l" t="t" r="r" b="b"/>
              <a:pathLst>
                <a:path w="5234940" h="1050290">
                  <a:moveTo>
                    <a:pt x="5059934" y="0"/>
                  </a:moveTo>
                  <a:lnTo>
                    <a:pt x="175006" y="0"/>
                  </a:lnTo>
                  <a:lnTo>
                    <a:pt x="128484" y="6251"/>
                  </a:lnTo>
                  <a:lnTo>
                    <a:pt x="86679" y="23894"/>
                  </a:lnTo>
                  <a:lnTo>
                    <a:pt x="51260" y="51260"/>
                  </a:lnTo>
                  <a:lnTo>
                    <a:pt x="23894" y="86679"/>
                  </a:lnTo>
                  <a:lnTo>
                    <a:pt x="6251" y="128484"/>
                  </a:lnTo>
                  <a:lnTo>
                    <a:pt x="0" y="175006"/>
                  </a:lnTo>
                  <a:lnTo>
                    <a:pt x="0" y="875029"/>
                  </a:lnTo>
                  <a:lnTo>
                    <a:pt x="6251" y="921551"/>
                  </a:lnTo>
                  <a:lnTo>
                    <a:pt x="23894" y="963356"/>
                  </a:lnTo>
                  <a:lnTo>
                    <a:pt x="51260" y="998775"/>
                  </a:lnTo>
                  <a:lnTo>
                    <a:pt x="86679" y="1026141"/>
                  </a:lnTo>
                  <a:lnTo>
                    <a:pt x="128484" y="1043784"/>
                  </a:lnTo>
                  <a:lnTo>
                    <a:pt x="175006" y="1050035"/>
                  </a:lnTo>
                  <a:lnTo>
                    <a:pt x="5059934" y="1050035"/>
                  </a:lnTo>
                  <a:lnTo>
                    <a:pt x="5106455" y="1043784"/>
                  </a:lnTo>
                  <a:lnTo>
                    <a:pt x="5148260" y="1026141"/>
                  </a:lnTo>
                  <a:lnTo>
                    <a:pt x="5183679" y="998775"/>
                  </a:lnTo>
                  <a:lnTo>
                    <a:pt x="5211045" y="963356"/>
                  </a:lnTo>
                  <a:lnTo>
                    <a:pt x="5228688" y="921551"/>
                  </a:lnTo>
                  <a:lnTo>
                    <a:pt x="5234940" y="875029"/>
                  </a:lnTo>
                  <a:lnTo>
                    <a:pt x="5234940" y="175006"/>
                  </a:lnTo>
                  <a:lnTo>
                    <a:pt x="5228688" y="128484"/>
                  </a:lnTo>
                  <a:lnTo>
                    <a:pt x="5211045" y="86679"/>
                  </a:lnTo>
                  <a:lnTo>
                    <a:pt x="5183679" y="51260"/>
                  </a:lnTo>
                  <a:lnTo>
                    <a:pt x="5148260" y="23894"/>
                  </a:lnTo>
                  <a:lnTo>
                    <a:pt x="5106455" y="6251"/>
                  </a:lnTo>
                  <a:lnTo>
                    <a:pt x="5059934" y="0"/>
                  </a:lnTo>
                  <a:close/>
                </a:path>
              </a:pathLst>
            </a:custGeom>
            <a:solidFill>
              <a:srgbClr val="B1CDE3"/>
            </a:solidFill>
          </p:spPr>
          <p:txBody>
            <a:bodyPr wrap="square" lIns="0" tIns="0" rIns="0" bIns="0" rtlCol="0"/>
            <a:lstStyle/>
            <a:p>
              <a:endParaRPr sz="20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object 26"/>
            <p:cNvSpPr/>
            <p:nvPr/>
          </p:nvSpPr>
          <p:spPr>
            <a:xfrm>
              <a:off x="1146048" y="6594347"/>
              <a:ext cx="5234940" cy="1050290"/>
            </a:xfrm>
            <a:custGeom>
              <a:avLst/>
              <a:gdLst/>
              <a:ahLst/>
              <a:cxnLst/>
              <a:rect l="l" t="t" r="r" b="b"/>
              <a:pathLst>
                <a:path w="5234940" h="1050290">
                  <a:moveTo>
                    <a:pt x="0" y="175006"/>
                  </a:moveTo>
                  <a:lnTo>
                    <a:pt x="6251" y="128484"/>
                  </a:lnTo>
                  <a:lnTo>
                    <a:pt x="23894" y="86679"/>
                  </a:lnTo>
                  <a:lnTo>
                    <a:pt x="51260" y="51260"/>
                  </a:lnTo>
                  <a:lnTo>
                    <a:pt x="86679" y="23894"/>
                  </a:lnTo>
                  <a:lnTo>
                    <a:pt x="128484" y="6251"/>
                  </a:lnTo>
                  <a:lnTo>
                    <a:pt x="175006" y="0"/>
                  </a:lnTo>
                  <a:lnTo>
                    <a:pt x="5059934" y="0"/>
                  </a:lnTo>
                  <a:lnTo>
                    <a:pt x="5106455" y="6251"/>
                  </a:lnTo>
                  <a:lnTo>
                    <a:pt x="5148260" y="23894"/>
                  </a:lnTo>
                  <a:lnTo>
                    <a:pt x="5183679" y="51260"/>
                  </a:lnTo>
                  <a:lnTo>
                    <a:pt x="5211045" y="86679"/>
                  </a:lnTo>
                  <a:lnTo>
                    <a:pt x="5228688" y="128484"/>
                  </a:lnTo>
                  <a:lnTo>
                    <a:pt x="5234940" y="175006"/>
                  </a:lnTo>
                  <a:lnTo>
                    <a:pt x="5234940" y="875029"/>
                  </a:lnTo>
                  <a:lnTo>
                    <a:pt x="5228688" y="921551"/>
                  </a:lnTo>
                  <a:lnTo>
                    <a:pt x="5211045" y="963356"/>
                  </a:lnTo>
                  <a:lnTo>
                    <a:pt x="5183679" y="998775"/>
                  </a:lnTo>
                  <a:lnTo>
                    <a:pt x="5148260" y="1026141"/>
                  </a:lnTo>
                  <a:lnTo>
                    <a:pt x="5106455" y="1043784"/>
                  </a:lnTo>
                  <a:lnTo>
                    <a:pt x="5059934" y="1050035"/>
                  </a:lnTo>
                  <a:lnTo>
                    <a:pt x="175006" y="1050035"/>
                  </a:lnTo>
                  <a:lnTo>
                    <a:pt x="128484" y="1043784"/>
                  </a:lnTo>
                  <a:lnTo>
                    <a:pt x="86679" y="1026141"/>
                  </a:lnTo>
                  <a:lnTo>
                    <a:pt x="51260" y="998775"/>
                  </a:lnTo>
                  <a:lnTo>
                    <a:pt x="23894" y="963356"/>
                  </a:lnTo>
                  <a:lnTo>
                    <a:pt x="6251" y="921551"/>
                  </a:lnTo>
                  <a:lnTo>
                    <a:pt x="0" y="875029"/>
                  </a:lnTo>
                  <a:lnTo>
                    <a:pt x="0" y="175006"/>
                  </a:lnTo>
                  <a:close/>
                </a:path>
              </a:pathLst>
            </a:custGeom>
            <a:ln w="9143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27"/>
            <p:cNvSpPr/>
            <p:nvPr/>
          </p:nvSpPr>
          <p:spPr>
            <a:xfrm>
              <a:off x="477012" y="6594347"/>
              <a:ext cx="1264920" cy="1050290"/>
            </a:xfrm>
            <a:custGeom>
              <a:avLst/>
              <a:gdLst/>
              <a:ahLst/>
              <a:cxnLst/>
              <a:rect l="l" t="t" r="r" b="b"/>
              <a:pathLst>
                <a:path w="1264920" h="1050290">
                  <a:moveTo>
                    <a:pt x="1068197" y="0"/>
                  </a:moveTo>
                  <a:lnTo>
                    <a:pt x="0" y="0"/>
                  </a:lnTo>
                  <a:lnTo>
                    <a:pt x="0" y="1050035"/>
                  </a:lnTo>
                  <a:lnTo>
                    <a:pt x="1068197" y="1050035"/>
                  </a:lnTo>
                  <a:lnTo>
                    <a:pt x="1264920" y="525018"/>
                  </a:lnTo>
                  <a:lnTo>
                    <a:pt x="1068197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28"/>
            <p:cNvSpPr/>
            <p:nvPr/>
          </p:nvSpPr>
          <p:spPr>
            <a:xfrm>
              <a:off x="477012" y="6594347"/>
              <a:ext cx="1264920" cy="1050290"/>
            </a:xfrm>
            <a:custGeom>
              <a:avLst/>
              <a:gdLst/>
              <a:ahLst/>
              <a:cxnLst/>
              <a:rect l="l" t="t" r="r" b="b"/>
              <a:pathLst>
                <a:path w="1264920" h="1050290">
                  <a:moveTo>
                    <a:pt x="0" y="0"/>
                  </a:moveTo>
                  <a:lnTo>
                    <a:pt x="1068197" y="0"/>
                  </a:lnTo>
                  <a:lnTo>
                    <a:pt x="1264920" y="525018"/>
                  </a:lnTo>
                  <a:lnTo>
                    <a:pt x="1068197" y="1050035"/>
                  </a:lnTo>
                  <a:lnTo>
                    <a:pt x="0" y="1050035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29"/>
          <p:cNvSpPr txBox="1"/>
          <p:nvPr/>
        </p:nvSpPr>
        <p:spPr>
          <a:xfrm>
            <a:off x="1993661" y="8895360"/>
            <a:ext cx="1368250" cy="6283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b="1" spc="-25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분석을</a:t>
            </a:r>
            <a:endParaRPr sz="20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algn="ctr">
              <a:lnSpc>
                <a:spcPct val="100000"/>
              </a:lnSpc>
            </a:pPr>
            <a:r>
              <a:rPr sz="2000" b="1" spc="-85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왜</a:t>
            </a:r>
            <a:r>
              <a:rPr sz="2000" b="1" spc="-114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하는가?</a:t>
            </a:r>
            <a:endParaRPr sz="20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59" name="object 30"/>
          <p:cNvSpPr txBox="1"/>
          <p:nvPr/>
        </p:nvSpPr>
        <p:spPr>
          <a:xfrm>
            <a:off x="3552069" y="8600582"/>
            <a:ext cx="6313101" cy="1251241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855"/>
              </a:spcBef>
              <a:buFont typeface="Webdings"/>
              <a:buChar char=""/>
              <a:tabLst>
                <a:tab pos="195580" algn="l"/>
              </a:tabLst>
            </a:pPr>
            <a:r>
              <a:rPr sz="1600" b="1" spc="-8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문제특성은</a:t>
            </a:r>
            <a:r>
              <a:rPr sz="1600" b="1" spc="-7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1600" b="1" spc="-8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스몰과</a:t>
            </a:r>
            <a:r>
              <a:rPr sz="1600" b="1" spc="-7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1600" b="1" spc="-8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빅이</a:t>
            </a:r>
            <a:r>
              <a:rPr sz="1600" b="1" spc="-5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1600" b="1" spc="-8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동일하지만</a:t>
            </a:r>
            <a:r>
              <a:rPr sz="1600" b="1" spc="-7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1600" b="1" spc="-8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접근방법의</a:t>
            </a:r>
            <a:r>
              <a:rPr sz="1600" b="1" spc="-6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1600" b="1" spc="-6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변화필요</a:t>
            </a:r>
            <a:endParaRPr sz="16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95580" indent="-182880">
              <a:lnSpc>
                <a:spcPct val="100000"/>
              </a:lnSpc>
              <a:spcBef>
                <a:spcPts val="755"/>
              </a:spcBef>
              <a:buFont typeface="Webdings"/>
              <a:buChar char=""/>
              <a:tabLst>
                <a:tab pos="195580" algn="l"/>
              </a:tabLst>
            </a:pPr>
            <a:r>
              <a:rPr sz="1600" b="1" spc="-8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빅데이터는</a:t>
            </a:r>
            <a:r>
              <a:rPr sz="1600" b="1" spc="-7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1600" b="1" spc="-8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완전히</a:t>
            </a:r>
            <a:r>
              <a:rPr sz="1600" b="1" spc="-7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1600" b="1" spc="-7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새로운</a:t>
            </a:r>
            <a:r>
              <a:rPr sz="1600" b="1" spc="-5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1600" b="1" spc="-8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분석주제가</a:t>
            </a:r>
            <a:r>
              <a:rPr sz="1600" b="1" spc="-7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1600" b="1" spc="-2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아니며,</a:t>
            </a:r>
            <a:endParaRPr sz="16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95580" marR="203200">
              <a:lnSpc>
                <a:spcPct val="110800"/>
              </a:lnSpc>
              <a:spcBef>
                <a:spcPts val="15"/>
              </a:spcBef>
            </a:pPr>
            <a:r>
              <a:rPr sz="1600" b="1" spc="-8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어제의 </a:t>
            </a:r>
            <a:r>
              <a:rPr sz="1600" b="1" spc="-7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문제가</a:t>
            </a:r>
            <a:r>
              <a:rPr sz="1600" b="1" spc="-7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1600" b="1" spc="-5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오늘도,</a:t>
            </a:r>
            <a:r>
              <a:rPr sz="1600" b="1" spc="-8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1600" b="1" spc="-7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그리고</a:t>
            </a:r>
            <a:r>
              <a:rPr sz="1600" b="1" spc="-6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1600" b="1" spc="-8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내일도 계속해서 나타남 분석결과에</a:t>
            </a:r>
            <a:r>
              <a:rPr sz="1600" b="1" spc="-9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1600" b="1" spc="-7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대한 해석과</a:t>
            </a:r>
            <a:r>
              <a:rPr sz="1600" b="1" spc="-6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1600" b="1" spc="-8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액션방안이</a:t>
            </a:r>
            <a:r>
              <a:rPr sz="1600" b="1" spc="-7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1600" b="1" spc="-2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중요함</a:t>
            </a:r>
            <a:endParaRPr sz="16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60" name="object 31"/>
          <p:cNvSpPr/>
          <p:nvPr/>
        </p:nvSpPr>
        <p:spPr>
          <a:xfrm>
            <a:off x="1875351" y="7336320"/>
            <a:ext cx="283840" cy="294778"/>
          </a:xfrm>
          <a:custGeom>
            <a:avLst/>
            <a:gdLst/>
            <a:ahLst/>
            <a:cxnLst/>
            <a:rect l="l" t="t" r="r" b="b"/>
            <a:pathLst>
              <a:path w="253365" h="251460">
                <a:moveTo>
                  <a:pt x="252984" y="0"/>
                </a:moveTo>
                <a:lnTo>
                  <a:pt x="0" y="0"/>
                </a:lnTo>
                <a:lnTo>
                  <a:pt x="0" y="251460"/>
                </a:lnTo>
                <a:lnTo>
                  <a:pt x="252984" y="251460"/>
                </a:lnTo>
                <a:lnTo>
                  <a:pt x="25298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object 32"/>
          <p:cNvSpPr txBox="1"/>
          <p:nvPr/>
        </p:nvSpPr>
        <p:spPr>
          <a:xfrm>
            <a:off x="1942733" y="7335723"/>
            <a:ext cx="150101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3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</a:t>
            </a:r>
            <a:endParaRPr sz="20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62" name="object 33"/>
          <p:cNvSpPr/>
          <p:nvPr/>
        </p:nvSpPr>
        <p:spPr>
          <a:xfrm>
            <a:off x="1875351" y="5917811"/>
            <a:ext cx="283840" cy="297012"/>
          </a:xfrm>
          <a:custGeom>
            <a:avLst/>
            <a:gdLst/>
            <a:ahLst/>
            <a:cxnLst/>
            <a:rect l="l" t="t" r="r" b="b"/>
            <a:pathLst>
              <a:path w="253365" h="253364">
                <a:moveTo>
                  <a:pt x="252984" y="0"/>
                </a:moveTo>
                <a:lnTo>
                  <a:pt x="0" y="0"/>
                </a:lnTo>
                <a:lnTo>
                  <a:pt x="0" y="252984"/>
                </a:lnTo>
                <a:lnTo>
                  <a:pt x="252984" y="252984"/>
                </a:lnTo>
                <a:lnTo>
                  <a:pt x="25298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object 34"/>
          <p:cNvSpPr txBox="1"/>
          <p:nvPr/>
        </p:nvSpPr>
        <p:spPr>
          <a:xfrm>
            <a:off x="1942733" y="5917958"/>
            <a:ext cx="150101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3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1</a:t>
            </a:r>
            <a:endParaRPr sz="20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grpSp>
        <p:nvGrpSpPr>
          <p:cNvPr id="64" name="object 35"/>
          <p:cNvGrpSpPr/>
          <p:nvPr/>
        </p:nvGrpSpPr>
        <p:grpSpPr>
          <a:xfrm>
            <a:off x="1870016" y="8460860"/>
            <a:ext cx="294511" cy="308177"/>
            <a:chOff x="388429" y="6463093"/>
            <a:chExt cx="262890" cy="262890"/>
          </a:xfrm>
        </p:grpSpPr>
        <p:sp>
          <p:nvSpPr>
            <p:cNvPr id="65" name="object 36"/>
            <p:cNvSpPr/>
            <p:nvPr/>
          </p:nvSpPr>
          <p:spPr>
            <a:xfrm>
              <a:off x="393191" y="6467855"/>
              <a:ext cx="253365" cy="253365"/>
            </a:xfrm>
            <a:custGeom>
              <a:avLst/>
              <a:gdLst/>
              <a:ahLst/>
              <a:cxnLst/>
              <a:rect l="l" t="t" r="r" b="b"/>
              <a:pathLst>
                <a:path w="253365" h="253365">
                  <a:moveTo>
                    <a:pt x="252984" y="0"/>
                  </a:moveTo>
                  <a:lnTo>
                    <a:pt x="0" y="0"/>
                  </a:lnTo>
                  <a:lnTo>
                    <a:pt x="0" y="252984"/>
                  </a:lnTo>
                  <a:lnTo>
                    <a:pt x="252984" y="252984"/>
                  </a:lnTo>
                  <a:lnTo>
                    <a:pt x="25298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6" name="object 37"/>
            <p:cNvSpPr/>
            <p:nvPr/>
          </p:nvSpPr>
          <p:spPr>
            <a:xfrm>
              <a:off x="393191" y="6467855"/>
              <a:ext cx="253365" cy="253365"/>
            </a:xfrm>
            <a:custGeom>
              <a:avLst/>
              <a:gdLst/>
              <a:ahLst/>
              <a:cxnLst/>
              <a:rect l="l" t="t" r="r" b="b"/>
              <a:pathLst>
                <a:path w="253365" h="253365">
                  <a:moveTo>
                    <a:pt x="0" y="252984"/>
                  </a:moveTo>
                  <a:lnTo>
                    <a:pt x="252984" y="252984"/>
                  </a:lnTo>
                  <a:lnTo>
                    <a:pt x="252984" y="0"/>
                  </a:lnTo>
                  <a:lnTo>
                    <a:pt x="0" y="0"/>
                  </a:lnTo>
                  <a:lnTo>
                    <a:pt x="0" y="252984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7" name="object 38"/>
          <p:cNvSpPr txBox="1"/>
          <p:nvPr/>
        </p:nvSpPr>
        <p:spPr>
          <a:xfrm>
            <a:off x="1942733" y="8467335"/>
            <a:ext cx="150101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35" dirty="0">
                <a:solidFill>
                  <a:srgbClr val="2B3748"/>
                </a:solidFill>
                <a:latin typeface="Malgun Gothic"/>
                <a:cs typeface="Malgun Gothic"/>
              </a:rPr>
              <a:t>3</a:t>
            </a: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69" name="object 40"/>
          <p:cNvSpPr/>
          <p:nvPr/>
        </p:nvSpPr>
        <p:spPr>
          <a:xfrm>
            <a:off x="3552069" y="8367150"/>
            <a:ext cx="4678024" cy="211407"/>
          </a:xfrm>
          <a:custGeom>
            <a:avLst/>
            <a:gdLst/>
            <a:ahLst/>
            <a:cxnLst/>
            <a:rect l="l" t="t" r="r" b="b"/>
            <a:pathLst>
              <a:path w="4175760" h="180339">
                <a:moveTo>
                  <a:pt x="4175759" y="0"/>
                </a:moveTo>
                <a:lnTo>
                  <a:pt x="0" y="0"/>
                </a:lnTo>
                <a:lnTo>
                  <a:pt x="2087880" y="179831"/>
                </a:lnTo>
                <a:lnTo>
                  <a:pt x="4175759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363200" y="6004166"/>
            <a:ext cx="6849000" cy="308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기치료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무용론 프레임으로 해석과 액션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미국의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기치료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교육의 실제적 효과가 없음이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검증되었으므로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각급 대학의 교육과정운영과 의료기관의 관련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의료서비스의 전면 중단 폐기 근거로 활용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기치료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활성화 프레임으로 해석과 액션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동양한의학에 비해 미국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기치료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교육과 실제 의료서비스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수준이 현저한 격차를 보이고 있으므로 이를 해소하기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위하여 대규모 연구개발비용 투자의 근거로 활용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6698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A449865D-6A76-97A1-5FC7-E83EFCD24C75}"/>
              </a:ext>
            </a:extLst>
          </p:cNvPr>
          <p:cNvCxnSpPr>
            <a:cxnSpLocks/>
          </p:cNvCxnSpPr>
          <p:nvPr/>
        </p:nvCxnSpPr>
        <p:spPr>
          <a:xfrm>
            <a:off x="1046560" y="1711949"/>
            <a:ext cx="1160061" cy="0"/>
          </a:xfrm>
          <a:prstGeom prst="line">
            <a:avLst/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177021C-1E8C-5E3F-8524-5EECD9D372E4}"/>
              </a:ext>
            </a:extLst>
          </p:cNvPr>
          <p:cNvSpPr txBox="1"/>
          <p:nvPr/>
        </p:nvSpPr>
        <p:spPr>
          <a:xfrm>
            <a:off x="1046560" y="882535"/>
            <a:ext cx="1160061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1371600" latinLnBrk="1"/>
            <a:r>
              <a:rPr lang="ko-KR" altLang="en-US" sz="5400" spc="-227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rgbClr val="2269F7"/>
                </a:solidFill>
                <a:latin typeface="페이퍼로지 8 ExtraBold" pitchFamily="2" charset="-127"/>
                <a:ea typeface="페이퍼로지 8 ExtraBold" pitchFamily="2" charset="-127"/>
              </a:rPr>
              <a:t>소개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DB2F37-DEBF-5E78-69C6-3666E3D68C71}"/>
              </a:ext>
            </a:extLst>
          </p:cNvPr>
          <p:cNvSpPr/>
          <p:nvPr/>
        </p:nvSpPr>
        <p:spPr>
          <a:xfrm>
            <a:off x="10944523" y="7715254"/>
            <a:ext cx="6296924" cy="113778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 latinLnBrk="1"/>
            <a:endParaRPr lang="ko-KR" altLang="en-US" sz="2700">
              <a:solidFill>
                <a:prstClr val="white"/>
              </a:solidFill>
              <a:latin typeface="페이퍼로지 5 Medium"/>
              <a:ea typeface="페이퍼로지 5 Medium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5A69F895-01D7-460D-B8A0-C67A83FAFBFD}"/>
              </a:ext>
            </a:extLst>
          </p:cNvPr>
          <p:cNvSpPr/>
          <p:nvPr/>
        </p:nvSpPr>
        <p:spPr>
          <a:xfrm>
            <a:off x="13293084" y="8076396"/>
            <a:ext cx="1599797" cy="4154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defTabSz="1371600">
              <a:defRPr/>
            </a:pPr>
            <a:r>
              <a:rPr lang="ko-KR" altLang="en-US" sz="27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F2F2F2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오인택</a:t>
            </a:r>
            <a:r>
              <a:rPr lang="ko-KR" altLang="en-US" sz="27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F2F2F2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전무</a:t>
            </a:r>
            <a:endParaRPr lang="en-US" altLang="ko-KR" sz="27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F2F2F2"/>
              </a:solidFill>
              <a:latin typeface="페이퍼로지 5 Medium" pitchFamily="2" charset="-127"/>
              <a:ea typeface="페이퍼로지 5 Medium" pitchFamily="2" charset="-127"/>
              <a:cs typeface="Pretendard" panose="02000503000000020004" pitchFamily="2" charset="-127"/>
            </a:endParaRPr>
          </a:p>
        </p:txBody>
      </p:sp>
      <p:pic>
        <p:nvPicPr>
          <p:cNvPr id="20" name="Gen-3 Alpha 3109169771, A smiling person in , Cropped - 오인택 사진web (1)">
            <a:hlinkClick r:id="" action="ppaction://media"/>
            <a:extLst>
              <a:ext uri="{FF2B5EF4-FFF2-40B4-BE49-F238E27FC236}">
                <a16:creationId xmlns:a16="http://schemas.microsoft.com/office/drawing/2014/main" id="{9754D41A-1606-4625-B80D-F812299641D0}"/>
              </a:ext>
            </a:extLst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44522" y="1741082"/>
            <a:ext cx="6296919" cy="5725811"/>
          </a:xfrm>
          <a:prstGeom prst="rect">
            <a:avLst/>
          </a:prstGeom>
        </p:spPr>
      </p:pic>
      <p:grpSp>
        <p:nvGrpSpPr>
          <p:cNvPr id="21" name="그룹 1004">
            <a:extLst>
              <a:ext uri="{FF2B5EF4-FFF2-40B4-BE49-F238E27FC236}">
                <a16:creationId xmlns:a16="http://schemas.microsoft.com/office/drawing/2014/main" id="{49D9BF97-8114-4112-AD28-D92D58A41E23}"/>
              </a:ext>
            </a:extLst>
          </p:cNvPr>
          <p:cNvGrpSpPr/>
          <p:nvPr/>
        </p:nvGrpSpPr>
        <p:grpSpPr>
          <a:xfrm>
            <a:off x="2863656" y="3145222"/>
            <a:ext cx="6868845" cy="1909565"/>
            <a:chOff x="8571429" y="4222441"/>
            <a:chExt cx="9158460" cy="2729358"/>
          </a:xfrm>
        </p:grpSpPr>
        <p:pic>
          <p:nvPicPr>
            <p:cNvPr id="22" name="Object 11">
              <a:extLst>
                <a:ext uri="{FF2B5EF4-FFF2-40B4-BE49-F238E27FC236}">
                  <a16:creationId xmlns:a16="http://schemas.microsoft.com/office/drawing/2014/main" id="{FF5F9338-B4A0-47B7-8903-BCFE71EB0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71429" y="4222441"/>
              <a:ext cx="9158460" cy="2729358"/>
            </a:xfrm>
            <a:prstGeom prst="rect">
              <a:avLst/>
            </a:prstGeom>
          </p:spPr>
        </p:pic>
      </p:grpSp>
      <p:grpSp>
        <p:nvGrpSpPr>
          <p:cNvPr id="23" name="그룹 1005">
            <a:extLst>
              <a:ext uri="{FF2B5EF4-FFF2-40B4-BE49-F238E27FC236}">
                <a16:creationId xmlns:a16="http://schemas.microsoft.com/office/drawing/2014/main" id="{C3AAAC13-01CC-4D84-B8AD-97EE5BE355CB}"/>
              </a:ext>
            </a:extLst>
          </p:cNvPr>
          <p:cNvGrpSpPr/>
          <p:nvPr/>
        </p:nvGrpSpPr>
        <p:grpSpPr>
          <a:xfrm>
            <a:off x="2863656" y="4573737"/>
            <a:ext cx="6868845" cy="3478731"/>
            <a:chOff x="8571429" y="7151799"/>
            <a:chExt cx="9158460" cy="2186255"/>
          </a:xfrm>
        </p:grpSpPr>
        <p:pic>
          <p:nvPicPr>
            <p:cNvPr id="24" name="Object 14">
              <a:extLst>
                <a:ext uri="{FF2B5EF4-FFF2-40B4-BE49-F238E27FC236}">
                  <a16:creationId xmlns:a16="http://schemas.microsoft.com/office/drawing/2014/main" id="{9D5550FD-5D6A-40CB-9A8D-EFBDEA59B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71429" y="7151799"/>
              <a:ext cx="9158460" cy="2186255"/>
            </a:xfrm>
            <a:prstGeom prst="rect">
              <a:avLst/>
            </a:prstGeom>
          </p:spPr>
        </p:pic>
      </p:grpSp>
      <p:sp>
        <p:nvSpPr>
          <p:cNvPr id="25" name="Object 27">
            <a:extLst>
              <a:ext uri="{FF2B5EF4-FFF2-40B4-BE49-F238E27FC236}">
                <a16:creationId xmlns:a16="http://schemas.microsoft.com/office/drawing/2014/main" id="{F9DD9A94-10CE-4836-94A7-D36D453950F2}"/>
              </a:ext>
            </a:extLst>
          </p:cNvPr>
          <p:cNvSpPr txBox="1"/>
          <p:nvPr/>
        </p:nvSpPr>
        <p:spPr>
          <a:xfrm>
            <a:off x="3101908" y="4604018"/>
            <a:ext cx="358017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1371600" latinLnBrk="1"/>
            <a:r>
              <a:rPr lang="ko-KR" altLang="en-US" sz="2400" b="1" dirty="0">
                <a:solidFill>
                  <a:srgbClr val="281153"/>
                </a:solidFill>
                <a:latin typeface="페이퍼로지 8 ExtraBold"/>
                <a:ea typeface="페이퍼로지 8 ExtraBold"/>
              </a:rPr>
              <a:t>주요 활동</a:t>
            </a:r>
            <a:endParaRPr lang="en-US" sz="2400" b="1" dirty="0">
              <a:solidFill>
                <a:srgbClr val="281153"/>
              </a:solidFill>
              <a:latin typeface="페이퍼로지 8 ExtraBold"/>
              <a:ea typeface="페이퍼로지 8 ExtraBold"/>
            </a:endParaRPr>
          </a:p>
        </p:txBody>
      </p:sp>
      <p:sp>
        <p:nvSpPr>
          <p:cNvPr id="26" name="Object 28">
            <a:extLst>
              <a:ext uri="{FF2B5EF4-FFF2-40B4-BE49-F238E27FC236}">
                <a16:creationId xmlns:a16="http://schemas.microsoft.com/office/drawing/2014/main" id="{795CF30D-2D91-4C9C-ACCC-58FEBB0CFF21}"/>
              </a:ext>
            </a:extLst>
          </p:cNvPr>
          <p:cNvSpPr txBox="1"/>
          <p:nvPr/>
        </p:nvSpPr>
        <p:spPr>
          <a:xfrm>
            <a:off x="3101912" y="3172579"/>
            <a:ext cx="358017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1371600" latinLnBrk="1"/>
            <a:r>
              <a:rPr lang="ko-KR" altLang="en-US" sz="2400" b="1" dirty="0">
                <a:solidFill>
                  <a:srgbClr val="281153"/>
                </a:solidFill>
                <a:latin typeface="페이퍼로지 8 ExtraBold"/>
                <a:ea typeface="페이퍼로지 8 ExtraBold"/>
              </a:rPr>
              <a:t>경력</a:t>
            </a:r>
            <a:endParaRPr lang="en-US" sz="2400" b="1" dirty="0">
              <a:solidFill>
                <a:srgbClr val="281153"/>
              </a:solidFill>
              <a:latin typeface="페이퍼로지 8 ExtraBold"/>
              <a:ea typeface="페이퍼로지 8 ExtraBold"/>
            </a:endParaRPr>
          </a:p>
        </p:txBody>
      </p:sp>
      <p:sp>
        <p:nvSpPr>
          <p:cNvPr id="27" name="Object 39">
            <a:extLst>
              <a:ext uri="{FF2B5EF4-FFF2-40B4-BE49-F238E27FC236}">
                <a16:creationId xmlns:a16="http://schemas.microsoft.com/office/drawing/2014/main" id="{741CEC1C-EE6C-4C1A-947F-182E3A934222}"/>
              </a:ext>
            </a:extLst>
          </p:cNvPr>
          <p:cNvSpPr txBox="1"/>
          <p:nvPr/>
        </p:nvSpPr>
        <p:spPr>
          <a:xfrm>
            <a:off x="3331407" y="5021723"/>
            <a:ext cx="6323625" cy="34109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21485" indent="-321485" defTabSz="1371600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5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21</a:t>
            </a:r>
            <a:r>
              <a:rPr lang="ko-KR" altLang="en-US" sz="165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년 등단</a:t>
            </a:r>
            <a:r>
              <a:rPr lang="en-US" altLang="ko-KR" sz="165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(</a:t>
            </a:r>
            <a:r>
              <a:rPr lang="ko-KR" altLang="en-US" sz="165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나래시조시인협회</a:t>
            </a:r>
            <a:r>
              <a:rPr lang="en-US" altLang="ko-KR" sz="165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)</a:t>
            </a:r>
            <a:r>
              <a:rPr lang="ko-KR" altLang="en-US" sz="165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 </a:t>
            </a:r>
            <a:r>
              <a:rPr lang="en-US" altLang="ko-KR" sz="165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, </a:t>
            </a:r>
            <a:r>
              <a:rPr lang="ko-KR" altLang="en-US" sz="165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시조시인</a:t>
            </a:r>
            <a:endParaRPr lang="en-US" altLang="ko-KR" sz="1650" dirty="0">
              <a:solidFill>
                <a:srgbClr val="281153"/>
              </a:solidFill>
              <a:latin typeface="페이퍼로지 5 Medium"/>
              <a:ea typeface="페이퍼로지 5 Medium"/>
              <a:cs typeface="Gmarket Sans Light" pitchFamily="34" charset="0"/>
            </a:endParaRPr>
          </a:p>
          <a:p>
            <a:pPr marL="321485" indent="-321485" defTabSz="1371600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5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한국산림문학 이사</a:t>
            </a:r>
            <a:endParaRPr lang="en-US" altLang="ko-KR" sz="1650" dirty="0">
              <a:solidFill>
                <a:srgbClr val="281153"/>
              </a:solidFill>
              <a:latin typeface="페이퍼로지 5 Medium"/>
              <a:ea typeface="페이퍼로지 5 Medium"/>
              <a:cs typeface="Gmarket Sans Light" pitchFamily="34" charset="0"/>
            </a:endParaRPr>
          </a:p>
          <a:p>
            <a:pPr marL="321485" indent="-321485" defTabSz="1371600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50" dirty="0" err="1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문경새재여름시인학교</a:t>
            </a:r>
            <a:r>
              <a:rPr lang="ko-KR" altLang="en-US" sz="165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 사무국장</a:t>
            </a:r>
            <a:endParaRPr lang="en-US" altLang="ko-KR" sz="1650" dirty="0">
              <a:solidFill>
                <a:srgbClr val="281153"/>
              </a:solidFill>
              <a:latin typeface="페이퍼로지 5 Medium"/>
              <a:ea typeface="페이퍼로지 5 Medium"/>
              <a:cs typeface="Gmarket Sans Light" pitchFamily="34" charset="0"/>
            </a:endParaRPr>
          </a:p>
          <a:p>
            <a:pPr marL="321485" indent="-321485" defTabSz="1371600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5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한국</a:t>
            </a:r>
            <a:r>
              <a:rPr lang="ko-KR" altLang="en-US" sz="165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 문인협회 정회원</a:t>
            </a:r>
            <a:endParaRPr lang="en-US" altLang="ko-KR" sz="1650" dirty="0">
              <a:solidFill>
                <a:srgbClr val="281153"/>
              </a:solidFill>
              <a:latin typeface="페이퍼로지 5 Medium"/>
              <a:ea typeface="페이퍼로지 5 Medium"/>
              <a:cs typeface="Gmarket Sans Light" pitchFamily="34" charset="0"/>
            </a:endParaRPr>
          </a:p>
          <a:p>
            <a:pPr marL="321485" indent="-321485" defTabSz="1371600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50" dirty="0" err="1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국제펜</a:t>
            </a:r>
            <a:r>
              <a:rPr lang="ko-KR" altLang="en-US" sz="165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 정회원</a:t>
            </a:r>
            <a:endParaRPr lang="en-US" altLang="ko-KR" sz="1650" dirty="0">
              <a:solidFill>
                <a:srgbClr val="281153"/>
              </a:solidFill>
              <a:latin typeface="페이퍼로지 5 Medium"/>
              <a:ea typeface="페이퍼로지 5 Medium"/>
              <a:cs typeface="Gmarket Sans Light" pitchFamily="34" charset="0"/>
            </a:endParaRPr>
          </a:p>
          <a:p>
            <a:pPr marL="321485" indent="-321485" defTabSz="1371600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5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중앙대학교 일반대학원 문화예술경영학과 겸임교수</a:t>
            </a:r>
            <a:endParaRPr lang="en-US" altLang="ko-KR" sz="1650" dirty="0">
              <a:solidFill>
                <a:srgbClr val="281153"/>
              </a:solidFill>
              <a:latin typeface="페이퍼로지 5 Medium"/>
              <a:ea typeface="페이퍼로지 5 Medium"/>
              <a:cs typeface="Gmarket Sans Light" pitchFamily="34" charset="0"/>
            </a:endParaRPr>
          </a:p>
          <a:p>
            <a:pPr marL="321485" indent="-321485" defTabSz="1371600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5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한국정보처리학회 부회장</a:t>
            </a:r>
          </a:p>
          <a:p>
            <a:pPr marL="321485" indent="-321485" defTabSz="1371600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5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KAIST Fourth Revolution Intelligence Center </a:t>
            </a:r>
            <a:r>
              <a:rPr lang="ko-KR" altLang="en-US" sz="165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자문위원</a:t>
            </a:r>
          </a:p>
          <a:p>
            <a:pPr marL="321485" indent="-321485" defTabSz="1371600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5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한양대학교 소프트중심대학 교과과정 자문위원</a:t>
            </a:r>
          </a:p>
          <a:p>
            <a:pPr marL="321485" indent="-321485" defTabSz="1371600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5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한국정보산업협회 </a:t>
            </a:r>
            <a:r>
              <a:rPr lang="ko-KR" altLang="en-US" sz="1650" dirty="0" err="1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한이음</a:t>
            </a:r>
            <a:r>
              <a:rPr lang="ko-KR" altLang="en-US" sz="165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 대회 심사위원</a:t>
            </a:r>
            <a:endParaRPr lang="en-US" altLang="ko-KR" sz="1650" dirty="0">
              <a:solidFill>
                <a:srgbClr val="281153"/>
              </a:solidFill>
              <a:latin typeface="페이퍼로지 5 Medium"/>
              <a:ea typeface="페이퍼로지 5 Medium"/>
              <a:cs typeface="Gmarket Sans Light" pitchFamily="34" charset="0"/>
            </a:endParaRPr>
          </a:p>
          <a:p>
            <a:pPr marL="321485" indent="-321485" defTabSz="1371600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5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한국벤처창업협회 이사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BCD0D75-EDC5-4176-9FDB-E285F92B8073}"/>
              </a:ext>
            </a:extLst>
          </p:cNvPr>
          <p:cNvGrpSpPr/>
          <p:nvPr/>
        </p:nvGrpSpPr>
        <p:grpSpPr>
          <a:xfrm>
            <a:off x="2960955" y="2040720"/>
            <a:ext cx="6868845" cy="1045380"/>
            <a:chOff x="4031074" y="1363572"/>
            <a:chExt cx="4579230" cy="696920"/>
          </a:xfrm>
        </p:grpSpPr>
        <p:grpSp>
          <p:nvGrpSpPr>
            <p:cNvPr id="29" name="그룹 1003">
              <a:extLst>
                <a:ext uri="{FF2B5EF4-FFF2-40B4-BE49-F238E27FC236}">
                  <a16:creationId xmlns:a16="http://schemas.microsoft.com/office/drawing/2014/main" id="{871EF0A8-2CD0-4E81-9EBC-8BE1042BDD8E}"/>
                </a:ext>
              </a:extLst>
            </p:cNvPr>
            <p:cNvGrpSpPr/>
            <p:nvPr/>
          </p:nvGrpSpPr>
          <p:grpSpPr>
            <a:xfrm>
              <a:off x="4031074" y="1377862"/>
              <a:ext cx="4579230" cy="682630"/>
              <a:chOff x="8571429" y="1616934"/>
              <a:chExt cx="9158460" cy="2399756"/>
            </a:xfrm>
          </p:grpSpPr>
          <p:pic>
            <p:nvPicPr>
              <p:cNvPr id="34" name="Object 8">
                <a:extLst>
                  <a:ext uri="{FF2B5EF4-FFF2-40B4-BE49-F238E27FC236}">
                    <a16:creationId xmlns:a16="http://schemas.microsoft.com/office/drawing/2014/main" id="{A393A089-7CC9-4E33-A998-DBCCFB0A83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571429" y="1616934"/>
                <a:ext cx="9158460" cy="2399756"/>
              </a:xfrm>
              <a:prstGeom prst="rect">
                <a:avLst/>
              </a:prstGeom>
              <a:noFill/>
            </p:spPr>
          </p:pic>
        </p:grpSp>
        <p:sp>
          <p:nvSpPr>
            <p:cNvPr id="30" name="Object 22">
              <a:extLst>
                <a:ext uri="{FF2B5EF4-FFF2-40B4-BE49-F238E27FC236}">
                  <a16:creationId xmlns:a16="http://schemas.microsoft.com/office/drawing/2014/main" id="{FA7B1A6A-EEEA-47FA-9424-7077C1215CF9}"/>
                </a:ext>
              </a:extLst>
            </p:cNvPr>
            <p:cNvSpPr txBox="1"/>
            <p:nvPr/>
          </p:nvSpPr>
          <p:spPr>
            <a:xfrm>
              <a:off x="4318112" y="1614948"/>
              <a:ext cx="3801032" cy="2426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marL="214323" indent="-214323">
                <a:lnSpc>
                  <a:spcPct val="120000"/>
                </a:lnSpc>
                <a:buFont typeface="Wingdings" panose="05000000000000000000" pitchFamily="2" charset="2"/>
                <a:buChar char="§"/>
                <a:defRPr sz="975">
                  <a:solidFill>
                    <a:srgbClr val="281153"/>
                  </a:solidFill>
                  <a:latin typeface="+mn-ea"/>
                  <a:cs typeface="Gmarket Sans Light" pitchFamily="34" charset="0"/>
                </a:defRPr>
              </a:lvl1pPr>
            </a:lstStyle>
            <a:p>
              <a:pPr marL="321485" indent="-321485" defTabSz="1371600" latinLnBrk="1"/>
              <a:r>
                <a:rPr lang="en-US" altLang="ko-KR" sz="1650" dirty="0">
                  <a:latin typeface="페이퍼로지 5 Medium"/>
                  <a:ea typeface="페이퍼로지 5 Medium"/>
                </a:rPr>
                <a:t>IT</a:t>
              </a:r>
              <a:r>
                <a:rPr lang="ko-KR" altLang="en-US" sz="1650" dirty="0">
                  <a:latin typeface="페이퍼로지 5 Medium"/>
                  <a:ea typeface="페이퍼로지 5 Medium"/>
                </a:rPr>
                <a:t> 공학박사</a:t>
              </a:r>
              <a:r>
                <a:rPr lang="en-US" altLang="ko-KR" sz="1650" dirty="0">
                  <a:latin typeface="페이퍼로지 5 Medium"/>
                  <a:ea typeface="페이퍼로지 5 Medium"/>
                </a:rPr>
                <a:t>(IT P</a:t>
              </a:r>
              <a:r>
                <a:rPr lang="en-US" altLang="ko-KR" sz="1463" dirty="0">
                  <a:latin typeface="페이퍼로지 5 Medium"/>
                  <a:ea typeface="페이퍼로지 5 Medium"/>
                </a:rPr>
                <a:t>olicy &amp; </a:t>
              </a:r>
              <a:r>
                <a:rPr lang="en-US" altLang="ko-KR" sz="1650" dirty="0">
                  <a:latin typeface="페이퍼로지 5 Medium"/>
                  <a:ea typeface="페이퍼로지 5 Medium"/>
                </a:rPr>
                <a:t>Management</a:t>
              </a:r>
              <a:r>
                <a:rPr lang="en-US" altLang="ko-KR" sz="1463" dirty="0">
                  <a:latin typeface="페이퍼로지 5 Medium"/>
                  <a:ea typeface="페이퍼로지 5 Medium"/>
                </a:rPr>
                <a:t>)</a:t>
              </a:r>
            </a:p>
          </p:txBody>
        </p:sp>
        <p:sp>
          <p:nvSpPr>
            <p:cNvPr id="31" name="Object 25">
              <a:extLst>
                <a:ext uri="{FF2B5EF4-FFF2-40B4-BE49-F238E27FC236}">
                  <a16:creationId xmlns:a16="http://schemas.microsoft.com/office/drawing/2014/main" id="{37F5550F-7F11-4E1F-BE8B-3640B4E1C753}"/>
                </a:ext>
              </a:extLst>
            </p:cNvPr>
            <p:cNvSpPr txBox="1"/>
            <p:nvPr/>
          </p:nvSpPr>
          <p:spPr>
            <a:xfrm>
              <a:off x="4189908" y="1406307"/>
              <a:ext cx="238678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1371600" latinLnBrk="1"/>
              <a:r>
                <a:rPr lang="ko-KR" altLang="en-US" sz="2400" b="1" dirty="0">
                  <a:solidFill>
                    <a:srgbClr val="281153"/>
                  </a:solidFill>
                  <a:latin typeface="페이퍼로지 8 ExtraBold"/>
                  <a:ea typeface="페이퍼로지 8 ExtraBold"/>
                  <a:cs typeface="Gmarket Sans Bold" pitchFamily="34" charset="0"/>
                </a:rPr>
                <a:t>학력</a:t>
              </a:r>
              <a:endParaRPr lang="en-US" sz="2400" b="1" dirty="0">
                <a:solidFill>
                  <a:srgbClr val="281153"/>
                </a:solidFill>
                <a:latin typeface="페이퍼로지 8 ExtraBold"/>
                <a:ea typeface="페이퍼로지 8 ExtraBold"/>
              </a:endParaRPr>
            </a:p>
          </p:txBody>
        </p:sp>
        <p:grpSp>
          <p:nvGrpSpPr>
            <p:cNvPr id="32" name="그룹 1018">
              <a:extLst>
                <a:ext uri="{FF2B5EF4-FFF2-40B4-BE49-F238E27FC236}">
                  <a16:creationId xmlns:a16="http://schemas.microsoft.com/office/drawing/2014/main" id="{3CDC3D6E-286B-4695-A972-D8F4A9548334}"/>
                </a:ext>
              </a:extLst>
            </p:cNvPr>
            <p:cNvGrpSpPr/>
            <p:nvPr/>
          </p:nvGrpSpPr>
          <p:grpSpPr>
            <a:xfrm>
              <a:off x="4031075" y="1363572"/>
              <a:ext cx="311833" cy="31025"/>
              <a:chOff x="8571429" y="1616934"/>
              <a:chExt cx="623665" cy="62049"/>
            </a:xfrm>
          </p:grpSpPr>
          <p:pic>
            <p:nvPicPr>
              <p:cNvPr id="33" name="Object 65">
                <a:extLst>
                  <a:ext uri="{FF2B5EF4-FFF2-40B4-BE49-F238E27FC236}">
                    <a16:creationId xmlns:a16="http://schemas.microsoft.com/office/drawing/2014/main" id="{63A03681-FBE1-49C8-B754-E255004C30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0800000">
                <a:off x="8571429" y="1616934"/>
                <a:ext cx="623665" cy="62049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35" name="그룹 1019">
            <a:extLst>
              <a:ext uri="{FF2B5EF4-FFF2-40B4-BE49-F238E27FC236}">
                <a16:creationId xmlns:a16="http://schemas.microsoft.com/office/drawing/2014/main" id="{D93A2757-AFD8-405A-9BEB-D4E585DDD2CE}"/>
              </a:ext>
            </a:extLst>
          </p:cNvPr>
          <p:cNvGrpSpPr/>
          <p:nvPr/>
        </p:nvGrpSpPr>
        <p:grpSpPr>
          <a:xfrm>
            <a:off x="2863658" y="3130936"/>
            <a:ext cx="467750" cy="46538"/>
            <a:chOff x="8571429" y="4203394"/>
            <a:chExt cx="623665" cy="62049"/>
          </a:xfrm>
        </p:grpSpPr>
        <p:pic>
          <p:nvPicPr>
            <p:cNvPr id="36" name="Object 68">
              <a:extLst>
                <a:ext uri="{FF2B5EF4-FFF2-40B4-BE49-F238E27FC236}">
                  <a16:creationId xmlns:a16="http://schemas.microsoft.com/office/drawing/2014/main" id="{F51418E1-BAA0-405E-93ED-D10DF2BC3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8571429" y="4203394"/>
              <a:ext cx="623665" cy="62049"/>
            </a:xfrm>
            <a:prstGeom prst="rect">
              <a:avLst/>
            </a:prstGeom>
          </p:spPr>
        </p:pic>
      </p:grpSp>
      <p:grpSp>
        <p:nvGrpSpPr>
          <p:cNvPr id="37" name="그룹 1020">
            <a:extLst>
              <a:ext uri="{FF2B5EF4-FFF2-40B4-BE49-F238E27FC236}">
                <a16:creationId xmlns:a16="http://schemas.microsoft.com/office/drawing/2014/main" id="{206D46C5-3CC4-4CC6-8BB9-EC30A0268C69}"/>
              </a:ext>
            </a:extLst>
          </p:cNvPr>
          <p:cNvGrpSpPr/>
          <p:nvPr/>
        </p:nvGrpSpPr>
        <p:grpSpPr>
          <a:xfrm>
            <a:off x="2863658" y="4559453"/>
            <a:ext cx="467750" cy="46538"/>
            <a:chOff x="8571429" y="7132751"/>
            <a:chExt cx="623665" cy="62049"/>
          </a:xfrm>
        </p:grpSpPr>
        <p:pic>
          <p:nvPicPr>
            <p:cNvPr id="39" name="Object 71">
              <a:extLst>
                <a:ext uri="{FF2B5EF4-FFF2-40B4-BE49-F238E27FC236}">
                  <a16:creationId xmlns:a16="http://schemas.microsoft.com/office/drawing/2014/main" id="{F841A28C-7B70-4B5C-B55A-170F2C123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8571429" y="7132751"/>
              <a:ext cx="623665" cy="62049"/>
            </a:xfrm>
            <a:prstGeom prst="rect">
              <a:avLst/>
            </a:prstGeom>
          </p:spPr>
        </p:pic>
      </p:grpSp>
      <p:sp>
        <p:nvSpPr>
          <p:cNvPr id="40" name="Object 22">
            <a:extLst>
              <a:ext uri="{FF2B5EF4-FFF2-40B4-BE49-F238E27FC236}">
                <a16:creationId xmlns:a16="http://schemas.microsoft.com/office/drawing/2014/main" id="{B3C5ADF4-7C24-42DF-8FD2-7DED727BF9EB}"/>
              </a:ext>
            </a:extLst>
          </p:cNvPr>
          <p:cNvSpPr txBox="1"/>
          <p:nvPr/>
        </p:nvSpPr>
        <p:spPr>
          <a:xfrm>
            <a:off x="3294215" y="3531175"/>
            <a:ext cx="5266386" cy="9733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21485" indent="-321485" defTabSz="1371600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5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(</a:t>
            </a:r>
            <a:r>
              <a:rPr lang="ko-KR" altLang="en-US" sz="165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현</a:t>
            </a:r>
            <a:r>
              <a:rPr lang="en-US" altLang="ko-KR" sz="165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)KTDS</a:t>
            </a:r>
            <a:r>
              <a:rPr lang="ko-KR" altLang="en-US" sz="165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 전략</a:t>
            </a:r>
            <a:r>
              <a:rPr lang="en-US" altLang="ko-KR" sz="165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AX</a:t>
            </a:r>
            <a:r>
              <a:rPr lang="ko-KR" altLang="en-US" sz="165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본부장</a:t>
            </a:r>
            <a:endParaRPr lang="en-US" altLang="ko-KR" sz="1650" dirty="0">
              <a:solidFill>
                <a:srgbClr val="281153"/>
              </a:solidFill>
              <a:latin typeface="페이퍼로지 5 Medium"/>
              <a:ea typeface="페이퍼로지 5 Medium"/>
            </a:endParaRPr>
          </a:p>
          <a:p>
            <a:pPr marL="321485" indent="-321485" defTabSz="1371600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5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(</a:t>
            </a:r>
            <a:r>
              <a:rPr lang="ko-KR" altLang="en-US" sz="165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전</a:t>
            </a:r>
            <a:r>
              <a:rPr lang="en-US" altLang="ko-KR" sz="165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)KT IT</a:t>
            </a:r>
            <a:r>
              <a:rPr lang="ko-KR" altLang="en-US" sz="165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부문 </a:t>
            </a:r>
            <a:r>
              <a:rPr lang="en-US" altLang="ko-KR" sz="165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IT</a:t>
            </a:r>
            <a:r>
              <a:rPr lang="ko-KR" altLang="en-US" sz="165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컨설팅본부장</a:t>
            </a:r>
            <a:endParaRPr lang="en-US" altLang="ko-KR" sz="1650" dirty="0">
              <a:solidFill>
                <a:srgbClr val="281153"/>
              </a:solidFill>
              <a:latin typeface="페이퍼로지 5 Medium"/>
              <a:ea typeface="페이퍼로지 5 Medium"/>
            </a:endParaRPr>
          </a:p>
          <a:p>
            <a:pPr marL="321485" indent="-321485" defTabSz="1371600" latinLnBrk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5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(</a:t>
            </a:r>
            <a:r>
              <a:rPr lang="ko-KR" altLang="en-US" sz="165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전</a:t>
            </a:r>
            <a:r>
              <a:rPr lang="en-US" altLang="ko-KR" sz="165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)KT </a:t>
            </a:r>
            <a:r>
              <a:rPr lang="en-US" altLang="ko-KR" sz="1650" dirty="0" err="1">
                <a:solidFill>
                  <a:srgbClr val="281153"/>
                </a:solidFill>
                <a:latin typeface="페이퍼로지 5 Medium"/>
                <a:ea typeface="페이퍼로지 5 Medium"/>
              </a:rPr>
              <a:t>NexR</a:t>
            </a:r>
            <a:r>
              <a:rPr lang="en-US" altLang="ko-KR" sz="165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 </a:t>
            </a:r>
            <a:r>
              <a:rPr lang="ko-KR" altLang="en-US" sz="165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사외이사 </a:t>
            </a:r>
            <a:endParaRPr lang="en-US" sz="1650" dirty="0">
              <a:solidFill>
                <a:srgbClr val="281153"/>
              </a:solidFill>
              <a:latin typeface="페이퍼로지 5 Medium"/>
              <a:ea typeface="페이퍼로지 5 Medium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46503C4-9DB7-4FCD-97DD-B7507AD41D75}"/>
              </a:ext>
            </a:extLst>
          </p:cNvPr>
          <p:cNvGrpSpPr/>
          <p:nvPr/>
        </p:nvGrpSpPr>
        <p:grpSpPr>
          <a:xfrm>
            <a:off x="3170823" y="8491895"/>
            <a:ext cx="6868845" cy="1045709"/>
            <a:chOff x="4031074" y="1363572"/>
            <a:chExt cx="4579230" cy="697139"/>
          </a:xfrm>
        </p:grpSpPr>
        <p:grpSp>
          <p:nvGrpSpPr>
            <p:cNvPr id="42" name="그룹 1003">
              <a:extLst>
                <a:ext uri="{FF2B5EF4-FFF2-40B4-BE49-F238E27FC236}">
                  <a16:creationId xmlns:a16="http://schemas.microsoft.com/office/drawing/2014/main" id="{049A6BBC-2B0D-4798-8917-12B09DDF6B01}"/>
                </a:ext>
              </a:extLst>
            </p:cNvPr>
            <p:cNvGrpSpPr/>
            <p:nvPr/>
          </p:nvGrpSpPr>
          <p:grpSpPr>
            <a:xfrm>
              <a:off x="4031074" y="1377862"/>
              <a:ext cx="4579230" cy="682630"/>
              <a:chOff x="8571429" y="1616934"/>
              <a:chExt cx="9158460" cy="2399756"/>
            </a:xfrm>
          </p:grpSpPr>
          <p:pic>
            <p:nvPicPr>
              <p:cNvPr id="47" name="Object 8">
                <a:extLst>
                  <a:ext uri="{FF2B5EF4-FFF2-40B4-BE49-F238E27FC236}">
                    <a16:creationId xmlns:a16="http://schemas.microsoft.com/office/drawing/2014/main" id="{ED155D62-C4EC-45C1-9991-D771868B64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571429" y="1616934"/>
                <a:ext cx="9158460" cy="2399756"/>
              </a:xfrm>
              <a:prstGeom prst="rect">
                <a:avLst/>
              </a:prstGeom>
            </p:spPr>
          </p:pic>
        </p:grpSp>
        <p:sp>
          <p:nvSpPr>
            <p:cNvPr id="43" name="Object 22">
              <a:extLst>
                <a:ext uri="{FF2B5EF4-FFF2-40B4-BE49-F238E27FC236}">
                  <a16:creationId xmlns:a16="http://schemas.microsoft.com/office/drawing/2014/main" id="{FD21DF01-7E5A-4292-B38F-72010FA9C4A3}"/>
                </a:ext>
              </a:extLst>
            </p:cNvPr>
            <p:cNvSpPr txBox="1"/>
            <p:nvPr/>
          </p:nvSpPr>
          <p:spPr>
            <a:xfrm>
              <a:off x="4318112" y="1614948"/>
              <a:ext cx="3801032" cy="4457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marL="214323" indent="-214323">
                <a:lnSpc>
                  <a:spcPct val="120000"/>
                </a:lnSpc>
                <a:buFont typeface="Wingdings" panose="05000000000000000000" pitchFamily="2" charset="2"/>
                <a:buChar char="§"/>
                <a:defRPr sz="975">
                  <a:solidFill>
                    <a:srgbClr val="281153"/>
                  </a:solidFill>
                  <a:latin typeface="+mn-ea"/>
                  <a:cs typeface="Gmarket Sans Light" pitchFamily="34" charset="0"/>
                </a:defRPr>
              </a:lvl1pPr>
            </a:lstStyle>
            <a:p>
              <a:pPr marL="321485" indent="-321485" defTabSz="1371600" latinLnBrk="1"/>
              <a:r>
                <a:rPr lang="en-US" altLang="ko-KR" sz="1650" dirty="0">
                  <a:latin typeface="페이퍼로지 5 Medium"/>
                  <a:ea typeface="페이퍼로지 5 Medium"/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ohintaek@gmail.com</a:t>
              </a:r>
              <a:r>
                <a:rPr lang="en-US" altLang="ko-KR" sz="1650" dirty="0">
                  <a:latin typeface="페이퍼로지 5 Medium"/>
                  <a:ea typeface="페이퍼로지 5 Medium"/>
                </a:rPr>
                <a:t> </a:t>
              </a:r>
            </a:p>
            <a:p>
              <a:pPr marL="321485" indent="-321485" defTabSz="1371600" latinLnBrk="1"/>
              <a:r>
                <a:rPr lang="en-US" altLang="ko-KR" sz="1650" dirty="0">
                  <a:latin typeface="페이퍼로지 5 Medium"/>
                  <a:ea typeface="페이퍼로지 5 Medium"/>
                </a:rPr>
                <a:t>010-3010-1651(</a:t>
              </a:r>
              <a:r>
                <a:rPr lang="ko-KR" altLang="en-US" sz="1650" dirty="0">
                  <a:latin typeface="페이퍼로지 5 Medium"/>
                  <a:ea typeface="페이퍼로지 5 Medium"/>
                </a:rPr>
                <a:t>언제든지</a:t>
              </a:r>
              <a:r>
                <a:rPr lang="en-US" altLang="ko-KR" sz="1650" dirty="0">
                  <a:latin typeface="페이퍼로지 5 Medium"/>
                  <a:ea typeface="페이퍼로지 5 Medium"/>
                </a:rPr>
                <a:t> </a:t>
              </a:r>
              <a:r>
                <a:rPr lang="ko-KR" altLang="en-US" sz="1650" dirty="0">
                  <a:latin typeface="페이퍼로지 5 Medium"/>
                  <a:ea typeface="페이퍼로지 5 Medium"/>
                </a:rPr>
                <a:t>연락을 해도 좋습니다</a:t>
              </a:r>
              <a:r>
                <a:rPr lang="en-US" altLang="ko-KR" sz="1650" dirty="0">
                  <a:latin typeface="페이퍼로지 5 Medium"/>
                  <a:ea typeface="페이퍼로지 5 Medium"/>
                </a:rPr>
                <a:t>)</a:t>
              </a:r>
            </a:p>
          </p:txBody>
        </p:sp>
        <p:sp>
          <p:nvSpPr>
            <p:cNvPr id="44" name="Object 25">
              <a:extLst>
                <a:ext uri="{FF2B5EF4-FFF2-40B4-BE49-F238E27FC236}">
                  <a16:creationId xmlns:a16="http://schemas.microsoft.com/office/drawing/2014/main" id="{D8E9D75F-B6A6-4FB4-9DAD-C9D3DD8C7772}"/>
                </a:ext>
              </a:extLst>
            </p:cNvPr>
            <p:cNvSpPr txBox="1"/>
            <p:nvPr/>
          </p:nvSpPr>
          <p:spPr>
            <a:xfrm>
              <a:off x="4189908" y="1406307"/>
              <a:ext cx="238678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1371600" latinLnBrk="1"/>
              <a:r>
                <a:rPr lang="ko-KR" altLang="en-US" sz="2400" b="1" dirty="0">
                  <a:solidFill>
                    <a:srgbClr val="281153"/>
                  </a:solidFill>
                  <a:latin typeface="페이퍼로지 8 ExtraBold"/>
                  <a:ea typeface="페이퍼로지 8 ExtraBold"/>
                </a:rPr>
                <a:t>연락처</a:t>
              </a:r>
              <a:endParaRPr lang="en-US" sz="2400" b="1" dirty="0">
                <a:solidFill>
                  <a:srgbClr val="281153"/>
                </a:solidFill>
                <a:latin typeface="페이퍼로지 8 ExtraBold"/>
                <a:ea typeface="페이퍼로지 8 ExtraBold"/>
              </a:endParaRPr>
            </a:p>
          </p:txBody>
        </p:sp>
        <p:grpSp>
          <p:nvGrpSpPr>
            <p:cNvPr id="45" name="그룹 1018">
              <a:extLst>
                <a:ext uri="{FF2B5EF4-FFF2-40B4-BE49-F238E27FC236}">
                  <a16:creationId xmlns:a16="http://schemas.microsoft.com/office/drawing/2014/main" id="{687E0685-5CF2-4625-AA84-75881C590211}"/>
                </a:ext>
              </a:extLst>
            </p:cNvPr>
            <p:cNvGrpSpPr/>
            <p:nvPr/>
          </p:nvGrpSpPr>
          <p:grpSpPr>
            <a:xfrm>
              <a:off x="4031075" y="1363572"/>
              <a:ext cx="311833" cy="31025"/>
              <a:chOff x="8571429" y="1616934"/>
              <a:chExt cx="623665" cy="62049"/>
            </a:xfrm>
          </p:grpSpPr>
          <p:pic>
            <p:nvPicPr>
              <p:cNvPr id="46" name="Object 65">
                <a:extLst>
                  <a:ext uri="{FF2B5EF4-FFF2-40B4-BE49-F238E27FC236}">
                    <a16:creationId xmlns:a16="http://schemas.microsoft.com/office/drawing/2014/main" id="{1A95D6DC-C3D7-497F-A9DA-E6CE24AC7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0800000">
                <a:off x="8571429" y="1616934"/>
                <a:ext cx="623665" cy="6204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9790483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빅데이터의 특성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03218" y="1530900"/>
            <a:ext cx="16508982" cy="1578269"/>
            <a:chOff x="703218" y="1409700"/>
            <a:chExt cx="16508982" cy="1315408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315408"/>
              <a:chOff x="1093218" y="1903334"/>
              <a:chExt cx="16508982" cy="1259380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8"/>
                <a:ext cx="16508982" cy="1173146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41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05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10773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비즈니스 관점의 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3V</a:t>
              </a:r>
              <a:endParaRPr lang="ko-KR" altLang="en-US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빅데이터는 제품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서비스와 이용자 확대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(Volume),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다양한 연관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파생 비즈니스에 적용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(Variety),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트렌드세터로서 전략적 기회를 선점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(Velocity)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할 수 있음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74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28579" y="3602059"/>
            <a:ext cx="2811780" cy="2151887"/>
          </a:xfrm>
          <a:prstGeom prst="rect">
            <a:avLst/>
          </a:prstGeom>
        </p:spPr>
      </p:pic>
      <p:pic>
        <p:nvPicPr>
          <p:cNvPr id="75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23651" y="3797131"/>
            <a:ext cx="2223516" cy="1563624"/>
          </a:xfrm>
          <a:prstGeom prst="rect">
            <a:avLst/>
          </a:prstGeom>
        </p:spPr>
      </p:pic>
      <p:pic>
        <p:nvPicPr>
          <p:cNvPr id="79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13338" y="5938352"/>
            <a:ext cx="2842260" cy="2173224"/>
          </a:xfrm>
          <a:prstGeom prst="rect">
            <a:avLst/>
          </a:prstGeom>
        </p:spPr>
      </p:pic>
      <p:pic>
        <p:nvPicPr>
          <p:cNvPr id="80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28222" y="6142568"/>
            <a:ext cx="2235708" cy="1566672"/>
          </a:xfrm>
          <a:prstGeom prst="rect">
            <a:avLst/>
          </a:prstGeom>
        </p:spPr>
      </p:pic>
      <p:sp>
        <p:nvSpPr>
          <p:cNvPr id="81" name="object 20"/>
          <p:cNvSpPr/>
          <p:nvPr/>
        </p:nvSpPr>
        <p:spPr>
          <a:xfrm>
            <a:off x="2323650" y="6137996"/>
            <a:ext cx="2245360" cy="1576070"/>
          </a:xfrm>
          <a:custGeom>
            <a:avLst/>
            <a:gdLst/>
            <a:ahLst/>
            <a:cxnLst/>
            <a:rect l="l" t="t" r="r" b="b"/>
            <a:pathLst>
              <a:path w="2245360" h="1576070">
                <a:moveTo>
                  <a:pt x="0" y="1575815"/>
                </a:moveTo>
                <a:lnTo>
                  <a:pt x="2244852" y="1575815"/>
                </a:lnTo>
                <a:lnTo>
                  <a:pt x="2244852" y="0"/>
                </a:lnTo>
                <a:lnTo>
                  <a:pt x="0" y="0"/>
                </a:lnTo>
                <a:lnTo>
                  <a:pt x="0" y="1575815"/>
                </a:lnTo>
                <a:close/>
              </a:path>
            </a:pathLst>
          </a:custGeom>
          <a:ln w="9144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2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object 10"/>
          <p:cNvSpPr txBox="1"/>
          <p:nvPr/>
        </p:nvSpPr>
        <p:spPr>
          <a:xfrm>
            <a:off x="4195866" y="3294214"/>
            <a:ext cx="828981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90" dirty="0" err="1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아마존</a:t>
            </a:r>
            <a:r>
              <a:rPr sz="2400" b="1" spc="-9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70" dirty="0" err="1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롱테일효과</a:t>
            </a:r>
            <a:r>
              <a:rPr lang="en-US" sz="2400" b="1" spc="-7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7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:</a:t>
            </a:r>
            <a:r>
              <a:rPr sz="2400" b="1" spc="-10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75" dirty="0">
                <a:solidFill>
                  <a:srgbClr val="3A4E6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제품·서비스와</a:t>
            </a:r>
            <a:r>
              <a:rPr sz="2400" b="1" spc="-110" dirty="0">
                <a:solidFill>
                  <a:srgbClr val="3A4E6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90" dirty="0">
                <a:solidFill>
                  <a:srgbClr val="3A4E6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이용자</a:t>
            </a:r>
            <a:r>
              <a:rPr sz="2400" b="1" spc="-95" dirty="0">
                <a:solidFill>
                  <a:srgbClr val="3A4E6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20" dirty="0">
                <a:solidFill>
                  <a:srgbClr val="3A4E6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확대(Volume)</a:t>
            </a:r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73" name="object 12"/>
          <p:cNvSpPr/>
          <p:nvPr/>
        </p:nvSpPr>
        <p:spPr>
          <a:xfrm>
            <a:off x="2319080" y="3684355"/>
            <a:ext cx="12042647" cy="0"/>
          </a:xfrm>
          <a:custGeom>
            <a:avLst/>
            <a:gdLst/>
            <a:ahLst/>
            <a:cxnLst/>
            <a:rect l="l" t="t" r="r" b="b"/>
            <a:pathLst>
              <a:path w="6192520">
                <a:moveTo>
                  <a:pt x="0" y="0"/>
                </a:moveTo>
                <a:lnTo>
                  <a:pt x="6192012" y="0"/>
                </a:lnTo>
              </a:path>
            </a:pathLst>
          </a:custGeom>
          <a:ln w="914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object 15"/>
          <p:cNvSpPr txBox="1"/>
          <p:nvPr/>
        </p:nvSpPr>
        <p:spPr>
          <a:xfrm>
            <a:off x="2981967" y="5614244"/>
            <a:ext cx="10616349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b="1" spc="-9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페어캐스트</a:t>
            </a:r>
            <a:r>
              <a:rPr sz="2400" b="1" spc="-12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90" dirty="0" err="1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항공권</a:t>
            </a:r>
            <a:r>
              <a:rPr sz="2400" b="1" spc="-9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65" dirty="0" err="1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가격추천</a:t>
            </a:r>
            <a:r>
              <a:rPr lang="en-US" sz="2400" b="1" spc="-6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6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:</a:t>
            </a:r>
            <a:r>
              <a:rPr sz="2400" b="1" spc="-11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90" dirty="0">
                <a:solidFill>
                  <a:srgbClr val="3A4E6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다양한</a:t>
            </a:r>
            <a:r>
              <a:rPr sz="2400" b="1" spc="-105" dirty="0">
                <a:solidFill>
                  <a:srgbClr val="3A4E6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65" dirty="0">
                <a:solidFill>
                  <a:srgbClr val="3A4E6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연관·파생</a:t>
            </a:r>
            <a:r>
              <a:rPr sz="2400" b="1" spc="-120" dirty="0">
                <a:solidFill>
                  <a:srgbClr val="3A4E6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90" dirty="0">
                <a:solidFill>
                  <a:srgbClr val="3A4E6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비즈니스에</a:t>
            </a:r>
            <a:r>
              <a:rPr sz="2400" b="1" spc="-100" dirty="0">
                <a:solidFill>
                  <a:srgbClr val="3A4E6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25" dirty="0">
                <a:solidFill>
                  <a:srgbClr val="3A4E6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적용(Variety)</a:t>
            </a:r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78" name="object 17"/>
          <p:cNvSpPr/>
          <p:nvPr/>
        </p:nvSpPr>
        <p:spPr>
          <a:xfrm>
            <a:off x="2319078" y="6017600"/>
            <a:ext cx="12042647" cy="0"/>
          </a:xfrm>
          <a:custGeom>
            <a:avLst/>
            <a:gdLst/>
            <a:ahLst/>
            <a:cxnLst/>
            <a:rect l="l" t="t" r="r" b="b"/>
            <a:pathLst>
              <a:path w="6192520">
                <a:moveTo>
                  <a:pt x="0" y="0"/>
                </a:moveTo>
                <a:lnTo>
                  <a:pt x="6192012" y="0"/>
                </a:lnTo>
              </a:path>
            </a:pathLst>
          </a:custGeom>
          <a:ln w="914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object 21"/>
          <p:cNvSpPr txBox="1"/>
          <p:nvPr/>
        </p:nvSpPr>
        <p:spPr>
          <a:xfrm>
            <a:off x="3541522" y="7949742"/>
            <a:ext cx="9597565" cy="3821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90" dirty="0" err="1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유유제약</a:t>
            </a:r>
            <a:r>
              <a:rPr sz="2400" b="1" spc="-11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65" dirty="0" err="1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멍치료제</a:t>
            </a:r>
            <a:r>
              <a:rPr lang="en-US" sz="2400" b="1" spc="-6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6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:</a:t>
            </a:r>
            <a:r>
              <a:rPr sz="2400" b="1" spc="-10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95" dirty="0">
                <a:solidFill>
                  <a:srgbClr val="3A4E6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트렌드세터로서</a:t>
            </a:r>
            <a:r>
              <a:rPr sz="2400" b="1" spc="-110" dirty="0">
                <a:solidFill>
                  <a:srgbClr val="3A4E6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90" dirty="0">
                <a:solidFill>
                  <a:srgbClr val="3A4E6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전략적</a:t>
            </a:r>
            <a:r>
              <a:rPr sz="2400" b="1" spc="-105" dirty="0">
                <a:solidFill>
                  <a:srgbClr val="3A4E6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90" dirty="0">
                <a:solidFill>
                  <a:srgbClr val="3A4E6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기회를</a:t>
            </a:r>
            <a:r>
              <a:rPr sz="2400" b="1" spc="-85" dirty="0">
                <a:solidFill>
                  <a:srgbClr val="3A4E6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25" dirty="0">
                <a:solidFill>
                  <a:srgbClr val="3A4E6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선점(Velocity)</a:t>
            </a:r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86" name="object 25"/>
          <p:cNvSpPr/>
          <p:nvPr/>
        </p:nvSpPr>
        <p:spPr>
          <a:xfrm>
            <a:off x="2319078" y="8363897"/>
            <a:ext cx="12042647" cy="0"/>
          </a:xfrm>
          <a:custGeom>
            <a:avLst/>
            <a:gdLst/>
            <a:ahLst/>
            <a:cxnLst/>
            <a:rect l="l" t="t" r="r" b="b"/>
            <a:pathLst>
              <a:path w="6192520">
                <a:moveTo>
                  <a:pt x="0" y="0"/>
                </a:moveTo>
                <a:lnTo>
                  <a:pt x="6192012" y="0"/>
                </a:lnTo>
              </a:path>
            </a:pathLst>
          </a:custGeom>
          <a:ln w="914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7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11814" y="8269409"/>
            <a:ext cx="2845308" cy="2167128"/>
          </a:xfrm>
          <a:prstGeom prst="rect">
            <a:avLst/>
          </a:prstGeom>
        </p:spPr>
      </p:pic>
      <p:pic>
        <p:nvPicPr>
          <p:cNvPr id="88" name="object 2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306886" y="8464481"/>
            <a:ext cx="2257044" cy="157886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767639" y="3827542"/>
            <a:ext cx="9594088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매장선반보다 온라인에서는 디지털화로 진열 상품가지수가 늘어남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 및 추천을 통해서 진정한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틈새상품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과거 히트상품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전통 경로에서 미 판매제품까지 가능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특색제품구비에 대한 호감도 상승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히트상품과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틈새제품을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같이 찾는 구매행동에 변화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4767639" y="6145956"/>
            <a:ext cx="9594088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승객마다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가격은 천차만별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항공사는 예약부도 문제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전노선의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항공권 가격과 남은 날짜에 따라 팔린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가격분석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호텔룸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콘서트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레스토랑 티켓 등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땡처리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비즈니스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또한 중고차 거래 등 제품차별성이 적고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가격이 동적인 비즈니스에 확대 적용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4767639" y="8458386"/>
            <a:ext cx="9594088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소셜분석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결과 사람들은 멍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치료연고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존재자체를 잘 모름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멍이 발생하면 소고기와 계란 등 민간요법과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가린다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라는 행위가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연관어로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나타남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여름이외에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겨울에도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버즈량이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많다는 것을 발견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어린아이용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부종완화제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제품에 대한 리포지셔닝으로 새로운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시장기회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포착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9169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하늘, 야외, 건물, 구름이(가) 표시된 사진&#10;&#10;자동 생성된 설명">
            <a:extLst>
              <a:ext uri="{FF2B5EF4-FFF2-40B4-BE49-F238E27FC236}">
                <a16:creationId xmlns:a16="http://schemas.microsoft.com/office/drawing/2014/main" id="{6CA925B1-55F0-4D3A-A363-52D92643A36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Rectangle 75">
            <a:extLst>
              <a:ext uri="{FF2B5EF4-FFF2-40B4-BE49-F238E27FC236}">
                <a16:creationId xmlns:a16="http://schemas.microsoft.com/office/drawing/2014/main" id="{6B6A6672-B6A6-4993-9B67-C0FB84D9105F}"/>
              </a:ext>
            </a:extLst>
          </p:cNvPr>
          <p:cNvSpPr/>
          <p:nvPr/>
        </p:nvSpPr>
        <p:spPr>
          <a:xfrm>
            <a:off x="0" y="0"/>
            <a:ext cx="11391900" cy="10287000"/>
          </a:xfrm>
          <a:prstGeom prst="rect">
            <a:avLst/>
          </a:prstGeom>
          <a:gradFill>
            <a:gsLst>
              <a:gs pos="0">
                <a:srgbClr val="2269F7">
                  <a:alpha val="70000"/>
                </a:srgbClr>
              </a:gs>
              <a:gs pos="96000">
                <a:srgbClr val="2269F7">
                  <a:alpha val="70000"/>
                  <a:lumMod val="75000"/>
                </a:srgbClr>
              </a:gs>
            </a:gsLst>
            <a:lin ang="2700000" scaled="0"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3715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페이퍼로지 5 Medium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02295" y="3002314"/>
            <a:ext cx="16272723" cy="10910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0" cap="none" spc="-10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스몰</a:t>
            </a:r>
            <a:r>
              <a:rPr kumimoji="0" lang="ko-KR" altLang="en-US" sz="60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데이터와 빅데이터의 비교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02294" y="768427"/>
            <a:ext cx="3021801" cy="18620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04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701708" y="2169721"/>
            <a:ext cx="246624" cy="246624"/>
            <a:chOff x="2701708" y="2169721"/>
            <a:chExt cx="246624" cy="2466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1708" y="2169721"/>
              <a:ext cx="246624" cy="2466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1127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 err="1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스몰데이터와</a:t>
            </a:r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 빅데이터 비교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03218" y="1530900"/>
            <a:ext cx="16508982" cy="1578269"/>
            <a:chOff x="703218" y="1409700"/>
            <a:chExt cx="16508982" cy="1315408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315408"/>
              <a:chOff x="1093218" y="1903334"/>
              <a:chExt cx="16508982" cy="1259380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8"/>
                <a:ext cx="16508982" cy="1173146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41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01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7695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공통점과 차이점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스몰데이터와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빅데이터간의 공통점과 차이점에 대한 이해를 토대로 분석에 대한 다양한 견해를 파악할 수 있음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26630"/>
              </p:ext>
            </p:extLst>
          </p:nvPr>
        </p:nvGraphicFramePr>
        <p:xfrm>
          <a:off x="913430" y="3389208"/>
          <a:ext cx="16279720" cy="64024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1399">
                  <a:extLst>
                    <a:ext uri="{9D8B030D-6E8A-4147-A177-3AD203B41FA5}">
                      <a16:colId xmlns:a16="http://schemas.microsoft.com/office/drawing/2014/main" val="2417575878"/>
                    </a:ext>
                  </a:extLst>
                </a:gridCol>
                <a:gridCol w="6926225">
                  <a:extLst>
                    <a:ext uri="{9D8B030D-6E8A-4147-A177-3AD203B41FA5}">
                      <a16:colId xmlns:a16="http://schemas.microsoft.com/office/drawing/2014/main" val="2696484677"/>
                    </a:ext>
                  </a:extLst>
                </a:gridCol>
                <a:gridCol w="7462096">
                  <a:extLst>
                    <a:ext uri="{9D8B030D-6E8A-4147-A177-3AD203B41FA5}">
                      <a16:colId xmlns:a16="http://schemas.microsoft.com/office/drawing/2014/main" val="2731097801"/>
                    </a:ext>
                  </a:extLst>
                </a:gridCol>
              </a:tblGrid>
              <a:tr h="657234">
                <a:tc>
                  <a:txBody>
                    <a:bodyPr/>
                    <a:lstStyle/>
                    <a:p>
                      <a:pPr marL="216535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2400" b="1" spc="-25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구분</a:t>
                      </a:r>
                      <a:endParaRPr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795020" algn="l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lang="en-US" sz="2400" b="1" spc="-80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               </a:t>
                      </a:r>
                      <a:r>
                        <a:rPr sz="2400" b="1" spc="-80" dirty="0" err="1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스몰데이터</a:t>
                      </a:r>
                      <a:r>
                        <a:rPr sz="2400" b="1" spc="-60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400" b="1" spc="-25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분석</a:t>
                      </a:r>
                      <a:endParaRPr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2400" b="1" spc="-80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빅데이터</a:t>
                      </a:r>
                      <a:r>
                        <a:rPr sz="2400" b="1" spc="-70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400" b="1" spc="-25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분석</a:t>
                      </a:r>
                      <a:endParaRPr sz="2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243673"/>
                  </a:ext>
                </a:extLst>
              </a:tr>
              <a:tr h="1519061">
                <a:tc>
                  <a:txBody>
                    <a:bodyPr/>
                    <a:lstStyle/>
                    <a:p>
                      <a:pPr marL="216535" marR="208279"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2000" b="1" spc="-9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분석</a:t>
                      </a:r>
                      <a:r>
                        <a:rPr sz="2000" b="1" spc="-9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목적</a:t>
                      </a:r>
                      <a:endParaRPr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290830" marR="61594" lvl="0" indent="-286385">
                        <a:lnSpc>
                          <a:spcPct val="110800"/>
                        </a:lnSpc>
                        <a:spcBef>
                          <a:spcPts val="1110"/>
                        </a:spcBef>
                        <a:buFont typeface="Arial"/>
                        <a:buChar char="•"/>
                        <a:tabLst>
                          <a:tab pos="290830" algn="l"/>
                          <a:tab pos="292100" algn="l"/>
                        </a:tabLst>
                      </a:pP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표본분석을</a:t>
                      </a:r>
                      <a:r>
                        <a:rPr sz="2000" b="0" spc="-7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토대로</a:t>
                      </a:r>
                      <a:r>
                        <a:rPr sz="2000" b="0" spc="-7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모집단의</a:t>
                      </a:r>
                      <a:r>
                        <a:rPr sz="2000" b="0" spc="-7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특성을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추론하여</a:t>
                      </a:r>
                      <a:r>
                        <a:rPr sz="2000" b="0" spc="-7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2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해석함</a:t>
                      </a:r>
                      <a:endParaRPr sz="2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  <a:p>
                      <a:pPr marL="290830" marR="201930" lvl="0" indent="-286385">
                        <a:lnSpc>
                          <a:spcPct val="110800"/>
                        </a:lnSpc>
                        <a:spcBef>
                          <a:spcPts val="615"/>
                        </a:spcBef>
                        <a:buFont typeface="Arial"/>
                        <a:buChar char="•"/>
                        <a:tabLst>
                          <a:tab pos="290830" algn="l"/>
                          <a:tab pos="292100" algn="l"/>
                        </a:tabLst>
                      </a:pP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비교집단간</a:t>
                      </a:r>
                      <a:r>
                        <a:rPr sz="2000" b="0" spc="-5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6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특성차이,조치수단 </a:t>
                      </a:r>
                      <a:r>
                        <a:rPr sz="2000" b="0" spc="-9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간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효과차이 비교를</a:t>
                      </a:r>
                      <a:r>
                        <a:rPr sz="2000" b="0" spc="-7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통해</a:t>
                      </a:r>
                      <a:r>
                        <a:rPr sz="2000" b="0" spc="-6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2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관심대상 </a:t>
                      </a:r>
                      <a:r>
                        <a:rPr sz="2000" b="0" spc="-6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집단·수단을</a:t>
                      </a:r>
                      <a:r>
                        <a:rPr sz="2000" b="0" spc="-6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선별하는데</a:t>
                      </a:r>
                      <a:r>
                        <a:rPr sz="2000" b="0" spc="-6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2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중점</a:t>
                      </a:r>
                      <a:endParaRPr sz="2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108000" marR="0" marT="14097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291465" marR="407670" lvl="0" indent="-286385">
                        <a:lnSpc>
                          <a:spcPct val="110800"/>
                        </a:lnSpc>
                        <a:spcBef>
                          <a:spcPts val="1110"/>
                        </a:spcBef>
                        <a:buFont typeface="Arial"/>
                        <a:buChar char="•"/>
                        <a:tabLst>
                          <a:tab pos="291465" algn="l"/>
                          <a:tab pos="292100" algn="l"/>
                        </a:tabLst>
                      </a:pP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대규모 데이터에 </a:t>
                      </a:r>
                      <a:r>
                        <a:rPr sz="2000" b="0" spc="-7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숨어있는</a:t>
                      </a:r>
                      <a:r>
                        <a:rPr sz="2000" b="0" spc="-6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9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패턴을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발견하고</a:t>
                      </a:r>
                      <a:r>
                        <a:rPr sz="2000" b="0" spc="-7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규칙을</a:t>
                      </a:r>
                      <a:r>
                        <a:rPr sz="2000" b="0" spc="-7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2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도출함</a:t>
                      </a:r>
                      <a:endParaRPr sz="2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  <a:p>
                      <a:pPr marL="291465" marR="251460" lvl="0" indent="-286385">
                        <a:lnSpc>
                          <a:spcPct val="110800"/>
                        </a:lnSpc>
                        <a:spcBef>
                          <a:spcPts val="615"/>
                        </a:spcBef>
                        <a:buFont typeface="Arial"/>
                        <a:buChar char="•"/>
                        <a:tabLst>
                          <a:tab pos="291465" algn="l"/>
                          <a:tab pos="292100" algn="l"/>
                        </a:tabLst>
                      </a:pP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도출된</a:t>
                      </a:r>
                      <a:r>
                        <a:rPr sz="2000" b="0" spc="-8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패턴</a:t>
                      </a:r>
                      <a:r>
                        <a:rPr sz="2000" b="0" spc="-7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및</a:t>
                      </a:r>
                      <a:r>
                        <a:rPr sz="2000" b="0" spc="-7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규칙을 </a:t>
                      </a:r>
                      <a:r>
                        <a:rPr sz="2000" b="0" spc="-2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이용해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개별대상별</a:t>
                      </a:r>
                      <a:r>
                        <a:rPr sz="2000" b="0" spc="-9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4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(고객·제품</a:t>
                      </a:r>
                      <a:r>
                        <a:rPr sz="2000" b="0" spc="-6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3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등)</a:t>
                      </a:r>
                      <a:r>
                        <a:rPr sz="2000" b="0" spc="-7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액션방안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마련에 </a:t>
                      </a:r>
                      <a:r>
                        <a:rPr sz="2000" b="0" spc="-2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중점</a:t>
                      </a:r>
                      <a:endParaRPr sz="2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108000" marR="0" marT="14097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133117"/>
                  </a:ext>
                </a:extLst>
              </a:tr>
              <a:tr h="953764">
                <a:tc>
                  <a:txBody>
                    <a:bodyPr/>
                    <a:lstStyle/>
                    <a:p>
                      <a:pPr marL="216535" marR="136525" indent="-71755" algn="ctr">
                        <a:lnSpc>
                          <a:spcPct val="100000"/>
                        </a:lnSpc>
                      </a:pPr>
                      <a:r>
                        <a:rPr sz="2000" b="1" spc="-9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데이터</a:t>
                      </a:r>
                      <a:r>
                        <a:rPr sz="2000" b="1" spc="-9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1" spc="-25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수집</a:t>
                      </a:r>
                      <a:endParaRPr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290830" marR="61594" lvl="0" indent="-286385">
                        <a:lnSpc>
                          <a:spcPct val="111300"/>
                        </a:lnSpc>
                        <a:spcBef>
                          <a:spcPts val="940"/>
                        </a:spcBef>
                        <a:buFont typeface="Arial"/>
                        <a:buChar char="•"/>
                        <a:tabLst>
                          <a:tab pos="290830" algn="l"/>
                          <a:tab pos="292100" algn="l"/>
                        </a:tabLst>
                      </a:pP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사용자를 대상으로</a:t>
                      </a:r>
                      <a:r>
                        <a:rPr sz="2000" b="0" spc="-7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한</a:t>
                      </a:r>
                      <a:r>
                        <a:rPr sz="2000" b="0" spc="-6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2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서베이나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포커스그룹</a:t>
                      </a:r>
                      <a:r>
                        <a:rPr sz="2000" b="0" spc="-7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인터뷰</a:t>
                      </a:r>
                      <a:r>
                        <a:rPr sz="2000" b="0" spc="-7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활용으로</a:t>
                      </a:r>
                      <a:r>
                        <a:rPr sz="2000" b="0" spc="-7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9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상당한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조사기간이</a:t>
                      </a:r>
                      <a:r>
                        <a:rPr sz="2000" b="0" spc="-7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2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수반됨</a:t>
                      </a:r>
                      <a:endParaRPr sz="2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108000" marR="0" marT="1193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291465" marR="314960" lvl="0" indent="-286385">
                        <a:lnSpc>
                          <a:spcPct val="111300"/>
                        </a:lnSpc>
                        <a:spcBef>
                          <a:spcPts val="940"/>
                        </a:spcBef>
                        <a:buFont typeface="Arial"/>
                        <a:buChar char="•"/>
                        <a:tabLst>
                          <a:tab pos="291465" algn="l"/>
                          <a:tab pos="292100" algn="l"/>
                        </a:tabLst>
                      </a:pP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대규모</a:t>
                      </a:r>
                      <a:r>
                        <a:rPr sz="2000" b="0" spc="-7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내부거래처리</a:t>
                      </a:r>
                      <a:r>
                        <a:rPr sz="2000" b="0" spc="-7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4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데이터,</a:t>
                      </a:r>
                      <a:r>
                        <a:rPr sz="2000" b="0" spc="-6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4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음성, 동영상,</a:t>
                      </a:r>
                      <a:r>
                        <a:rPr sz="2000" b="0" spc="-7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외부공공</a:t>
                      </a:r>
                      <a:r>
                        <a:rPr sz="2000" b="0" spc="-8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및</a:t>
                      </a:r>
                      <a:r>
                        <a:rPr sz="2000" b="0" spc="-7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1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소셜데이터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활용으로 실시간에</a:t>
                      </a:r>
                      <a:r>
                        <a:rPr sz="2000" b="0" spc="-7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가까운</a:t>
                      </a:r>
                      <a:r>
                        <a:rPr sz="2000" b="0" spc="-6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2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분석</a:t>
                      </a:r>
                      <a:endParaRPr sz="2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108000" marR="0" marT="1193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881613"/>
                  </a:ext>
                </a:extLst>
              </a:tr>
              <a:tr h="846987">
                <a:tc>
                  <a:txBody>
                    <a:bodyPr/>
                    <a:lstStyle/>
                    <a:p>
                      <a:pPr marL="216535" marR="208279" algn="ctr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2000" b="1" spc="-9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분석 기법</a:t>
                      </a:r>
                      <a:endParaRPr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144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290830" marR="254635" lvl="0" indent="-286385">
                        <a:lnSpc>
                          <a:spcPct val="110800"/>
                        </a:lnSpc>
                        <a:spcBef>
                          <a:spcPts val="875"/>
                        </a:spcBef>
                        <a:buFont typeface="Arial"/>
                        <a:buChar char="•"/>
                        <a:tabLst>
                          <a:tab pos="290830" algn="l"/>
                          <a:tab pos="292100" algn="l"/>
                        </a:tabLst>
                      </a:pP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기술통계 및</a:t>
                      </a:r>
                      <a:r>
                        <a:rPr sz="2000" b="0" spc="-6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5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차이분석,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5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회귀분석,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구조방정식</a:t>
                      </a:r>
                      <a:r>
                        <a:rPr sz="2000" b="0" spc="-7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등</a:t>
                      </a:r>
                      <a:r>
                        <a:rPr sz="2000" b="0" spc="-6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추론통계</a:t>
                      </a:r>
                      <a:r>
                        <a:rPr sz="2000" b="0" spc="-7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2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중심</a:t>
                      </a:r>
                      <a:endParaRPr sz="2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108000" marR="0" marT="11112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291465" marR="321310" lvl="0" indent="-286385">
                        <a:lnSpc>
                          <a:spcPct val="111300"/>
                        </a:lnSpc>
                        <a:spcBef>
                          <a:spcPts val="70"/>
                        </a:spcBef>
                        <a:buFont typeface="Arial"/>
                        <a:buChar char="•"/>
                        <a:tabLst>
                          <a:tab pos="291465" algn="l"/>
                          <a:tab pos="292100" algn="l"/>
                        </a:tabLst>
                      </a:pPr>
                      <a:r>
                        <a:rPr sz="2000" b="0" spc="-5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군집분석,</a:t>
                      </a:r>
                      <a:r>
                        <a:rPr sz="2000" b="0" spc="-7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5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연관분석, </a:t>
                      </a:r>
                      <a:r>
                        <a:rPr sz="2000" b="0" spc="-2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분류분석,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예측분석</a:t>
                      </a:r>
                      <a:r>
                        <a:rPr sz="2000" b="0" spc="-9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등</a:t>
                      </a:r>
                      <a:r>
                        <a:rPr sz="2000" b="0" spc="-7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정형</a:t>
                      </a:r>
                      <a:r>
                        <a:rPr sz="2000" b="0" spc="-7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및</a:t>
                      </a:r>
                      <a:r>
                        <a:rPr sz="2000" b="0" spc="-9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7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텍스트</a:t>
                      </a:r>
                      <a:r>
                        <a:rPr sz="2000" b="0" spc="-7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마이닝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기법이 </a:t>
                      </a:r>
                      <a:r>
                        <a:rPr sz="2000" b="0" spc="-2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추가됨</a:t>
                      </a:r>
                      <a:endParaRPr sz="2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108000" marR="0" marT="889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792218"/>
                  </a:ext>
                </a:extLst>
              </a:tr>
              <a:tr h="605576">
                <a:tc>
                  <a:txBody>
                    <a:bodyPr/>
                    <a:lstStyle/>
                    <a:p>
                      <a:pPr marL="216535" marR="208279" algn="ctr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2000" b="1" spc="-9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분석 도구</a:t>
                      </a:r>
                      <a:endParaRPr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933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290830" lvl="0" indent="-287020">
                        <a:lnSpc>
                          <a:spcPct val="100000"/>
                        </a:lnSpc>
                        <a:spcBef>
                          <a:spcPts val="625"/>
                        </a:spcBef>
                        <a:buFont typeface="Arial"/>
                        <a:buChar char="•"/>
                        <a:tabLst>
                          <a:tab pos="290830" algn="l"/>
                          <a:tab pos="292100" algn="l"/>
                        </a:tabLst>
                      </a:pPr>
                      <a:r>
                        <a:rPr sz="2000" b="0" spc="-8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전통적</a:t>
                      </a:r>
                      <a:r>
                        <a:rPr sz="2000" b="0" spc="-9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2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SPSS,</a:t>
                      </a:r>
                      <a:r>
                        <a:rPr sz="2000" b="0" spc="-11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1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SAS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등</a:t>
                      </a:r>
                      <a:r>
                        <a:rPr sz="2000" b="0" spc="-7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0" dirty="0" err="1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상용</a:t>
                      </a:r>
                      <a:r>
                        <a:rPr sz="2000" b="0" spc="-8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20" dirty="0" err="1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통계분석</a:t>
                      </a:r>
                      <a:r>
                        <a:rPr lang="en-US" sz="2000" b="0" spc="-2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0" dirty="0" err="1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패키지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2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활용</a:t>
                      </a:r>
                      <a:endParaRPr sz="2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108000" marR="0" marT="7937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291465" lvl="0" indent="-286385">
                        <a:lnSpc>
                          <a:spcPct val="100000"/>
                        </a:lnSpc>
                        <a:spcBef>
                          <a:spcPts val="625"/>
                        </a:spcBef>
                        <a:buFont typeface="Arial"/>
                        <a:buChar char="•"/>
                        <a:tabLst>
                          <a:tab pos="291465" algn="l"/>
                          <a:tab pos="292100" algn="l"/>
                        </a:tabLst>
                      </a:pPr>
                      <a:r>
                        <a:rPr sz="2000" b="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R,</a:t>
                      </a:r>
                      <a:r>
                        <a:rPr sz="2000" b="0" spc="-7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하둡</a:t>
                      </a:r>
                      <a:r>
                        <a:rPr sz="2000" b="0" spc="-9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7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등의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오픈소스</a:t>
                      </a:r>
                      <a:r>
                        <a:rPr sz="2000" b="0" spc="-9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및 </a:t>
                      </a:r>
                      <a:r>
                        <a:rPr sz="2000" b="0" spc="-20" dirty="0" err="1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클라우드</a:t>
                      </a:r>
                      <a:r>
                        <a:rPr lang="en-US" sz="2000" b="0" spc="-2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0" dirty="0" err="1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기반의</a:t>
                      </a:r>
                      <a:r>
                        <a:rPr sz="2000" b="0" spc="-7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분석도구</a:t>
                      </a:r>
                      <a:r>
                        <a:rPr sz="2000" b="0" spc="-7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2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활용</a:t>
                      </a:r>
                      <a:endParaRPr sz="2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108000" marR="0" marT="7937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225184"/>
                  </a:ext>
                </a:extLst>
              </a:tr>
              <a:tr h="954448">
                <a:tc>
                  <a:txBody>
                    <a:bodyPr/>
                    <a:lstStyle/>
                    <a:p>
                      <a:pPr marL="216535" algn="l">
                        <a:lnSpc>
                          <a:spcPct val="100000"/>
                        </a:lnSpc>
                      </a:pPr>
                      <a:r>
                        <a:rPr lang="ko-KR" altLang="en-US" sz="2000" b="1" spc="-25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  적용 분야      </a:t>
                      </a:r>
                      <a:endParaRPr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290830" marR="128270" lvl="0" indent="-286385">
                        <a:lnSpc>
                          <a:spcPct val="111300"/>
                        </a:lnSpc>
                        <a:spcBef>
                          <a:spcPts val="940"/>
                        </a:spcBef>
                        <a:buFont typeface="Arial"/>
                        <a:buChar char="•"/>
                        <a:tabLst>
                          <a:tab pos="290830" algn="l"/>
                          <a:tab pos="292100" algn="l"/>
                        </a:tabLst>
                      </a:pPr>
                      <a:r>
                        <a:rPr sz="2000" b="0" spc="-3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제조,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3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금융,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4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유통,</a:t>
                      </a:r>
                      <a:r>
                        <a:rPr sz="2000" b="0" spc="-9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3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관광,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3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보건,</a:t>
                      </a:r>
                      <a:r>
                        <a:rPr sz="2000" b="0" spc="-7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4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행정,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국방 </a:t>
                      </a:r>
                      <a:r>
                        <a:rPr sz="2000" b="0" spc="-7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등</a:t>
                      </a:r>
                      <a:r>
                        <a:rPr sz="2000" b="0" spc="-9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공공</a:t>
                      </a:r>
                      <a:r>
                        <a:rPr sz="2000" b="0" spc="-7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및 민간 </a:t>
                      </a:r>
                      <a:r>
                        <a:rPr sz="2000" b="0" spc="-2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전분야를 </a:t>
                      </a:r>
                      <a:r>
                        <a:rPr sz="2000" b="0" spc="-2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망라함</a:t>
                      </a:r>
                      <a:endParaRPr sz="2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108000" marR="0" marT="1193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291465" marR="34290" lvl="0" indent="-286385">
                        <a:lnSpc>
                          <a:spcPct val="111300"/>
                        </a:lnSpc>
                        <a:spcBef>
                          <a:spcPts val="940"/>
                        </a:spcBef>
                        <a:buFont typeface="Arial"/>
                        <a:buChar char="•"/>
                        <a:tabLst>
                          <a:tab pos="291465" algn="l"/>
                          <a:tab pos="292100" algn="l"/>
                        </a:tabLst>
                      </a:pP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동일한 적용분야를 </a:t>
                      </a:r>
                      <a:r>
                        <a:rPr sz="2000" b="0" spc="-4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가지며,</a:t>
                      </a:r>
                      <a:r>
                        <a:rPr sz="2000" b="0" spc="-7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7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보다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다양한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데이터소스</a:t>
                      </a:r>
                      <a:r>
                        <a:rPr sz="2000" b="0" spc="-8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및</a:t>
                      </a:r>
                      <a:r>
                        <a:rPr sz="2000" b="0" spc="-6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분석기법</a:t>
                      </a:r>
                      <a:r>
                        <a:rPr sz="2000" b="0" spc="-7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2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활용으로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분석근거의</a:t>
                      </a:r>
                      <a:r>
                        <a:rPr sz="2000" b="0" spc="-7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정확성과</a:t>
                      </a:r>
                      <a:r>
                        <a:rPr sz="2000" b="0" spc="-6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예측력이</a:t>
                      </a:r>
                      <a:r>
                        <a:rPr sz="2000" b="0" spc="-7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2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향상됨</a:t>
                      </a:r>
                      <a:endParaRPr sz="2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108000" marR="0" marT="1193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1632167"/>
                  </a:ext>
                </a:extLst>
              </a:tr>
              <a:tr h="865421">
                <a:tc>
                  <a:txBody>
                    <a:bodyPr/>
                    <a:lstStyle/>
                    <a:p>
                      <a:pPr marL="144780" marR="136525" indent="71120" algn="ctr">
                        <a:lnSpc>
                          <a:spcPct val="100000"/>
                        </a:lnSpc>
                      </a:pPr>
                      <a:r>
                        <a:rPr sz="2000" b="1" spc="-25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분석</a:t>
                      </a:r>
                      <a:r>
                        <a:rPr sz="2000" b="1" spc="-25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1" spc="-9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사용자</a:t>
                      </a:r>
                      <a:endParaRPr sz="20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127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290830" marR="488950" lvl="0" indent="-286385">
                        <a:lnSpc>
                          <a:spcPct val="110800"/>
                        </a:lnSpc>
                        <a:spcBef>
                          <a:spcPts val="1010"/>
                        </a:spcBef>
                        <a:buFont typeface="Arial"/>
                        <a:buChar char="•"/>
                        <a:tabLst>
                          <a:tab pos="290830" algn="l"/>
                          <a:tab pos="292100" algn="l"/>
                        </a:tabLst>
                      </a:pP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통계학</a:t>
                      </a:r>
                      <a:r>
                        <a:rPr sz="2000" b="0" spc="-9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및</a:t>
                      </a:r>
                      <a:r>
                        <a:rPr sz="2000" b="0" spc="-7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7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마이닝 </a:t>
                      </a:r>
                      <a:r>
                        <a:rPr sz="2000" b="0" spc="-8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전문가에게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의뢰를</a:t>
                      </a:r>
                      <a:r>
                        <a:rPr sz="2000" b="0" spc="-8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통한</a:t>
                      </a:r>
                      <a:r>
                        <a:rPr sz="2000" b="0" spc="-7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3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분석:</a:t>
                      </a:r>
                      <a:r>
                        <a:rPr sz="2000" b="0" spc="-7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1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Analysis</a:t>
                      </a:r>
                      <a:endParaRPr sz="2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108000" marR="0" marT="12827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tc>
                  <a:txBody>
                    <a:bodyPr/>
                    <a:lstStyle/>
                    <a:p>
                      <a:pPr marL="291465" marR="264795" lvl="0" indent="-286385">
                        <a:lnSpc>
                          <a:spcPct val="110800"/>
                        </a:lnSpc>
                        <a:spcBef>
                          <a:spcPts val="1010"/>
                        </a:spcBef>
                        <a:buFont typeface="Arial"/>
                        <a:buChar char="•"/>
                        <a:tabLst>
                          <a:tab pos="291465" algn="l"/>
                          <a:tab pos="292100" algn="l"/>
                        </a:tabLst>
                      </a:pP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업무실무자</a:t>
                      </a:r>
                      <a:r>
                        <a:rPr sz="2000" b="0" spc="-7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스스로</a:t>
                      </a:r>
                      <a:r>
                        <a:rPr sz="2000" b="0" spc="-6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셀프분석을</a:t>
                      </a:r>
                      <a:r>
                        <a:rPr sz="2000" b="0" spc="-6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8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통한 </a:t>
                      </a:r>
                      <a:r>
                        <a:rPr sz="2000" b="0" spc="-8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의사결정에 </a:t>
                      </a:r>
                      <a:r>
                        <a:rPr sz="2000" b="0" spc="-3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활용:</a:t>
                      </a:r>
                      <a:r>
                        <a:rPr sz="2000" b="0" spc="-65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 </a:t>
                      </a:r>
                      <a:r>
                        <a:rPr sz="2000" b="0" spc="-10" dirty="0">
                          <a:solidFill>
                            <a:srgbClr val="2B3748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Analytics</a:t>
                      </a:r>
                      <a:endParaRPr sz="2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108000" marR="0" marT="12827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6B8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599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9275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 err="1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스몰데이터와</a:t>
            </a:r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 빅데이터 비교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03218" y="1530900"/>
            <a:ext cx="16508982" cy="1578269"/>
            <a:chOff x="703218" y="1409700"/>
            <a:chExt cx="16508982" cy="1315408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315408"/>
              <a:chOff x="1093218" y="1903334"/>
              <a:chExt cx="16508982" cy="1259380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8"/>
                <a:ext cx="16508982" cy="1173146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41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02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7695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빅데이터의 본질적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근본적 변화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(1/2)</a:t>
              </a:r>
              <a:endParaRPr lang="ko-KR" altLang="en-US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기존의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스몰데이터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환경에서의 데이터분석 특성 대비 빅데이터 환경에서는 다음과 같이 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가지 측면의 근본적인 변화가 나타남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9133495" y="3618187"/>
            <a:ext cx="8538223" cy="5600525"/>
            <a:chOff x="-606290" y="11291571"/>
            <a:chExt cx="6643593" cy="2759978"/>
          </a:xfrm>
        </p:grpSpPr>
        <p:grpSp>
          <p:nvGrpSpPr>
            <p:cNvPr id="28" name="object 24"/>
            <p:cNvGrpSpPr/>
            <p:nvPr/>
          </p:nvGrpSpPr>
          <p:grpSpPr>
            <a:xfrm>
              <a:off x="-528820" y="11391900"/>
              <a:ext cx="2987675" cy="337820"/>
              <a:chOff x="301497" y="6281673"/>
              <a:chExt cx="2987675" cy="337820"/>
            </a:xfrm>
          </p:grpSpPr>
          <p:sp>
            <p:nvSpPr>
              <p:cNvPr id="29" name="object 25"/>
              <p:cNvSpPr/>
              <p:nvPr/>
            </p:nvSpPr>
            <p:spPr>
              <a:xfrm>
                <a:off x="307847" y="6288023"/>
                <a:ext cx="2974975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2974975" h="325120">
                    <a:moveTo>
                      <a:pt x="2920746" y="0"/>
                    </a:moveTo>
                    <a:lnTo>
                      <a:pt x="54102" y="0"/>
                    </a:lnTo>
                    <a:lnTo>
                      <a:pt x="33041" y="4256"/>
                    </a:lnTo>
                    <a:lnTo>
                      <a:pt x="15844" y="15859"/>
                    </a:lnTo>
                    <a:lnTo>
                      <a:pt x="4251" y="33057"/>
                    </a:lnTo>
                    <a:lnTo>
                      <a:pt x="0" y="54101"/>
                    </a:lnTo>
                    <a:lnTo>
                      <a:pt x="0" y="270510"/>
                    </a:lnTo>
                    <a:lnTo>
                      <a:pt x="4251" y="291554"/>
                    </a:lnTo>
                    <a:lnTo>
                      <a:pt x="15844" y="308752"/>
                    </a:lnTo>
                    <a:lnTo>
                      <a:pt x="33041" y="320355"/>
                    </a:lnTo>
                    <a:lnTo>
                      <a:pt x="54102" y="324612"/>
                    </a:lnTo>
                    <a:lnTo>
                      <a:pt x="2920746" y="324612"/>
                    </a:lnTo>
                    <a:lnTo>
                      <a:pt x="2941790" y="320355"/>
                    </a:lnTo>
                    <a:lnTo>
                      <a:pt x="2958988" y="308752"/>
                    </a:lnTo>
                    <a:lnTo>
                      <a:pt x="2970591" y="291554"/>
                    </a:lnTo>
                    <a:lnTo>
                      <a:pt x="2974848" y="270510"/>
                    </a:lnTo>
                    <a:lnTo>
                      <a:pt x="2974848" y="54101"/>
                    </a:lnTo>
                    <a:lnTo>
                      <a:pt x="2970591" y="33057"/>
                    </a:lnTo>
                    <a:lnTo>
                      <a:pt x="2958988" y="15859"/>
                    </a:lnTo>
                    <a:lnTo>
                      <a:pt x="2941790" y="4256"/>
                    </a:lnTo>
                    <a:lnTo>
                      <a:pt x="2920746" y="0"/>
                    </a:lnTo>
                    <a:close/>
                  </a:path>
                </a:pathLst>
              </a:custGeom>
              <a:solidFill>
                <a:srgbClr val="DCE6F1"/>
              </a:solidFill>
            </p:spPr>
            <p:txBody>
              <a:bodyPr wrap="square" lIns="0" tIns="0" rIns="0" bIns="0" rtlCol="0"/>
              <a:lstStyle/>
              <a:p>
                <a:endParaRPr sz="20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0" name="object 26"/>
              <p:cNvSpPr/>
              <p:nvPr/>
            </p:nvSpPr>
            <p:spPr>
              <a:xfrm>
                <a:off x="307847" y="6288023"/>
                <a:ext cx="2974975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2974975" h="325120">
                    <a:moveTo>
                      <a:pt x="0" y="54101"/>
                    </a:moveTo>
                    <a:lnTo>
                      <a:pt x="4251" y="33057"/>
                    </a:lnTo>
                    <a:lnTo>
                      <a:pt x="15844" y="15859"/>
                    </a:lnTo>
                    <a:lnTo>
                      <a:pt x="33041" y="4256"/>
                    </a:lnTo>
                    <a:lnTo>
                      <a:pt x="54102" y="0"/>
                    </a:lnTo>
                    <a:lnTo>
                      <a:pt x="2920746" y="0"/>
                    </a:lnTo>
                    <a:lnTo>
                      <a:pt x="2941790" y="4256"/>
                    </a:lnTo>
                    <a:lnTo>
                      <a:pt x="2958988" y="15859"/>
                    </a:lnTo>
                    <a:lnTo>
                      <a:pt x="2970591" y="33057"/>
                    </a:lnTo>
                    <a:lnTo>
                      <a:pt x="2974848" y="54101"/>
                    </a:lnTo>
                    <a:lnTo>
                      <a:pt x="2974848" y="270510"/>
                    </a:lnTo>
                    <a:lnTo>
                      <a:pt x="2970591" y="291554"/>
                    </a:lnTo>
                    <a:lnTo>
                      <a:pt x="2958988" y="308752"/>
                    </a:lnTo>
                    <a:lnTo>
                      <a:pt x="2941790" y="320355"/>
                    </a:lnTo>
                    <a:lnTo>
                      <a:pt x="2920746" y="324612"/>
                    </a:lnTo>
                    <a:lnTo>
                      <a:pt x="54102" y="324612"/>
                    </a:lnTo>
                    <a:lnTo>
                      <a:pt x="33041" y="320355"/>
                    </a:lnTo>
                    <a:lnTo>
                      <a:pt x="15844" y="308752"/>
                    </a:lnTo>
                    <a:lnTo>
                      <a:pt x="4251" y="291554"/>
                    </a:lnTo>
                    <a:lnTo>
                      <a:pt x="0" y="270510"/>
                    </a:lnTo>
                    <a:lnTo>
                      <a:pt x="0" y="54101"/>
                    </a:lnTo>
                    <a:close/>
                  </a:path>
                </a:pathLst>
              </a:custGeom>
              <a:ln w="12192">
                <a:solidFill>
                  <a:srgbClr val="385D89"/>
                </a:solidFill>
              </a:ln>
            </p:spPr>
            <p:txBody>
              <a:bodyPr wrap="square" lIns="0" tIns="0" rIns="0" bIns="0" rtlCol="0"/>
              <a:lstStyle/>
              <a:p>
                <a:endParaRPr sz="20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31" name="object 27"/>
            <p:cNvSpPr txBox="1"/>
            <p:nvPr/>
          </p:nvSpPr>
          <p:spPr>
            <a:xfrm>
              <a:off x="-206914" y="11493265"/>
              <a:ext cx="2641828" cy="15831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2000" b="1" spc="-55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표본조사(sampling</a:t>
              </a:r>
              <a:r>
                <a:rPr sz="2000" b="1" spc="-20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sz="2000" b="1" spc="-30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survey)</a:t>
              </a:r>
              <a:endParaRPr sz="20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grpSp>
          <p:nvGrpSpPr>
            <p:cNvPr id="32" name="object 28"/>
            <p:cNvGrpSpPr/>
            <p:nvPr/>
          </p:nvGrpSpPr>
          <p:grpSpPr>
            <a:xfrm>
              <a:off x="-606290" y="11291571"/>
              <a:ext cx="242570" cy="242570"/>
              <a:chOff x="224027" y="6181344"/>
              <a:chExt cx="242570" cy="242570"/>
            </a:xfrm>
          </p:grpSpPr>
          <p:sp>
            <p:nvSpPr>
              <p:cNvPr id="33" name="object 29"/>
              <p:cNvSpPr/>
              <p:nvPr/>
            </p:nvSpPr>
            <p:spPr>
              <a:xfrm>
                <a:off x="236981" y="6194298"/>
                <a:ext cx="216535" cy="216535"/>
              </a:xfrm>
              <a:custGeom>
                <a:avLst/>
                <a:gdLst/>
                <a:ahLst/>
                <a:cxnLst/>
                <a:rect l="l" t="t" r="r" b="b"/>
                <a:pathLst>
                  <a:path w="216534" h="216535">
                    <a:moveTo>
                      <a:pt x="216408" y="0"/>
                    </a:moveTo>
                    <a:lnTo>
                      <a:pt x="0" y="0"/>
                    </a:lnTo>
                    <a:lnTo>
                      <a:pt x="0" y="216408"/>
                    </a:lnTo>
                    <a:lnTo>
                      <a:pt x="216408" y="216408"/>
                    </a:lnTo>
                    <a:lnTo>
                      <a:pt x="216408" y="0"/>
                    </a:lnTo>
                    <a:close/>
                  </a:path>
                </a:pathLst>
              </a:custGeom>
              <a:solidFill>
                <a:srgbClr val="4F81BC"/>
              </a:solidFill>
            </p:spPr>
            <p:txBody>
              <a:bodyPr wrap="square" lIns="0" tIns="0" rIns="0" bIns="0" rtlCol="0"/>
              <a:lstStyle/>
              <a:p>
                <a:endParaRPr sz="20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" name="object 30"/>
              <p:cNvSpPr/>
              <p:nvPr/>
            </p:nvSpPr>
            <p:spPr>
              <a:xfrm>
                <a:off x="236981" y="6194298"/>
                <a:ext cx="216535" cy="216535"/>
              </a:xfrm>
              <a:custGeom>
                <a:avLst/>
                <a:gdLst/>
                <a:ahLst/>
                <a:cxnLst/>
                <a:rect l="l" t="t" r="r" b="b"/>
                <a:pathLst>
                  <a:path w="216534" h="216535">
                    <a:moveTo>
                      <a:pt x="0" y="216408"/>
                    </a:moveTo>
                    <a:lnTo>
                      <a:pt x="216408" y="216408"/>
                    </a:lnTo>
                    <a:lnTo>
                      <a:pt x="216408" y="0"/>
                    </a:lnTo>
                    <a:lnTo>
                      <a:pt x="0" y="0"/>
                    </a:lnTo>
                    <a:lnTo>
                      <a:pt x="0" y="216408"/>
                    </a:lnTo>
                    <a:close/>
                  </a:path>
                </a:pathLst>
              </a:custGeom>
              <a:ln w="25907">
                <a:solidFill>
                  <a:srgbClr val="385D89"/>
                </a:solidFill>
              </a:ln>
            </p:spPr>
            <p:txBody>
              <a:bodyPr wrap="square" lIns="0" tIns="0" rIns="0" bIns="0" rtlCol="0"/>
              <a:lstStyle/>
              <a:p>
                <a:endParaRPr sz="20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35" name="object 31"/>
            <p:cNvSpPr txBox="1"/>
            <p:nvPr/>
          </p:nvSpPr>
          <p:spPr>
            <a:xfrm>
              <a:off x="-598637" y="11370083"/>
              <a:ext cx="216535" cy="10339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53340">
                <a:lnSpc>
                  <a:spcPts val="1635"/>
                </a:lnSpc>
              </a:pPr>
              <a:r>
                <a:rPr sz="2000" b="1" spc="35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2</a:t>
              </a:r>
              <a:endParaRPr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grpSp>
          <p:nvGrpSpPr>
            <p:cNvPr id="36" name="object 32"/>
            <p:cNvGrpSpPr/>
            <p:nvPr/>
          </p:nvGrpSpPr>
          <p:grpSpPr>
            <a:xfrm>
              <a:off x="2965967" y="11392155"/>
              <a:ext cx="2699385" cy="337185"/>
              <a:chOff x="3796284" y="6281928"/>
              <a:chExt cx="2699385" cy="337185"/>
            </a:xfrm>
          </p:grpSpPr>
          <p:sp>
            <p:nvSpPr>
              <p:cNvPr id="37" name="object 33"/>
              <p:cNvSpPr/>
              <p:nvPr/>
            </p:nvSpPr>
            <p:spPr>
              <a:xfrm>
                <a:off x="3802380" y="6288024"/>
                <a:ext cx="26873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2687320" h="325120">
                    <a:moveTo>
                      <a:pt x="2632710" y="0"/>
                    </a:moveTo>
                    <a:lnTo>
                      <a:pt x="54102" y="0"/>
                    </a:lnTo>
                    <a:lnTo>
                      <a:pt x="33057" y="4256"/>
                    </a:lnTo>
                    <a:lnTo>
                      <a:pt x="15859" y="15859"/>
                    </a:lnTo>
                    <a:lnTo>
                      <a:pt x="4256" y="33057"/>
                    </a:lnTo>
                    <a:lnTo>
                      <a:pt x="0" y="54101"/>
                    </a:lnTo>
                    <a:lnTo>
                      <a:pt x="0" y="270510"/>
                    </a:lnTo>
                    <a:lnTo>
                      <a:pt x="4256" y="291554"/>
                    </a:lnTo>
                    <a:lnTo>
                      <a:pt x="15859" y="308752"/>
                    </a:lnTo>
                    <a:lnTo>
                      <a:pt x="33057" y="320355"/>
                    </a:lnTo>
                    <a:lnTo>
                      <a:pt x="54102" y="324612"/>
                    </a:lnTo>
                    <a:lnTo>
                      <a:pt x="2632710" y="324612"/>
                    </a:lnTo>
                    <a:lnTo>
                      <a:pt x="2653754" y="320355"/>
                    </a:lnTo>
                    <a:lnTo>
                      <a:pt x="2670952" y="308752"/>
                    </a:lnTo>
                    <a:lnTo>
                      <a:pt x="2682555" y="291554"/>
                    </a:lnTo>
                    <a:lnTo>
                      <a:pt x="2686812" y="270510"/>
                    </a:lnTo>
                    <a:lnTo>
                      <a:pt x="2686812" y="54101"/>
                    </a:lnTo>
                    <a:lnTo>
                      <a:pt x="2682555" y="33057"/>
                    </a:lnTo>
                    <a:lnTo>
                      <a:pt x="2670952" y="15859"/>
                    </a:lnTo>
                    <a:lnTo>
                      <a:pt x="2653754" y="4256"/>
                    </a:lnTo>
                    <a:lnTo>
                      <a:pt x="2632710" y="0"/>
                    </a:lnTo>
                    <a:close/>
                  </a:path>
                </a:pathLst>
              </a:custGeom>
              <a:solidFill>
                <a:srgbClr val="DCE6F1"/>
              </a:solidFill>
            </p:spPr>
            <p:txBody>
              <a:bodyPr wrap="square" lIns="0" tIns="0" rIns="0" bIns="0" rtlCol="0"/>
              <a:lstStyle/>
              <a:p>
                <a:endParaRPr sz="20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8" name="object 34"/>
              <p:cNvSpPr/>
              <p:nvPr/>
            </p:nvSpPr>
            <p:spPr>
              <a:xfrm>
                <a:off x="3802380" y="6288024"/>
                <a:ext cx="2687320" cy="325120"/>
              </a:xfrm>
              <a:custGeom>
                <a:avLst/>
                <a:gdLst/>
                <a:ahLst/>
                <a:cxnLst/>
                <a:rect l="l" t="t" r="r" b="b"/>
                <a:pathLst>
                  <a:path w="2687320" h="325120">
                    <a:moveTo>
                      <a:pt x="0" y="54101"/>
                    </a:moveTo>
                    <a:lnTo>
                      <a:pt x="4256" y="33057"/>
                    </a:lnTo>
                    <a:lnTo>
                      <a:pt x="15859" y="15859"/>
                    </a:lnTo>
                    <a:lnTo>
                      <a:pt x="33057" y="4256"/>
                    </a:lnTo>
                    <a:lnTo>
                      <a:pt x="54102" y="0"/>
                    </a:lnTo>
                    <a:lnTo>
                      <a:pt x="2632710" y="0"/>
                    </a:lnTo>
                    <a:lnTo>
                      <a:pt x="2653754" y="4256"/>
                    </a:lnTo>
                    <a:lnTo>
                      <a:pt x="2670952" y="15859"/>
                    </a:lnTo>
                    <a:lnTo>
                      <a:pt x="2682555" y="33057"/>
                    </a:lnTo>
                    <a:lnTo>
                      <a:pt x="2686812" y="54101"/>
                    </a:lnTo>
                    <a:lnTo>
                      <a:pt x="2686812" y="270510"/>
                    </a:lnTo>
                    <a:lnTo>
                      <a:pt x="2682555" y="291554"/>
                    </a:lnTo>
                    <a:lnTo>
                      <a:pt x="2670952" y="308752"/>
                    </a:lnTo>
                    <a:lnTo>
                      <a:pt x="2653754" y="320355"/>
                    </a:lnTo>
                    <a:lnTo>
                      <a:pt x="2632710" y="324612"/>
                    </a:lnTo>
                    <a:lnTo>
                      <a:pt x="54102" y="324612"/>
                    </a:lnTo>
                    <a:lnTo>
                      <a:pt x="33057" y="320355"/>
                    </a:lnTo>
                    <a:lnTo>
                      <a:pt x="15859" y="308752"/>
                    </a:lnTo>
                    <a:lnTo>
                      <a:pt x="4256" y="291554"/>
                    </a:lnTo>
                    <a:lnTo>
                      <a:pt x="0" y="270510"/>
                    </a:lnTo>
                    <a:lnTo>
                      <a:pt x="0" y="54101"/>
                    </a:lnTo>
                    <a:close/>
                  </a:path>
                </a:pathLst>
              </a:custGeom>
              <a:ln w="12191">
                <a:solidFill>
                  <a:srgbClr val="385D89"/>
                </a:solidFill>
              </a:ln>
            </p:spPr>
            <p:txBody>
              <a:bodyPr wrap="square" lIns="0" tIns="0" rIns="0" bIns="0" rtlCol="0"/>
              <a:lstStyle/>
              <a:p>
                <a:endParaRPr sz="20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39" name="object 35"/>
            <p:cNvSpPr txBox="1"/>
            <p:nvPr/>
          </p:nvSpPr>
          <p:spPr>
            <a:xfrm>
              <a:off x="2919525" y="11495189"/>
              <a:ext cx="3117778" cy="163261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89865">
                <a:lnSpc>
                  <a:spcPct val="100000"/>
                </a:lnSpc>
                <a:spcBef>
                  <a:spcPts val="105"/>
                </a:spcBef>
              </a:pPr>
              <a:r>
                <a:rPr sz="2000" b="1" spc="-50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전수조사(population</a:t>
              </a:r>
              <a:r>
                <a:rPr sz="2000" b="1" spc="10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sz="2000" b="1" spc="-10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census)</a:t>
              </a:r>
              <a:endParaRPr sz="20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sp>
          <p:nvSpPr>
            <p:cNvPr id="40" name="object 36"/>
            <p:cNvSpPr txBox="1"/>
            <p:nvPr/>
          </p:nvSpPr>
          <p:spPr>
            <a:xfrm>
              <a:off x="-495850" y="11818621"/>
              <a:ext cx="3039110" cy="172656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280670" marR="147955" indent="-268605">
                <a:lnSpc>
                  <a:spcPct val="110000"/>
                </a:lnSpc>
                <a:spcBef>
                  <a:spcPts val="100"/>
                </a:spcBef>
                <a:buFont typeface="Arial"/>
                <a:buChar char="•"/>
                <a:tabLst>
                  <a:tab pos="280670" algn="l"/>
                  <a:tab pos="281305" algn="l"/>
                </a:tabLst>
              </a:pP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통계학의</a:t>
              </a:r>
              <a:r>
                <a:rPr sz="2000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발전목표가</a:t>
              </a:r>
              <a:r>
                <a:rPr sz="2000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적은</a:t>
              </a:r>
              <a:r>
                <a:rPr sz="2000" spc="-5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데이터로</a:t>
              </a:r>
              <a:r>
                <a:rPr sz="2000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9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보다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풍부한</a:t>
              </a:r>
              <a:r>
                <a:rPr sz="2000" spc="-6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결과를</a:t>
              </a:r>
              <a:r>
                <a:rPr sz="2000" spc="-4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얻기</a:t>
              </a:r>
              <a:r>
                <a:rPr sz="2000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위한</a:t>
              </a:r>
              <a:r>
                <a:rPr sz="2000" spc="-4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2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것이었음</a:t>
              </a:r>
              <a:endParaRPr sz="200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endParaRPr>
            </a:p>
            <a:p>
              <a:pPr marL="280670" marR="102235" indent="-268605">
                <a:lnSpc>
                  <a:spcPct val="110000"/>
                </a:lnSpc>
                <a:spcBef>
                  <a:spcPts val="395"/>
                </a:spcBef>
                <a:buFont typeface="Arial"/>
                <a:buChar char="•"/>
                <a:tabLst>
                  <a:tab pos="280670" algn="l"/>
                  <a:tab pos="281305" algn="l"/>
                </a:tabLst>
              </a:pP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데이터</a:t>
              </a:r>
              <a:r>
                <a:rPr sz="2000" spc="-5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수집비용,</a:t>
              </a:r>
              <a:r>
                <a:rPr sz="2000" spc="-4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대용량</a:t>
              </a:r>
              <a:r>
                <a:rPr sz="2000" spc="-5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데이터</a:t>
              </a:r>
              <a:r>
                <a:rPr sz="2000" spc="-5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처리도구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비용</a:t>
              </a:r>
              <a:r>
                <a:rPr sz="2000" spc="-5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등에</a:t>
              </a:r>
              <a:r>
                <a:rPr sz="2000" spc="-6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부담이</a:t>
              </a:r>
              <a:r>
                <a:rPr sz="2000" spc="-4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5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됨</a:t>
              </a:r>
              <a:endParaRPr sz="200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endParaRPr>
            </a:p>
            <a:p>
              <a:pPr marL="280670" marR="5080" indent="-268605">
                <a:lnSpc>
                  <a:spcPct val="110000"/>
                </a:lnSpc>
                <a:spcBef>
                  <a:spcPts val="405"/>
                </a:spcBef>
                <a:buFont typeface="Arial"/>
                <a:buChar char="•"/>
                <a:tabLst>
                  <a:tab pos="280670" algn="l"/>
                  <a:tab pos="281305" algn="l"/>
                </a:tabLst>
              </a:pP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분석목표에</a:t>
              </a:r>
              <a:r>
                <a:rPr sz="2000" spc="-6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따라</a:t>
              </a:r>
              <a:r>
                <a:rPr sz="2000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필요한</a:t>
              </a:r>
              <a:r>
                <a:rPr sz="2000" spc="-5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정보를</a:t>
              </a:r>
              <a:r>
                <a:rPr sz="2000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수집하므로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질문이</a:t>
              </a:r>
              <a:r>
                <a:rPr sz="2000" spc="-6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바뀌면</a:t>
              </a:r>
              <a:r>
                <a:rPr sz="2000" spc="-4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데이터를</a:t>
              </a:r>
              <a:r>
                <a:rPr sz="2000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다시</a:t>
              </a:r>
              <a:r>
                <a:rPr sz="2000" spc="-5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수집해야</a:t>
              </a:r>
              <a:r>
                <a:rPr sz="2000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5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함</a:t>
              </a:r>
              <a:endParaRPr sz="200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endParaRPr>
            </a:p>
            <a:p>
              <a:pPr marL="280670" indent="-268605">
                <a:lnSpc>
                  <a:spcPct val="100000"/>
                </a:lnSpc>
                <a:spcBef>
                  <a:spcPts val="545"/>
                </a:spcBef>
                <a:buFont typeface="Arial"/>
                <a:buChar char="•"/>
                <a:tabLst>
                  <a:tab pos="280670" algn="l"/>
                  <a:tab pos="281305" algn="l"/>
                </a:tabLst>
              </a:pP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데이터</a:t>
              </a:r>
              <a:r>
                <a:rPr sz="2000" spc="-6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활용</a:t>
              </a:r>
              <a:r>
                <a:rPr sz="2000" spc="-5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융통성이</a:t>
              </a:r>
              <a:r>
                <a:rPr sz="2000" spc="-6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매우</a:t>
              </a:r>
              <a:r>
                <a:rPr sz="2000" spc="-5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2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떨어짐</a:t>
              </a:r>
              <a:endParaRPr sz="200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endParaRPr>
            </a:p>
          </p:txBody>
        </p:sp>
        <p:sp>
          <p:nvSpPr>
            <p:cNvPr id="41" name="object 37"/>
            <p:cNvSpPr txBox="1"/>
            <p:nvPr/>
          </p:nvSpPr>
          <p:spPr>
            <a:xfrm>
              <a:off x="2959617" y="11824462"/>
              <a:ext cx="2611120" cy="222708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280670" marR="434340" indent="-268605">
                <a:lnSpc>
                  <a:spcPct val="110000"/>
                </a:lnSpc>
                <a:spcBef>
                  <a:spcPts val="100"/>
                </a:spcBef>
                <a:buFont typeface="Arial"/>
                <a:buChar char="•"/>
                <a:tabLst>
                  <a:tab pos="280670" algn="l"/>
                  <a:tab pos="281305" algn="l"/>
                </a:tabLst>
              </a:pP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인터넷</a:t>
              </a:r>
              <a:r>
                <a:rPr sz="2000" spc="-7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로그</a:t>
              </a:r>
              <a:r>
                <a:rPr sz="2000" spc="-4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등을</a:t>
              </a:r>
              <a:r>
                <a:rPr sz="2000" spc="-4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이용해</a:t>
              </a:r>
              <a:r>
                <a:rPr sz="2000" spc="-5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9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특정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사이트를</a:t>
              </a:r>
              <a:r>
                <a:rPr sz="2000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이용하는</a:t>
              </a:r>
              <a:r>
                <a:rPr sz="2000" spc="-7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2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사용자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전수조사가</a:t>
              </a:r>
              <a:r>
                <a:rPr sz="2000" spc="-6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2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가능함</a:t>
              </a:r>
              <a:endParaRPr sz="200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endParaRPr>
            </a:p>
            <a:p>
              <a:pPr marL="280670" marR="334010" indent="-268605">
                <a:lnSpc>
                  <a:spcPct val="110100"/>
                </a:lnSpc>
                <a:spcBef>
                  <a:spcPts val="395"/>
                </a:spcBef>
                <a:buFont typeface="Arial"/>
                <a:buChar char="•"/>
                <a:tabLst>
                  <a:tab pos="280670" algn="l"/>
                  <a:tab pos="281305" algn="l"/>
                </a:tabLst>
              </a:pP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샘플링이</a:t>
              </a:r>
              <a:r>
                <a:rPr sz="2000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주지</a:t>
              </a:r>
              <a:r>
                <a:rPr sz="2000" spc="-5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못하는</a:t>
              </a:r>
              <a:r>
                <a:rPr sz="2000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패턴이나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정보를</a:t>
              </a:r>
              <a:r>
                <a:rPr sz="2000" spc="-6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다양하게</a:t>
              </a:r>
              <a:r>
                <a:rPr sz="2000" spc="-6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제공해</a:t>
              </a:r>
              <a:r>
                <a:rPr sz="2000" spc="-4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5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줌</a:t>
              </a:r>
              <a:endParaRPr sz="200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endParaRPr>
            </a:p>
            <a:p>
              <a:pPr marL="280670" marR="5080" indent="-268605">
                <a:lnSpc>
                  <a:spcPct val="110000"/>
                </a:lnSpc>
                <a:spcBef>
                  <a:spcPts val="405"/>
                </a:spcBef>
                <a:buFont typeface="Arial"/>
                <a:buChar char="•"/>
                <a:tabLst>
                  <a:tab pos="280670" algn="l"/>
                  <a:tab pos="281305" algn="l"/>
                </a:tabLst>
              </a:pP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모든</a:t>
              </a:r>
              <a:r>
                <a:rPr sz="2000" spc="-5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데이터를</a:t>
              </a:r>
              <a:r>
                <a:rPr sz="2000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모아서</a:t>
              </a:r>
              <a:r>
                <a:rPr sz="2000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상황에</a:t>
              </a:r>
              <a:r>
                <a:rPr sz="2000" spc="-5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필요한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질문을</a:t>
              </a:r>
              <a:r>
                <a:rPr sz="2000" spc="-6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통해</a:t>
              </a:r>
              <a:r>
                <a:rPr sz="2000" spc="-5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다양한</a:t>
              </a:r>
              <a:r>
                <a:rPr sz="2000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2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방식으로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데이터를</a:t>
              </a:r>
              <a:r>
                <a:rPr sz="2000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재가공이</a:t>
              </a:r>
              <a:r>
                <a:rPr sz="2000" spc="-7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2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가능해짐</a:t>
              </a:r>
              <a:endParaRPr sz="200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endParaRPr>
            </a:p>
            <a:p>
              <a:pPr marL="280670" indent="-268605">
                <a:lnSpc>
                  <a:spcPct val="100000"/>
                </a:lnSpc>
                <a:spcBef>
                  <a:spcPts val="540"/>
                </a:spcBef>
                <a:buFont typeface="Arial"/>
                <a:buChar char="•"/>
                <a:tabLst>
                  <a:tab pos="280670" algn="l"/>
                  <a:tab pos="281305" algn="l"/>
                </a:tabLst>
              </a:pP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데이터</a:t>
              </a:r>
              <a:r>
                <a:rPr sz="2000" spc="-6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활용</a:t>
              </a:r>
              <a:r>
                <a:rPr sz="2000" spc="-5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융통성이</a:t>
              </a:r>
              <a:r>
                <a:rPr sz="2000" spc="-6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매우</a:t>
              </a:r>
              <a:r>
                <a:rPr sz="2000" spc="-5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2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높음</a:t>
              </a:r>
              <a:endParaRPr sz="200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endParaRPr>
            </a:p>
          </p:txBody>
        </p:sp>
        <p:sp>
          <p:nvSpPr>
            <p:cNvPr id="42" name="object 38"/>
            <p:cNvSpPr/>
            <p:nvPr/>
          </p:nvSpPr>
          <p:spPr>
            <a:xfrm>
              <a:off x="2702315" y="11431779"/>
              <a:ext cx="180340" cy="2520950"/>
            </a:xfrm>
            <a:custGeom>
              <a:avLst/>
              <a:gdLst/>
              <a:ahLst/>
              <a:cxnLst/>
              <a:rect l="l" t="t" r="r" b="b"/>
              <a:pathLst>
                <a:path w="180339" h="2520950">
                  <a:moveTo>
                    <a:pt x="0" y="0"/>
                  </a:moveTo>
                  <a:lnTo>
                    <a:pt x="0" y="2520696"/>
                  </a:lnTo>
                  <a:lnTo>
                    <a:pt x="179831" y="12603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>
              <a:endParaRPr sz="20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971953" y="3656286"/>
            <a:ext cx="8063284" cy="5498650"/>
            <a:chOff x="971952" y="3656286"/>
            <a:chExt cx="6305209" cy="2978242"/>
          </a:xfrm>
        </p:grpSpPr>
        <p:grpSp>
          <p:nvGrpSpPr>
            <p:cNvPr id="10" name="object 10"/>
            <p:cNvGrpSpPr/>
            <p:nvPr/>
          </p:nvGrpSpPr>
          <p:grpSpPr>
            <a:xfrm>
              <a:off x="1049422" y="3756617"/>
              <a:ext cx="2987675" cy="335915"/>
              <a:chOff x="338074" y="2473198"/>
              <a:chExt cx="2987675" cy="335915"/>
            </a:xfrm>
          </p:grpSpPr>
          <p:sp>
            <p:nvSpPr>
              <p:cNvPr id="11" name="object 11"/>
              <p:cNvSpPr/>
              <p:nvPr/>
            </p:nvSpPr>
            <p:spPr>
              <a:xfrm>
                <a:off x="344424" y="2479548"/>
                <a:ext cx="2974975" cy="323215"/>
              </a:xfrm>
              <a:custGeom>
                <a:avLst/>
                <a:gdLst/>
                <a:ahLst/>
                <a:cxnLst/>
                <a:rect l="l" t="t" r="r" b="b"/>
                <a:pathLst>
                  <a:path w="2974975" h="323214">
                    <a:moveTo>
                      <a:pt x="2921000" y="0"/>
                    </a:moveTo>
                    <a:lnTo>
                      <a:pt x="53847" y="0"/>
                    </a:lnTo>
                    <a:lnTo>
                      <a:pt x="32886" y="4234"/>
                    </a:lnTo>
                    <a:lnTo>
                      <a:pt x="15770" y="15779"/>
                    </a:lnTo>
                    <a:lnTo>
                      <a:pt x="4231" y="32896"/>
                    </a:lnTo>
                    <a:lnTo>
                      <a:pt x="0" y="53848"/>
                    </a:lnTo>
                    <a:lnTo>
                      <a:pt x="0" y="269240"/>
                    </a:lnTo>
                    <a:lnTo>
                      <a:pt x="4231" y="290191"/>
                    </a:lnTo>
                    <a:lnTo>
                      <a:pt x="15770" y="307308"/>
                    </a:lnTo>
                    <a:lnTo>
                      <a:pt x="32886" y="318853"/>
                    </a:lnTo>
                    <a:lnTo>
                      <a:pt x="53847" y="323087"/>
                    </a:lnTo>
                    <a:lnTo>
                      <a:pt x="2921000" y="323087"/>
                    </a:lnTo>
                    <a:lnTo>
                      <a:pt x="2941951" y="318853"/>
                    </a:lnTo>
                    <a:lnTo>
                      <a:pt x="2959068" y="307308"/>
                    </a:lnTo>
                    <a:lnTo>
                      <a:pt x="2970613" y="290191"/>
                    </a:lnTo>
                    <a:lnTo>
                      <a:pt x="2974848" y="269240"/>
                    </a:lnTo>
                    <a:lnTo>
                      <a:pt x="2974848" y="53848"/>
                    </a:lnTo>
                    <a:lnTo>
                      <a:pt x="2970613" y="32896"/>
                    </a:lnTo>
                    <a:lnTo>
                      <a:pt x="2959068" y="15779"/>
                    </a:lnTo>
                    <a:lnTo>
                      <a:pt x="2941951" y="4234"/>
                    </a:lnTo>
                    <a:lnTo>
                      <a:pt x="2921000" y="0"/>
                    </a:lnTo>
                    <a:close/>
                  </a:path>
                </a:pathLst>
              </a:custGeom>
              <a:solidFill>
                <a:srgbClr val="DCE6F1"/>
              </a:solidFill>
            </p:spPr>
            <p:txBody>
              <a:bodyPr wrap="square" lIns="0" tIns="0" rIns="0" bIns="0" rtlCol="0"/>
              <a:lstStyle/>
              <a:p>
                <a:endParaRPr sz="20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object 12"/>
              <p:cNvSpPr/>
              <p:nvPr/>
            </p:nvSpPr>
            <p:spPr>
              <a:xfrm>
                <a:off x="344424" y="2479548"/>
                <a:ext cx="2974975" cy="323215"/>
              </a:xfrm>
              <a:custGeom>
                <a:avLst/>
                <a:gdLst/>
                <a:ahLst/>
                <a:cxnLst/>
                <a:rect l="l" t="t" r="r" b="b"/>
                <a:pathLst>
                  <a:path w="2974975" h="323214">
                    <a:moveTo>
                      <a:pt x="0" y="53848"/>
                    </a:moveTo>
                    <a:lnTo>
                      <a:pt x="4231" y="32896"/>
                    </a:lnTo>
                    <a:lnTo>
                      <a:pt x="15770" y="15779"/>
                    </a:lnTo>
                    <a:lnTo>
                      <a:pt x="32886" y="4234"/>
                    </a:lnTo>
                    <a:lnTo>
                      <a:pt x="53847" y="0"/>
                    </a:lnTo>
                    <a:lnTo>
                      <a:pt x="2921000" y="0"/>
                    </a:lnTo>
                    <a:lnTo>
                      <a:pt x="2941951" y="4234"/>
                    </a:lnTo>
                    <a:lnTo>
                      <a:pt x="2959068" y="15779"/>
                    </a:lnTo>
                    <a:lnTo>
                      <a:pt x="2970613" y="32896"/>
                    </a:lnTo>
                    <a:lnTo>
                      <a:pt x="2974848" y="53848"/>
                    </a:lnTo>
                    <a:lnTo>
                      <a:pt x="2974848" y="269240"/>
                    </a:lnTo>
                    <a:lnTo>
                      <a:pt x="2970613" y="290191"/>
                    </a:lnTo>
                    <a:lnTo>
                      <a:pt x="2959068" y="307308"/>
                    </a:lnTo>
                    <a:lnTo>
                      <a:pt x="2941951" y="318853"/>
                    </a:lnTo>
                    <a:lnTo>
                      <a:pt x="2921000" y="323087"/>
                    </a:lnTo>
                    <a:lnTo>
                      <a:pt x="53847" y="323087"/>
                    </a:lnTo>
                    <a:lnTo>
                      <a:pt x="32886" y="318853"/>
                    </a:lnTo>
                    <a:lnTo>
                      <a:pt x="15770" y="307308"/>
                    </a:lnTo>
                    <a:lnTo>
                      <a:pt x="4231" y="290191"/>
                    </a:lnTo>
                    <a:lnTo>
                      <a:pt x="0" y="269240"/>
                    </a:lnTo>
                    <a:lnTo>
                      <a:pt x="0" y="53848"/>
                    </a:lnTo>
                    <a:close/>
                  </a:path>
                </a:pathLst>
              </a:custGeom>
              <a:ln w="12192">
                <a:solidFill>
                  <a:srgbClr val="385D89"/>
                </a:solidFill>
              </a:ln>
            </p:spPr>
            <p:txBody>
              <a:bodyPr wrap="square" lIns="0" tIns="0" rIns="0" bIns="0" rtlCol="0"/>
              <a:lstStyle/>
              <a:p>
                <a:endParaRPr sz="20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3" name="object 13"/>
            <p:cNvSpPr txBox="1"/>
            <p:nvPr/>
          </p:nvSpPr>
          <p:spPr>
            <a:xfrm>
              <a:off x="1526306" y="3854038"/>
              <a:ext cx="2341451" cy="17364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000" b="1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사전처리(pre-</a:t>
              </a:r>
              <a:r>
                <a:rPr sz="2000" b="1" spc="-20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processing)</a:t>
              </a:r>
              <a:endParaRPr sz="20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grpSp>
          <p:nvGrpSpPr>
            <p:cNvPr id="14" name="object 14"/>
            <p:cNvGrpSpPr/>
            <p:nvPr/>
          </p:nvGrpSpPr>
          <p:grpSpPr>
            <a:xfrm>
              <a:off x="971952" y="3656286"/>
              <a:ext cx="242570" cy="242570"/>
              <a:chOff x="260604" y="2372867"/>
              <a:chExt cx="242570" cy="242570"/>
            </a:xfrm>
          </p:grpSpPr>
          <p:sp>
            <p:nvSpPr>
              <p:cNvPr id="15" name="object 15"/>
              <p:cNvSpPr/>
              <p:nvPr/>
            </p:nvSpPr>
            <p:spPr>
              <a:xfrm>
                <a:off x="273558" y="2385821"/>
                <a:ext cx="216535" cy="216535"/>
              </a:xfrm>
              <a:custGeom>
                <a:avLst/>
                <a:gdLst/>
                <a:ahLst/>
                <a:cxnLst/>
                <a:rect l="l" t="t" r="r" b="b"/>
                <a:pathLst>
                  <a:path w="216534" h="216535">
                    <a:moveTo>
                      <a:pt x="216408" y="0"/>
                    </a:moveTo>
                    <a:lnTo>
                      <a:pt x="0" y="0"/>
                    </a:lnTo>
                    <a:lnTo>
                      <a:pt x="0" y="216407"/>
                    </a:lnTo>
                    <a:lnTo>
                      <a:pt x="216408" y="216407"/>
                    </a:lnTo>
                    <a:lnTo>
                      <a:pt x="216408" y="0"/>
                    </a:lnTo>
                    <a:close/>
                  </a:path>
                </a:pathLst>
              </a:custGeom>
              <a:solidFill>
                <a:srgbClr val="4F81BC"/>
              </a:solidFill>
            </p:spPr>
            <p:txBody>
              <a:bodyPr wrap="square" lIns="0" tIns="0" rIns="0" bIns="0" rtlCol="0"/>
              <a:lstStyle/>
              <a:p>
                <a:pPr algn="ctr"/>
                <a:endParaRPr sz="2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" name="object 16"/>
              <p:cNvSpPr/>
              <p:nvPr/>
            </p:nvSpPr>
            <p:spPr>
              <a:xfrm>
                <a:off x="273558" y="2385821"/>
                <a:ext cx="216535" cy="216535"/>
              </a:xfrm>
              <a:custGeom>
                <a:avLst/>
                <a:gdLst/>
                <a:ahLst/>
                <a:cxnLst/>
                <a:rect l="l" t="t" r="r" b="b"/>
                <a:pathLst>
                  <a:path w="216534" h="216535">
                    <a:moveTo>
                      <a:pt x="0" y="216407"/>
                    </a:moveTo>
                    <a:lnTo>
                      <a:pt x="216408" y="216407"/>
                    </a:lnTo>
                    <a:lnTo>
                      <a:pt x="216408" y="0"/>
                    </a:lnTo>
                    <a:lnTo>
                      <a:pt x="0" y="0"/>
                    </a:lnTo>
                    <a:lnTo>
                      <a:pt x="0" y="216407"/>
                    </a:lnTo>
                    <a:close/>
                  </a:path>
                </a:pathLst>
              </a:custGeom>
              <a:ln w="25908">
                <a:solidFill>
                  <a:srgbClr val="385D89"/>
                </a:solidFill>
              </a:ln>
            </p:spPr>
            <p:txBody>
              <a:bodyPr wrap="square" lIns="0" tIns="0" rIns="0" bIns="0" rtlCol="0"/>
              <a:lstStyle/>
              <a:p>
                <a:endParaRPr sz="20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0" name="object 17"/>
            <p:cNvSpPr txBox="1"/>
            <p:nvPr/>
          </p:nvSpPr>
          <p:spPr>
            <a:xfrm>
              <a:off x="996622" y="3749821"/>
              <a:ext cx="216535" cy="11363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52705">
                <a:lnSpc>
                  <a:spcPts val="1630"/>
                </a:lnSpc>
              </a:pPr>
              <a:r>
                <a:rPr sz="2000" b="1" spc="35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1</a:t>
              </a:r>
              <a:endParaRPr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grpSp>
          <p:nvGrpSpPr>
            <p:cNvPr id="22" name="object 18"/>
            <p:cNvGrpSpPr/>
            <p:nvPr/>
          </p:nvGrpSpPr>
          <p:grpSpPr>
            <a:xfrm>
              <a:off x="4507632" y="3756870"/>
              <a:ext cx="2699385" cy="335280"/>
              <a:chOff x="3796284" y="2473451"/>
              <a:chExt cx="2699385" cy="335280"/>
            </a:xfrm>
          </p:grpSpPr>
          <p:sp>
            <p:nvSpPr>
              <p:cNvPr id="23" name="object 19"/>
              <p:cNvSpPr/>
              <p:nvPr/>
            </p:nvSpPr>
            <p:spPr>
              <a:xfrm>
                <a:off x="3802380" y="2479547"/>
                <a:ext cx="2687320" cy="323215"/>
              </a:xfrm>
              <a:custGeom>
                <a:avLst/>
                <a:gdLst/>
                <a:ahLst/>
                <a:cxnLst/>
                <a:rect l="l" t="t" r="r" b="b"/>
                <a:pathLst>
                  <a:path w="2687320" h="323214">
                    <a:moveTo>
                      <a:pt x="2632964" y="0"/>
                    </a:moveTo>
                    <a:lnTo>
                      <a:pt x="53848" y="0"/>
                    </a:lnTo>
                    <a:lnTo>
                      <a:pt x="32896" y="4234"/>
                    </a:lnTo>
                    <a:lnTo>
                      <a:pt x="15779" y="15779"/>
                    </a:lnTo>
                    <a:lnTo>
                      <a:pt x="4234" y="32896"/>
                    </a:lnTo>
                    <a:lnTo>
                      <a:pt x="0" y="53848"/>
                    </a:lnTo>
                    <a:lnTo>
                      <a:pt x="0" y="269240"/>
                    </a:lnTo>
                    <a:lnTo>
                      <a:pt x="4234" y="290191"/>
                    </a:lnTo>
                    <a:lnTo>
                      <a:pt x="15779" y="307308"/>
                    </a:lnTo>
                    <a:lnTo>
                      <a:pt x="32896" y="318853"/>
                    </a:lnTo>
                    <a:lnTo>
                      <a:pt x="53848" y="323087"/>
                    </a:lnTo>
                    <a:lnTo>
                      <a:pt x="2632964" y="323087"/>
                    </a:lnTo>
                    <a:lnTo>
                      <a:pt x="2653915" y="318853"/>
                    </a:lnTo>
                    <a:lnTo>
                      <a:pt x="2671032" y="307308"/>
                    </a:lnTo>
                    <a:lnTo>
                      <a:pt x="2682577" y="290191"/>
                    </a:lnTo>
                    <a:lnTo>
                      <a:pt x="2686812" y="269240"/>
                    </a:lnTo>
                    <a:lnTo>
                      <a:pt x="2686812" y="53848"/>
                    </a:lnTo>
                    <a:lnTo>
                      <a:pt x="2682577" y="32896"/>
                    </a:lnTo>
                    <a:lnTo>
                      <a:pt x="2671032" y="15779"/>
                    </a:lnTo>
                    <a:lnTo>
                      <a:pt x="2653915" y="4234"/>
                    </a:lnTo>
                    <a:lnTo>
                      <a:pt x="2632964" y="0"/>
                    </a:lnTo>
                    <a:close/>
                  </a:path>
                </a:pathLst>
              </a:custGeom>
              <a:solidFill>
                <a:srgbClr val="DCE6F1"/>
              </a:solidFill>
            </p:spPr>
            <p:txBody>
              <a:bodyPr wrap="square" lIns="0" tIns="0" rIns="0" bIns="0" rtlCol="0"/>
              <a:lstStyle/>
              <a:p>
                <a:endParaRPr sz="20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" name="object 20"/>
              <p:cNvSpPr/>
              <p:nvPr/>
            </p:nvSpPr>
            <p:spPr>
              <a:xfrm>
                <a:off x="3802380" y="2479547"/>
                <a:ext cx="2687320" cy="323215"/>
              </a:xfrm>
              <a:custGeom>
                <a:avLst/>
                <a:gdLst/>
                <a:ahLst/>
                <a:cxnLst/>
                <a:rect l="l" t="t" r="r" b="b"/>
                <a:pathLst>
                  <a:path w="2687320" h="323214">
                    <a:moveTo>
                      <a:pt x="0" y="53848"/>
                    </a:moveTo>
                    <a:lnTo>
                      <a:pt x="4234" y="32896"/>
                    </a:lnTo>
                    <a:lnTo>
                      <a:pt x="15779" y="15779"/>
                    </a:lnTo>
                    <a:lnTo>
                      <a:pt x="32896" y="4234"/>
                    </a:lnTo>
                    <a:lnTo>
                      <a:pt x="53848" y="0"/>
                    </a:lnTo>
                    <a:lnTo>
                      <a:pt x="2632964" y="0"/>
                    </a:lnTo>
                    <a:lnTo>
                      <a:pt x="2653915" y="4234"/>
                    </a:lnTo>
                    <a:lnTo>
                      <a:pt x="2671032" y="15779"/>
                    </a:lnTo>
                    <a:lnTo>
                      <a:pt x="2682577" y="32896"/>
                    </a:lnTo>
                    <a:lnTo>
                      <a:pt x="2686812" y="53848"/>
                    </a:lnTo>
                    <a:lnTo>
                      <a:pt x="2686812" y="269240"/>
                    </a:lnTo>
                    <a:lnTo>
                      <a:pt x="2682577" y="290191"/>
                    </a:lnTo>
                    <a:lnTo>
                      <a:pt x="2671032" y="307308"/>
                    </a:lnTo>
                    <a:lnTo>
                      <a:pt x="2653915" y="318853"/>
                    </a:lnTo>
                    <a:lnTo>
                      <a:pt x="2632964" y="323087"/>
                    </a:lnTo>
                    <a:lnTo>
                      <a:pt x="53848" y="323087"/>
                    </a:lnTo>
                    <a:lnTo>
                      <a:pt x="32896" y="318853"/>
                    </a:lnTo>
                    <a:lnTo>
                      <a:pt x="15779" y="307308"/>
                    </a:lnTo>
                    <a:lnTo>
                      <a:pt x="4234" y="290191"/>
                    </a:lnTo>
                    <a:lnTo>
                      <a:pt x="0" y="269240"/>
                    </a:lnTo>
                    <a:lnTo>
                      <a:pt x="0" y="53848"/>
                    </a:lnTo>
                    <a:close/>
                  </a:path>
                </a:pathLst>
              </a:custGeom>
              <a:ln w="12192">
                <a:solidFill>
                  <a:srgbClr val="385D89"/>
                </a:solidFill>
              </a:ln>
            </p:spPr>
            <p:txBody>
              <a:bodyPr wrap="square" lIns="0" tIns="0" rIns="0" bIns="0" rtlCol="0"/>
              <a:lstStyle/>
              <a:p>
                <a:endParaRPr sz="20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5" name="object 21"/>
            <p:cNvSpPr txBox="1"/>
            <p:nvPr/>
          </p:nvSpPr>
          <p:spPr>
            <a:xfrm>
              <a:off x="4606351" y="3854038"/>
              <a:ext cx="2670810" cy="17364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27025">
                <a:lnSpc>
                  <a:spcPct val="100000"/>
                </a:lnSpc>
                <a:spcBef>
                  <a:spcPts val="100"/>
                </a:spcBef>
              </a:pPr>
              <a:r>
                <a:rPr sz="2000" b="1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사후처리(pro-</a:t>
              </a:r>
              <a:r>
                <a:rPr sz="2000" b="1" spc="-10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processing)</a:t>
              </a:r>
              <a:endParaRPr sz="20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sp>
          <p:nvSpPr>
            <p:cNvPr id="26" name="object 22"/>
            <p:cNvSpPr txBox="1"/>
            <p:nvPr/>
          </p:nvSpPr>
          <p:spPr>
            <a:xfrm>
              <a:off x="1045815" y="4124282"/>
              <a:ext cx="3081655" cy="251024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280670" marR="333375" indent="-268605">
                <a:lnSpc>
                  <a:spcPct val="110000"/>
                </a:lnSpc>
                <a:spcBef>
                  <a:spcPts val="100"/>
                </a:spcBef>
                <a:buFont typeface="Arial"/>
                <a:buChar char="•"/>
                <a:tabLst>
                  <a:tab pos="280670" algn="l"/>
                  <a:tab pos="281305" algn="l"/>
                </a:tabLst>
              </a:pP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쏟아지는</a:t>
              </a:r>
              <a:r>
                <a:rPr sz="2000" spc="-6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정보의</a:t>
              </a:r>
              <a:r>
                <a:rPr sz="2000" spc="-7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양이</a:t>
              </a:r>
              <a:r>
                <a:rPr sz="2000" spc="-4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90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정보관리</a:t>
              </a:r>
              <a:r>
                <a:rPr sz="2000" spc="-9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시스템의</a:t>
              </a:r>
              <a:r>
                <a:rPr sz="2000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한계를</a:t>
              </a:r>
              <a:r>
                <a:rPr sz="2000" spc="-7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2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넘어섬</a:t>
              </a:r>
              <a:endParaRPr sz="200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endParaRPr>
            </a:p>
            <a:p>
              <a:pPr marL="280670" marR="5080" indent="-268605">
                <a:lnSpc>
                  <a:spcPct val="110000"/>
                </a:lnSpc>
                <a:spcBef>
                  <a:spcPts val="395"/>
                </a:spcBef>
                <a:buFont typeface="Arial"/>
                <a:buChar char="•"/>
                <a:tabLst>
                  <a:tab pos="280670" algn="l"/>
                  <a:tab pos="281305" algn="l"/>
                </a:tabLst>
              </a:pP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필요한</a:t>
              </a:r>
              <a:r>
                <a:rPr sz="2000" spc="-6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정보만</a:t>
              </a:r>
              <a:r>
                <a:rPr sz="2000" spc="-4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수집하고</a:t>
              </a:r>
              <a:r>
                <a:rPr sz="2000" spc="-6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불필요</a:t>
              </a:r>
              <a:r>
                <a:rPr sz="2000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정보를</a:t>
              </a:r>
              <a:r>
                <a:rPr sz="2000" spc="-4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9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버려 </a:t>
              </a:r>
              <a:r>
                <a:rPr sz="2000" spc="-80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시스템</a:t>
              </a:r>
              <a:r>
                <a:rPr sz="2000" spc="-6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효율성</a:t>
              </a:r>
              <a:r>
                <a:rPr lang="en-US"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lang="ko-KR" altLang="en-US"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강화</a:t>
              </a:r>
              <a:endParaRPr sz="200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endParaRPr>
            </a:p>
            <a:p>
              <a:pPr marL="280670" marR="5080" indent="-268605">
                <a:lnSpc>
                  <a:spcPct val="110000"/>
                </a:lnSpc>
                <a:spcBef>
                  <a:spcPts val="409"/>
                </a:spcBef>
                <a:buFont typeface="Arial"/>
                <a:buChar char="•"/>
                <a:tabLst>
                  <a:tab pos="280670" algn="l"/>
                  <a:tab pos="281305" algn="l"/>
                </a:tabLst>
              </a:pP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가치가</a:t>
              </a:r>
              <a:r>
                <a:rPr sz="2000" spc="-6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있을</a:t>
              </a:r>
              <a:r>
                <a:rPr sz="2000" spc="-5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것이라고</a:t>
              </a:r>
              <a:r>
                <a:rPr sz="2000" spc="-6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정해진</a:t>
              </a:r>
              <a:r>
                <a:rPr sz="2000" spc="-5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특정한</a:t>
              </a:r>
              <a:r>
                <a:rPr sz="2000" spc="-6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9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정보만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모아서</a:t>
              </a:r>
              <a:r>
                <a:rPr sz="2000" spc="-5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2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처리함</a:t>
              </a:r>
              <a:endParaRPr sz="200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endParaRPr>
            </a:p>
            <a:p>
              <a:pPr marL="280670" marR="5080" indent="-268605">
                <a:lnSpc>
                  <a:spcPct val="110000"/>
                </a:lnSpc>
                <a:spcBef>
                  <a:spcPts val="395"/>
                </a:spcBef>
                <a:buFont typeface="Arial"/>
                <a:buChar char="•"/>
                <a:tabLst>
                  <a:tab pos="280670" algn="l"/>
                  <a:tab pos="281305" algn="l"/>
                </a:tabLst>
              </a:pP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사전에</a:t>
              </a:r>
              <a:r>
                <a:rPr sz="2000" spc="-6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표준화</a:t>
              </a:r>
              <a:r>
                <a:rPr sz="2000" spc="-4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포맷으로</a:t>
              </a:r>
              <a:r>
                <a:rPr sz="2000" spc="-6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인쇄된</a:t>
              </a:r>
              <a:r>
                <a:rPr sz="2000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문서를</a:t>
              </a:r>
              <a:r>
                <a:rPr sz="2000" spc="-4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9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통해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필요한</a:t>
              </a:r>
              <a:r>
                <a:rPr sz="2000" spc="-5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정보만</a:t>
              </a:r>
              <a:r>
                <a:rPr sz="2000" spc="-4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2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수집</a:t>
              </a:r>
              <a:endParaRPr sz="200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endParaRPr>
            </a:p>
            <a:p>
              <a:pPr marL="280670" marR="520065" indent="-268605">
                <a:lnSpc>
                  <a:spcPct val="110000"/>
                </a:lnSpc>
                <a:spcBef>
                  <a:spcPts val="395"/>
                </a:spcBef>
                <a:buFont typeface="Arial"/>
                <a:buChar char="•"/>
                <a:tabLst>
                  <a:tab pos="280670" algn="l"/>
                  <a:tab pos="281305" algn="l"/>
                </a:tabLst>
              </a:pP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개개인의</a:t>
              </a:r>
              <a:r>
                <a:rPr sz="2000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특수상황을</a:t>
              </a:r>
              <a:r>
                <a:rPr sz="2000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반영하는</a:t>
              </a:r>
              <a:r>
                <a:rPr sz="2000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9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세부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정보수집은</a:t>
              </a:r>
              <a:r>
                <a:rPr sz="2000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포기해</a:t>
              </a:r>
              <a:r>
                <a:rPr sz="2000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관리비용을</a:t>
              </a:r>
              <a:r>
                <a:rPr sz="2000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9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줄임</a:t>
              </a:r>
              <a:endParaRPr sz="200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endParaRPr>
            </a:p>
            <a:p>
              <a:pPr marL="280670" indent="-268605">
                <a:lnSpc>
                  <a:spcPct val="100000"/>
                </a:lnSpc>
                <a:spcBef>
                  <a:spcPts val="555"/>
                </a:spcBef>
                <a:buFont typeface="Arial"/>
                <a:buChar char="•"/>
                <a:tabLst>
                  <a:tab pos="280670" algn="l"/>
                  <a:tab pos="281305" algn="l"/>
                </a:tabLst>
              </a:pP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사용자</a:t>
              </a:r>
              <a:r>
                <a:rPr sz="2000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로그데이터에</a:t>
              </a:r>
              <a:r>
                <a:rPr sz="2000" spc="-6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관심을</a:t>
              </a:r>
              <a:r>
                <a:rPr sz="2000" spc="-5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가지지</a:t>
              </a:r>
              <a:r>
                <a:rPr sz="2000" spc="-4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2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않음</a:t>
              </a:r>
              <a:endParaRPr sz="200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endParaRPr>
            </a:p>
          </p:txBody>
        </p:sp>
        <p:sp>
          <p:nvSpPr>
            <p:cNvPr id="27" name="object 23"/>
            <p:cNvSpPr txBox="1"/>
            <p:nvPr/>
          </p:nvSpPr>
          <p:spPr>
            <a:xfrm>
              <a:off x="4501282" y="4130377"/>
              <a:ext cx="2467610" cy="131833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280670" marR="47625" indent="-268605">
                <a:lnSpc>
                  <a:spcPct val="110000"/>
                </a:lnSpc>
                <a:spcBef>
                  <a:spcPts val="100"/>
                </a:spcBef>
                <a:buFont typeface="Arial"/>
                <a:buChar char="•"/>
                <a:tabLst>
                  <a:tab pos="280670" algn="l"/>
                  <a:tab pos="281305" algn="l"/>
                </a:tabLst>
              </a:pP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가능한</a:t>
              </a:r>
              <a:r>
                <a:rPr sz="2000" spc="-6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많은</a:t>
              </a:r>
              <a:r>
                <a:rPr sz="2000" spc="-4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데이터를</a:t>
              </a:r>
              <a:r>
                <a:rPr sz="2000" spc="-6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모으고</a:t>
              </a:r>
              <a:r>
                <a:rPr sz="2000" spc="-4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5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그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데이터를</a:t>
              </a:r>
              <a:r>
                <a:rPr sz="2000" spc="-6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다양한</a:t>
              </a:r>
              <a:r>
                <a:rPr sz="2000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방식으로</a:t>
              </a:r>
              <a:r>
                <a:rPr sz="2000" spc="-4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9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조합해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숨은</a:t>
              </a:r>
              <a:r>
                <a:rPr sz="2000" spc="-5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정보</a:t>
              </a:r>
              <a:r>
                <a:rPr sz="2000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2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찾아냄</a:t>
              </a:r>
              <a:endParaRPr sz="200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endParaRPr>
            </a:p>
            <a:p>
              <a:pPr marL="280670" marR="5080" indent="-268605">
                <a:lnSpc>
                  <a:spcPct val="110000"/>
                </a:lnSpc>
                <a:spcBef>
                  <a:spcPts val="395"/>
                </a:spcBef>
                <a:buFont typeface="Arial"/>
                <a:buChar char="•"/>
                <a:tabLst>
                  <a:tab pos="280670" algn="l"/>
                  <a:tab pos="281305" algn="l"/>
                </a:tabLst>
              </a:pP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구글은</a:t>
              </a:r>
              <a:r>
                <a:rPr sz="2000" spc="-6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로그</a:t>
              </a:r>
              <a:r>
                <a:rPr sz="2000" spc="-4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데이터를</a:t>
              </a:r>
              <a:r>
                <a:rPr sz="2000" spc="-6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분석해</a:t>
              </a:r>
              <a:r>
                <a:rPr sz="2000" spc="-4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9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광고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매칭해</a:t>
              </a:r>
              <a:r>
                <a:rPr sz="2000" spc="-6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세계적</a:t>
              </a:r>
              <a:r>
                <a:rPr sz="2000" spc="-4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기업으로</a:t>
              </a:r>
              <a:r>
                <a:rPr sz="2000" spc="-5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sz="2000" spc="-2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성장함</a:t>
              </a:r>
              <a:endParaRPr sz="200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endParaRPr>
            </a:p>
          </p:txBody>
        </p:sp>
        <p:sp>
          <p:nvSpPr>
            <p:cNvPr id="43" name="object 39"/>
            <p:cNvSpPr/>
            <p:nvPr/>
          </p:nvSpPr>
          <p:spPr>
            <a:xfrm>
              <a:off x="4243980" y="4060146"/>
              <a:ext cx="180340" cy="2520950"/>
            </a:xfrm>
            <a:custGeom>
              <a:avLst/>
              <a:gdLst/>
              <a:ahLst/>
              <a:cxnLst/>
              <a:rect l="l" t="t" r="r" b="b"/>
              <a:pathLst>
                <a:path w="180339" h="2520950">
                  <a:moveTo>
                    <a:pt x="0" y="0"/>
                  </a:moveTo>
                  <a:lnTo>
                    <a:pt x="0" y="2520696"/>
                  </a:lnTo>
                  <a:lnTo>
                    <a:pt x="179831" y="12603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>
              <a:endParaRPr sz="20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8006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 err="1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스몰데이터와</a:t>
            </a:r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 빅데이터 비교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03218" y="1530900"/>
            <a:ext cx="16508982" cy="1578269"/>
            <a:chOff x="703218" y="1409700"/>
            <a:chExt cx="16508982" cy="1315408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315408"/>
              <a:chOff x="1093218" y="1903334"/>
              <a:chExt cx="16508982" cy="1259380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8"/>
                <a:ext cx="16508982" cy="1173146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41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03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7695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빅데이터의 본질적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근본적 변화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(2/2)</a:t>
              </a:r>
              <a:endParaRPr lang="ko-KR" altLang="en-US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기존의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스몰데이터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환경에서의 데이터분석 특성 대비 빅데이터 환경에서는 다음과 같이 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가지 측면의 근본적인 변화가 나타남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8" name="object 24"/>
          <p:cNvGrpSpPr/>
          <p:nvPr/>
        </p:nvGrpSpPr>
        <p:grpSpPr>
          <a:xfrm>
            <a:off x="9233058" y="3821773"/>
            <a:ext cx="3101177" cy="685502"/>
            <a:chOff x="301497" y="6281673"/>
            <a:chExt cx="2987675" cy="337820"/>
          </a:xfrm>
        </p:grpSpPr>
        <p:sp>
          <p:nvSpPr>
            <p:cNvPr id="29" name="object 25"/>
            <p:cNvSpPr/>
            <p:nvPr/>
          </p:nvSpPr>
          <p:spPr>
            <a:xfrm>
              <a:off x="307847" y="6288023"/>
              <a:ext cx="2974975" cy="325120"/>
            </a:xfrm>
            <a:custGeom>
              <a:avLst/>
              <a:gdLst/>
              <a:ahLst/>
              <a:cxnLst/>
              <a:rect l="l" t="t" r="r" b="b"/>
              <a:pathLst>
                <a:path w="2974975" h="325120">
                  <a:moveTo>
                    <a:pt x="2920746" y="0"/>
                  </a:moveTo>
                  <a:lnTo>
                    <a:pt x="54102" y="0"/>
                  </a:lnTo>
                  <a:lnTo>
                    <a:pt x="33041" y="4256"/>
                  </a:lnTo>
                  <a:lnTo>
                    <a:pt x="15844" y="15859"/>
                  </a:lnTo>
                  <a:lnTo>
                    <a:pt x="4251" y="33057"/>
                  </a:lnTo>
                  <a:lnTo>
                    <a:pt x="0" y="54101"/>
                  </a:lnTo>
                  <a:lnTo>
                    <a:pt x="0" y="270510"/>
                  </a:lnTo>
                  <a:lnTo>
                    <a:pt x="4251" y="291554"/>
                  </a:lnTo>
                  <a:lnTo>
                    <a:pt x="15844" y="308752"/>
                  </a:lnTo>
                  <a:lnTo>
                    <a:pt x="33041" y="320355"/>
                  </a:lnTo>
                  <a:lnTo>
                    <a:pt x="54102" y="324612"/>
                  </a:lnTo>
                  <a:lnTo>
                    <a:pt x="2920746" y="324612"/>
                  </a:lnTo>
                  <a:lnTo>
                    <a:pt x="2941790" y="320355"/>
                  </a:lnTo>
                  <a:lnTo>
                    <a:pt x="2958988" y="308752"/>
                  </a:lnTo>
                  <a:lnTo>
                    <a:pt x="2970591" y="291554"/>
                  </a:lnTo>
                  <a:lnTo>
                    <a:pt x="2974848" y="270510"/>
                  </a:lnTo>
                  <a:lnTo>
                    <a:pt x="2974848" y="54101"/>
                  </a:lnTo>
                  <a:lnTo>
                    <a:pt x="2970591" y="33057"/>
                  </a:lnTo>
                  <a:lnTo>
                    <a:pt x="2958988" y="15859"/>
                  </a:lnTo>
                  <a:lnTo>
                    <a:pt x="2941790" y="4256"/>
                  </a:lnTo>
                  <a:lnTo>
                    <a:pt x="2920746" y="0"/>
                  </a:lnTo>
                  <a:close/>
                </a:path>
              </a:pathLst>
            </a:custGeom>
            <a:solidFill>
              <a:srgbClr val="DCE6F1"/>
            </a:solidFill>
          </p:spPr>
          <p:txBody>
            <a:bodyPr wrap="square" lIns="0" tIns="0" rIns="0" bIns="0" rtlCol="0"/>
            <a:lstStyle/>
            <a:p>
              <a:endParaRPr sz="20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object 26"/>
            <p:cNvSpPr/>
            <p:nvPr/>
          </p:nvSpPr>
          <p:spPr>
            <a:xfrm>
              <a:off x="307847" y="6288023"/>
              <a:ext cx="2974975" cy="325120"/>
            </a:xfrm>
            <a:custGeom>
              <a:avLst/>
              <a:gdLst/>
              <a:ahLst/>
              <a:cxnLst/>
              <a:rect l="l" t="t" r="r" b="b"/>
              <a:pathLst>
                <a:path w="2974975" h="325120">
                  <a:moveTo>
                    <a:pt x="0" y="54101"/>
                  </a:moveTo>
                  <a:lnTo>
                    <a:pt x="4251" y="33057"/>
                  </a:lnTo>
                  <a:lnTo>
                    <a:pt x="15844" y="15859"/>
                  </a:lnTo>
                  <a:lnTo>
                    <a:pt x="33041" y="4256"/>
                  </a:lnTo>
                  <a:lnTo>
                    <a:pt x="54102" y="0"/>
                  </a:lnTo>
                  <a:lnTo>
                    <a:pt x="2920746" y="0"/>
                  </a:lnTo>
                  <a:lnTo>
                    <a:pt x="2941790" y="4256"/>
                  </a:lnTo>
                  <a:lnTo>
                    <a:pt x="2958988" y="15859"/>
                  </a:lnTo>
                  <a:lnTo>
                    <a:pt x="2970591" y="33057"/>
                  </a:lnTo>
                  <a:lnTo>
                    <a:pt x="2974848" y="54101"/>
                  </a:lnTo>
                  <a:lnTo>
                    <a:pt x="2974848" y="270510"/>
                  </a:lnTo>
                  <a:lnTo>
                    <a:pt x="2970591" y="291554"/>
                  </a:lnTo>
                  <a:lnTo>
                    <a:pt x="2958988" y="308752"/>
                  </a:lnTo>
                  <a:lnTo>
                    <a:pt x="2941790" y="320355"/>
                  </a:lnTo>
                  <a:lnTo>
                    <a:pt x="2920746" y="324612"/>
                  </a:lnTo>
                  <a:lnTo>
                    <a:pt x="54102" y="324612"/>
                  </a:lnTo>
                  <a:lnTo>
                    <a:pt x="33041" y="320355"/>
                  </a:lnTo>
                  <a:lnTo>
                    <a:pt x="15844" y="308752"/>
                  </a:lnTo>
                  <a:lnTo>
                    <a:pt x="4251" y="291554"/>
                  </a:lnTo>
                  <a:lnTo>
                    <a:pt x="0" y="270510"/>
                  </a:lnTo>
                  <a:lnTo>
                    <a:pt x="0" y="54101"/>
                  </a:lnTo>
                  <a:close/>
                </a:path>
              </a:pathLst>
            </a:custGeom>
            <a:ln w="12192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20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1" name="object 27"/>
          <p:cNvSpPr txBox="1"/>
          <p:nvPr/>
        </p:nvSpPr>
        <p:spPr>
          <a:xfrm>
            <a:off x="9646766" y="4027462"/>
            <a:ext cx="2742191" cy="32124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b="1" spc="-5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인과관계</a:t>
            </a:r>
            <a:r>
              <a:rPr lang="en-US" altLang="ko-KR" sz="2000" b="1" spc="-5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</a:t>
            </a:r>
            <a:r>
              <a:rPr lang="en-US" sz="2000" b="1" spc="-5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causation)</a:t>
            </a:r>
          </a:p>
        </p:txBody>
      </p:sp>
      <p:grpSp>
        <p:nvGrpSpPr>
          <p:cNvPr id="32" name="object 28"/>
          <p:cNvGrpSpPr/>
          <p:nvPr/>
        </p:nvGrpSpPr>
        <p:grpSpPr>
          <a:xfrm>
            <a:off x="9133495" y="3618186"/>
            <a:ext cx="311746" cy="492221"/>
            <a:chOff x="224027" y="6181344"/>
            <a:chExt cx="242570" cy="242570"/>
          </a:xfrm>
        </p:grpSpPr>
        <p:sp>
          <p:nvSpPr>
            <p:cNvPr id="33" name="object 29"/>
            <p:cNvSpPr/>
            <p:nvPr/>
          </p:nvSpPr>
          <p:spPr>
            <a:xfrm>
              <a:off x="236981" y="6194298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4" h="216535">
                  <a:moveTo>
                    <a:pt x="216408" y="0"/>
                  </a:moveTo>
                  <a:lnTo>
                    <a:pt x="0" y="0"/>
                  </a:lnTo>
                  <a:lnTo>
                    <a:pt x="0" y="216408"/>
                  </a:lnTo>
                  <a:lnTo>
                    <a:pt x="216408" y="216408"/>
                  </a:lnTo>
                  <a:lnTo>
                    <a:pt x="216408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 sz="20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object 30"/>
            <p:cNvSpPr/>
            <p:nvPr/>
          </p:nvSpPr>
          <p:spPr>
            <a:xfrm>
              <a:off x="236981" y="6194298"/>
              <a:ext cx="216535" cy="216535"/>
            </a:xfrm>
            <a:custGeom>
              <a:avLst/>
              <a:gdLst/>
              <a:ahLst/>
              <a:cxnLst/>
              <a:rect l="l" t="t" r="r" b="b"/>
              <a:pathLst>
                <a:path w="216534" h="216535">
                  <a:moveTo>
                    <a:pt x="0" y="216408"/>
                  </a:moveTo>
                  <a:lnTo>
                    <a:pt x="216408" y="216408"/>
                  </a:lnTo>
                  <a:lnTo>
                    <a:pt x="216408" y="0"/>
                  </a:lnTo>
                  <a:lnTo>
                    <a:pt x="0" y="0"/>
                  </a:lnTo>
                  <a:lnTo>
                    <a:pt x="0" y="216408"/>
                  </a:lnTo>
                  <a:close/>
                </a:path>
              </a:pathLst>
            </a:custGeom>
            <a:ln w="25907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20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5" name="object 31"/>
          <p:cNvSpPr txBox="1"/>
          <p:nvPr/>
        </p:nvSpPr>
        <p:spPr>
          <a:xfrm>
            <a:off x="9143330" y="3777502"/>
            <a:ext cx="278287" cy="2098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340">
              <a:lnSpc>
                <a:spcPts val="1635"/>
              </a:lnSpc>
            </a:pPr>
            <a:r>
              <a:rPr lang="en-US" sz="2000" b="1" spc="35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4</a:t>
            </a:r>
            <a:endParaRPr sz="2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grpSp>
        <p:nvGrpSpPr>
          <p:cNvPr id="36" name="object 32"/>
          <p:cNvGrpSpPr/>
          <p:nvPr/>
        </p:nvGrpSpPr>
        <p:grpSpPr>
          <a:xfrm>
            <a:off x="12796074" y="3822290"/>
            <a:ext cx="4397620" cy="684213"/>
            <a:chOff x="3796284" y="6281928"/>
            <a:chExt cx="2699385" cy="337185"/>
          </a:xfrm>
        </p:grpSpPr>
        <p:sp>
          <p:nvSpPr>
            <p:cNvPr id="37" name="object 33"/>
            <p:cNvSpPr/>
            <p:nvPr/>
          </p:nvSpPr>
          <p:spPr>
            <a:xfrm>
              <a:off x="3802380" y="6288024"/>
              <a:ext cx="2687320" cy="325120"/>
            </a:xfrm>
            <a:custGeom>
              <a:avLst/>
              <a:gdLst/>
              <a:ahLst/>
              <a:cxnLst/>
              <a:rect l="l" t="t" r="r" b="b"/>
              <a:pathLst>
                <a:path w="2687320" h="325120">
                  <a:moveTo>
                    <a:pt x="2632710" y="0"/>
                  </a:moveTo>
                  <a:lnTo>
                    <a:pt x="54102" y="0"/>
                  </a:lnTo>
                  <a:lnTo>
                    <a:pt x="33057" y="4256"/>
                  </a:lnTo>
                  <a:lnTo>
                    <a:pt x="15859" y="15859"/>
                  </a:lnTo>
                  <a:lnTo>
                    <a:pt x="4256" y="33057"/>
                  </a:lnTo>
                  <a:lnTo>
                    <a:pt x="0" y="54101"/>
                  </a:lnTo>
                  <a:lnTo>
                    <a:pt x="0" y="270510"/>
                  </a:lnTo>
                  <a:lnTo>
                    <a:pt x="4256" y="291554"/>
                  </a:lnTo>
                  <a:lnTo>
                    <a:pt x="15859" y="308752"/>
                  </a:lnTo>
                  <a:lnTo>
                    <a:pt x="33057" y="320355"/>
                  </a:lnTo>
                  <a:lnTo>
                    <a:pt x="54102" y="324612"/>
                  </a:lnTo>
                  <a:lnTo>
                    <a:pt x="2632710" y="324612"/>
                  </a:lnTo>
                  <a:lnTo>
                    <a:pt x="2653754" y="320355"/>
                  </a:lnTo>
                  <a:lnTo>
                    <a:pt x="2670952" y="308752"/>
                  </a:lnTo>
                  <a:lnTo>
                    <a:pt x="2682555" y="291554"/>
                  </a:lnTo>
                  <a:lnTo>
                    <a:pt x="2686812" y="270510"/>
                  </a:lnTo>
                  <a:lnTo>
                    <a:pt x="2686812" y="54101"/>
                  </a:lnTo>
                  <a:lnTo>
                    <a:pt x="2682555" y="33057"/>
                  </a:lnTo>
                  <a:lnTo>
                    <a:pt x="2670952" y="15859"/>
                  </a:lnTo>
                  <a:lnTo>
                    <a:pt x="2653754" y="4256"/>
                  </a:lnTo>
                  <a:lnTo>
                    <a:pt x="2632710" y="0"/>
                  </a:lnTo>
                  <a:close/>
                </a:path>
              </a:pathLst>
            </a:custGeom>
            <a:solidFill>
              <a:srgbClr val="DCE6F1"/>
            </a:solidFill>
          </p:spPr>
          <p:txBody>
            <a:bodyPr wrap="square" lIns="0" tIns="0" rIns="0" bIns="0" rtlCol="0"/>
            <a:lstStyle/>
            <a:p>
              <a:endParaRPr sz="20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object 34"/>
            <p:cNvSpPr/>
            <p:nvPr/>
          </p:nvSpPr>
          <p:spPr>
            <a:xfrm>
              <a:off x="3802380" y="6288024"/>
              <a:ext cx="2687320" cy="325120"/>
            </a:xfrm>
            <a:custGeom>
              <a:avLst/>
              <a:gdLst/>
              <a:ahLst/>
              <a:cxnLst/>
              <a:rect l="l" t="t" r="r" b="b"/>
              <a:pathLst>
                <a:path w="2687320" h="325120">
                  <a:moveTo>
                    <a:pt x="0" y="54101"/>
                  </a:moveTo>
                  <a:lnTo>
                    <a:pt x="4256" y="33057"/>
                  </a:lnTo>
                  <a:lnTo>
                    <a:pt x="15859" y="15859"/>
                  </a:lnTo>
                  <a:lnTo>
                    <a:pt x="33057" y="4256"/>
                  </a:lnTo>
                  <a:lnTo>
                    <a:pt x="54102" y="0"/>
                  </a:lnTo>
                  <a:lnTo>
                    <a:pt x="2632710" y="0"/>
                  </a:lnTo>
                  <a:lnTo>
                    <a:pt x="2653754" y="4256"/>
                  </a:lnTo>
                  <a:lnTo>
                    <a:pt x="2670952" y="15859"/>
                  </a:lnTo>
                  <a:lnTo>
                    <a:pt x="2682555" y="33057"/>
                  </a:lnTo>
                  <a:lnTo>
                    <a:pt x="2686812" y="54101"/>
                  </a:lnTo>
                  <a:lnTo>
                    <a:pt x="2686812" y="270510"/>
                  </a:lnTo>
                  <a:lnTo>
                    <a:pt x="2682555" y="291554"/>
                  </a:lnTo>
                  <a:lnTo>
                    <a:pt x="2670952" y="308752"/>
                  </a:lnTo>
                  <a:lnTo>
                    <a:pt x="2653754" y="320355"/>
                  </a:lnTo>
                  <a:lnTo>
                    <a:pt x="2632710" y="324612"/>
                  </a:lnTo>
                  <a:lnTo>
                    <a:pt x="54102" y="324612"/>
                  </a:lnTo>
                  <a:lnTo>
                    <a:pt x="33057" y="320355"/>
                  </a:lnTo>
                  <a:lnTo>
                    <a:pt x="15859" y="308752"/>
                  </a:lnTo>
                  <a:lnTo>
                    <a:pt x="4256" y="291554"/>
                  </a:lnTo>
                  <a:lnTo>
                    <a:pt x="0" y="270510"/>
                  </a:lnTo>
                  <a:lnTo>
                    <a:pt x="0" y="54101"/>
                  </a:lnTo>
                  <a:close/>
                </a:path>
              </a:pathLst>
            </a:custGeom>
            <a:ln w="12191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 sz="20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9" name="object 35"/>
          <p:cNvSpPr txBox="1"/>
          <p:nvPr/>
        </p:nvSpPr>
        <p:spPr>
          <a:xfrm>
            <a:off x="13664807" y="4031366"/>
            <a:ext cx="4006911" cy="33128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9865">
              <a:lnSpc>
                <a:spcPct val="100000"/>
              </a:lnSpc>
              <a:spcBef>
                <a:spcPts val="105"/>
              </a:spcBef>
            </a:pPr>
            <a:r>
              <a:rPr lang="ko-KR" altLang="en-US" sz="2000" b="1" spc="-5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상관관계</a:t>
            </a:r>
            <a:r>
              <a:rPr lang="en-US" altLang="ko-KR" sz="2000" b="1" spc="-5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</a:t>
            </a:r>
            <a:r>
              <a:rPr lang="en-US" sz="2000" b="1" spc="-5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correlation)</a:t>
            </a:r>
          </a:p>
        </p:txBody>
      </p:sp>
      <p:sp>
        <p:nvSpPr>
          <p:cNvPr id="40" name="object 36"/>
          <p:cNvSpPr txBox="1"/>
          <p:nvPr/>
        </p:nvSpPr>
        <p:spPr>
          <a:xfrm>
            <a:off x="9275430" y="4687672"/>
            <a:ext cx="3221370" cy="512960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0670" marR="147955" indent="-268605">
              <a:lnSpc>
                <a:spcPct val="110000"/>
              </a:lnSpc>
              <a:spcBef>
                <a:spcPts val="100"/>
              </a:spcBef>
              <a:buFont typeface="Arial"/>
              <a:buChar char="•"/>
              <a:tabLst>
                <a:tab pos="280670" algn="l"/>
                <a:tab pos="281305" algn="l"/>
              </a:tabLst>
            </a:pPr>
            <a:r>
              <a:rPr lang="ko-KR" altLang="en-US" sz="2000"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데이터 </a:t>
            </a:r>
            <a:r>
              <a:rPr lang="ko-KR" altLang="en-US" sz="2000" spc="-75" dirty="0" err="1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수집비용이</a:t>
            </a:r>
            <a:r>
              <a:rPr lang="ko-KR" altLang="en-US" sz="2000"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매우 비싸 이론에 기초한 </a:t>
            </a:r>
            <a:r>
              <a:rPr lang="ko-KR" altLang="en-US" sz="2000" spc="-75" dirty="0" err="1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변인결정</a:t>
            </a:r>
            <a:r>
              <a:rPr lang="en-US" altLang="ko-KR" sz="2000"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, </a:t>
            </a:r>
            <a:r>
              <a:rPr lang="ko-KR" altLang="en-US" sz="2000"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엄격한 실험을 통한 정제된 데이터 획득</a:t>
            </a:r>
            <a:r>
              <a:rPr lang="en-US" altLang="ko-KR" sz="2000"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, </a:t>
            </a:r>
            <a:r>
              <a:rPr lang="ko-KR" altLang="en-US" sz="2000"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정교한 인과관계 </a:t>
            </a:r>
            <a:r>
              <a:rPr lang="en-US" altLang="ko-KR" sz="2000"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(causation)</a:t>
            </a:r>
            <a:r>
              <a:rPr lang="ko-KR" altLang="en-US" sz="2000"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를 찾음</a:t>
            </a:r>
          </a:p>
          <a:p>
            <a:pPr marL="280670" marR="147955" indent="-268605">
              <a:lnSpc>
                <a:spcPct val="110000"/>
              </a:lnSpc>
              <a:spcBef>
                <a:spcPts val="100"/>
              </a:spcBef>
              <a:buFont typeface="Arial"/>
              <a:buChar char="•"/>
              <a:tabLst>
                <a:tab pos="280670" algn="l"/>
                <a:tab pos="281305" algn="l"/>
              </a:tabLst>
            </a:pPr>
            <a:r>
              <a:rPr lang="ko-KR" altLang="en-US" sz="2000"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특정 현상이 일어나는 이유와 과정을 설명하려고 함</a:t>
            </a:r>
          </a:p>
          <a:p>
            <a:pPr marL="280670" marR="147955" indent="-268605">
              <a:lnSpc>
                <a:spcPct val="110000"/>
              </a:lnSpc>
              <a:spcBef>
                <a:spcPts val="100"/>
              </a:spcBef>
              <a:buFont typeface="Arial"/>
              <a:buChar char="•"/>
              <a:tabLst>
                <a:tab pos="280670" algn="l"/>
                <a:tab pos="281305" algn="l"/>
              </a:tabLst>
            </a:pPr>
            <a:r>
              <a:rPr lang="ko-KR" altLang="en-US" sz="2000"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이론의 종말처럼 인과관계가 완전히 불필요한 것은 아님</a:t>
            </a:r>
          </a:p>
          <a:p>
            <a:pPr marL="280670" marR="147955" indent="-268605">
              <a:lnSpc>
                <a:spcPct val="110000"/>
              </a:lnSpc>
              <a:spcBef>
                <a:spcPts val="100"/>
              </a:spcBef>
              <a:buFont typeface="Arial"/>
              <a:buChar char="•"/>
              <a:tabLst>
                <a:tab pos="280670" algn="l"/>
                <a:tab pos="281305" algn="l"/>
              </a:tabLst>
            </a:pPr>
            <a:r>
              <a:rPr lang="ko-KR" altLang="en-US" sz="2000" spc="-75" dirty="0" err="1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변인들</a:t>
            </a:r>
            <a:r>
              <a:rPr lang="ko-KR" altLang="en-US" sz="2000"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간의 인과관계를 많이 알수록 현상에 대한 이해와 폭이 깊어짐</a:t>
            </a:r>
          </a:p>
        </p:txBody>
      </p:sp>
      <p:sp>
        <p:nvSpPr>
          <p:cNvPr id="41" name="object 37"/>
          <p:cNvSpPr txBox="1"/>
          <p:nvPr/>
        </p:nvSpPr>
        <p:spPr>
          <a:xfrm>
            <a:off x="12806005" y="4699524"/>
            <a:ext cx="5100995" cy="52696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0670" marR="434340" indent="-268605">
              <a:lnSpc>
                <a:spcPct val="110000"/>
              </a:lnSpc>
              <a:spcBef>
                <a:spcPts val="100"/>
              </a:spcBef>
              <a:buFont typeface="Arial"/>
              <a:buChar char="•"/>
              <a:tabLst>
                <a:tab pos="280670" algn="l"/>
                <a:tab pos="281305" algn="l"/>
              </a:tabLst>
            </a:pPr>
            <a:r>
              <a:rPr lang="ko-KR" altLang="en-US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데이터획득비용이 기하급수적으로 감소</a:t>
            </a:r>
            <a:r>
              <a:rPr lang="en-US" altLang="ko-KR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, </a:t>
            </a:r>
            <a:r>
              <a:rPr lang="ko-KR" altLang="en-US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모든 곳에서 데이터가 넘쳐남</a:t>
            </a:r>
          </a:p>
          <a:p>
            <a:pPr marL="280670" marR="434340" indent="-268605">
              <a:lnSpc>
                <a:spcPct val="110000"/>
              </a:lnSpc>
              <a:spcBef>
                <a:spcPts val="100"/>
              </a:spcBef>
              <a:buFont typeface="Arial"/>
              <a:buChar char="•"/>
              <a:tabLst>
                <a:tab pos="280670" algn="l"/>
                <a:tab pos="281305" algn="l"/>
              </a:tabLst>
            </a:pPr>
            <a:r>
              <a:rPr lang="ko-KR" altLang="en-US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인과관계 규명</a:t>
            </a:r>
            <a:r>
              <a:rPr lang="en-US" altLang="ko-KR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(</a:t>
            </a:r>
            <a:r>
              <a:rPr lang="ko-KR" altLang="en-US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이유를 몰라도</a:t>
            </a:r>
            <a:r>
              <a:rPr lang="en-US" altLang="ko-KR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) </a:t>
            </a:r>
            <a:r>
              <a:rPr lang="ko-KR" altLang="en-US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없이 상관관계 로 비즈니스를 성공적으로 이끌 수 있음</a:t>
            </a:r>
          </a:p>
          <a:p>
            <a:pPr marL="280670" marR="434340" indent="-268605">
              <a:lnSpc>
                <a:spcPct val="110000"/>
              </a:lnSpc>
              <a:spcBef>
                <a:spcPts val="100"/>
              </a:spcBef>
              <a:buFont typeface="Arial"/>
              <a:buChar char="•"/>
              <a:tabLst>
                <a:tab pos="280670" algn="l"/>
                <a:tab pos="281305" algn="l"/>
              </a:tabLst>
            </a:pPr>
            <a:r>
              <a:rPr lang="ko-KR" altLang="en-US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상관관계 분석이 주는 </a:t>
            </a:r>
            <a:r>
              <a:rPr lang="ko-KR" altLang="en-US" spc="-80" dirty="0" err="1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인사이트가</a:t>
            </a:r>
            <a:r>
              <a:rPr lang="ko-KR" altLang="en-US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인과관계에 의한 미래예측을 점점 더 압도하게 됨</a:t>
            </a:r>
          </a:p>
          <a:p>
            <a:pPr marL="280670" marR="434340" indent="-268605">
              <a:lnSpc>
                <a:spcPct val="110000"/>
              </a:lnSpc>
              <a:spcBef>
                <a:spcPts val="100"/>
              </a:spcBef>
              <a:buFont typeface="Arial"/>
              <a:buChar char="•"/>
              <a:tabLst>
                <a:tab pos="280670" algn="l"/>
                <a:tab pos="281305" algn="l"/>
              </a:tabLst>
            </a:pPr>
            <a:r>
              <a:rPr lang="ko-KR" altLang="en-US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신속한 의사결정을 원하는 비즈니스에서 실시간 상관관계 분석에서 도출된 </a:t>
            </a:r>
            <a:r>
              <a:rPr lang="ko-KR" altLang="en-US" spc="-80" dirty="0" err="1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인사이트</a:t>
            </a:r>
            <a:r>
              <a:rPr lang="ko-KR" altLang="en-US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바탕으로 수익창출가능</a:t>
            </a:r>
          </a:p>
          <a:p>
            <a:pPr marL="280670" marR="434340" indent="-268605">
              <a:lnSpc>
                <a:spcPct val="110000"/>
              </a:lnSpc>
              <a:spcBef>
                <a:spcPts val="100"/>
              </a:spcBef>
              <a:buFont typeface="Arial"/>
              <a:buChar char="•"/>
              <a:tabLst>
                <a:tab pos="280670" algn="l"/>
                <a:tab pos="281305" algn="l"/>
              </a:tabLst>
            </a:pPr>
            <a:r>
              <a:rPr lang="ko-KR" altLang="en-US" spc="-80" dirty="0" err="1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독감확산</a:t>
            </a:r>
            <a:r>
              <a:rPr lang="ko-KR" altLang="en-US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lang="ko-KR" altLang="en-US" spc="-80" dirty="0" err="1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경로예측에</a:t>
            </a:r>
            <a:r>
              <a:rPr lang="ko-KR" altLang="en-US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해당 키워드의 </a:t>
            </a:r>
            <a:r>
              <a:rPr lang="ko-KR" altLang="en-US" spc="-80" dirty="0" err="1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검색빈도</a:t>
            </a:r>
            <a:r>
              <a:rPr lang="ko-KR" altLang="en-US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증감을 살펴보는 정도로 충분</a:t>
            </a:r>
          </a:p>
          <a:p>
            <a:pPr marL="280670" marR="434340" indent="-268605">
              <a:lnSpc>
                <a:spcPct val="110000"/>
              </a:lnSpc>
              <a:spcBef>
                <a:spcPts val="100"/>
              </a:spcBef>
              <a:buFont typeface="Arial"/>
              <a:buChar char="•"/>
              <a:tabLst>
                <a:tab pos="280670" algn="l"/>
                <a:tab pos="281305" algn="l"/>
              </a:tabLst>
            </a:pPr>
            <a:r>
              <a:rPr lang="ko-KR" altLang="en-US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특정 지표의 변화가 주가와 밀접한 상관관계가 있으면</a:t>
            </a:r>
            <a:r>
              <a:rPr lang="en-US" altLang="ko-KR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, </a:t>
            </a:r>
            <a:r>
              <a:rPr lang="ko-KR" altLang="en-US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신속히 거래해 이익을 취하는게 중요함</a:t>
            </a:r>
          </a:p>
          <a:p>
            <a:pPr marL="280670" marR="434340" indent="-268605">
              <a:lnSpc>
                <a:spcPct val="110000"/>
              </a:lnSpc>
              <a:spcBef>
                <a:spcPts val="100"/>
              </a:spcBef>
              <a:buFont typeface="Arial"/>
              <a:buChar char="•"/>
              <a:tabLst>
                <a:tab pos="280670" algn="l"/>
                <a:tab pos="281305" algn="l"/>
              </a:tabLst>
            </a:pPr>
            <a:r>
              <a:rPr lang="ko-KR" altLang="en-US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인과관계 분석은 타이밍을 놓치게 되어 주식거래 목적에 부합하지 않음</a:t>
            </a:r>
          </a:p>
        </p:txBody>
      </p:sp>
      <p:sp>
        <p:nvSpPr>
          <p:cNvPr id="42" name="object 38"/>
          <p:cNvSpPr/>
          <p:nvPr/>
        </p:nvSpPr>
        <p:spPr>
          <a:xfrm>
            <a:off x="12496800" y="4701789"/>
            <a:ext cx="231770" cy="5115491"/>
          </a:xfrm>
          <a:custGeom>
            <a:avLst/>
            <a:gdLst/>
            <a:ahLst/>
            <a:cxnLst/>
            <a:rect l="l" t="t" r="r" b="b"/>
            <a:pathLst>
              <a:path w="180339" h="2520950">
                <a:moveTo>
                  <a:pt x="0" y="0"/>
                </a:moveTo>
                <a:lnTo>
                  <a:pt x="0" y="2520696"/>
                </a:lnTo>
                <a:lnTo>
                  <a:pt x="179831" y="1260348"/>
                </a:lnTo>
                <a:lnTo>
                  <a:pt x="0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 sz="20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71953" y="3656287"/>
            <a:ext cx="8101384" cy="6030560"/>
            <a:chOff x="971952" y="3656286"/>
            <a:chExt cx="6335002" cy="3266341"/>
          </a:xfrm>
        </p:grpSpPr>
        <p:grpSp>
          <p:nvGrpSpPr>
            <p:cNvPr id="10" name="object 10"/>
            <p:cNvGrpSpPr/>
            <p:nvPr/>
          </p:nvGrpSpPr>
          <p:grpSpPr>
            <a:xfrm>
              <a:off x="1055772" y="3762967"/>
              <a:ext cx="2311151" cy="323215"/>
              <a:chOff x="344424" y="2479548"/>
              <a:chExt cx="2311151" cy="323215"/>
            </a:xfrm>
          </p:grpSpPr>
          <p:sp>
            <p:nvSpPr>
              <p:cNvPr id="11" name="object 11"/>
              <p:cNvSpPr/>
              <p:nvPr/>
            </p:nvSpPr>
            <p:spPr>
              <a:xfrm>
                <a:off x="344424" y="2479548"/>
                <a:ext cx="2311151" cy="323215"/>
              </a:xfrm>
              <a:custGeom>
                <a:avLst/>
                <a:gdLst/>
                <a:ahLst/>
                <a:cxnLst/>
                <a:rect l="l" t="t" r="r" b="b"/>
                <a:pathLst>
                  <a:path w="2974975" h="323214">
                    <a:moveTo>
                      <a:pt x="2921000" y="0"/>
                    </a:moveTo>
                    <a:lnTo>
                      <a:pt x="53847" y="0"/>
                    </a:lnTo>
                    <a:lnTo>
                      <a:pt x="32886" y="4234"/>
                    </a:lnTo>
                    <a:lnTo>
                      <a:pt x="15770" y="15779"/>
                    </a:lnTo>
                    <a:lnTo>
                      <a:pt x="4231" y="32896"/>
                    </a:lnTo>
                    <a:lnTo>
                      <a:pt x="0" y="53848"/>
                    </a:lnTo>
                    <a:lnTo>
                      <a:pt x="0" y="269240"/>
                    </a:lnTo>
                    <a:lnTo>
                      <a:pt x="4231" y="290191"/>
                    </a:lnTo>
                    <a:lnTo>
                      <a:pt x="15770" y="307308"/>
                    </a:lnTo>
                    <a:lnTo>
                      <a:pt x="32886" y="318853"/>
                    </a:lnTo>
                    <a:lnTo>
                      <a:pt x="53847" y="323087"/>
                    </a:lnTo>
                    <a:lnTo>
                      <a:pt x="2921000" y="323087"/>
                    </a:lnTo>
                    <a:lnTo>
                      <a:pt x="2941951" y="318853"/>
                    </a:lnTo>
                    <a:lnTo>
                      <a:pt x="2959068" y="307308"/>
                    </a:lnTo>
                    <a:lnTo>
                      <a:pt x="2970613" y="290191"/>
                    </a:lnTo>
                    <a:lnTo>
                      <a:pt x="2974848" y="269240"/>
                    </a:lnTo>
                    <a:lnTo>
                      <a:pt x="2974848" y="53848"/>
                    </a:lnTo>
                    <a:lnTo>
                      <a:pt x="2970613" y="32896"/>
                    </a:lnTo>
                    <a:lnTo>
                      <a:pt x="2959068" y="15779"/>
                    </a:lnTo>
                    <a:lnTo>
                      <a:pt x="2941951" y="4234"/>
                    </a:lnTo>
                    <a:lnTo>
                      <a:pt x="2921000" y="0"/>
                    </a:lnTo>
                    <a:close/>
                  </a:path>
                </a:pathLst>
              </a:custGeom>
              <a:solidFill>
                <a:srgbClr val="DCE6F1"/>
              </a:solidFill>
            </p:spPr>
            <p:txBody>
              <a:bodyPr wrap="square" lIns="0" tIns="0" rIns="0" bIns="0" rtlCol="0"/>
              <a:lstStyle/>
              <a:p>
                <a:endParaRPr sz="20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object 12"/>
              <p:cNvSpPr/>
              <p:nvPr/>
            </p:nvSpPr>
            <p:spPr>
              <a:xfrm>
                <a:off x="344424" y="2479548"/>
                <a:ext cx="2311151" cy="323215"/>
              </a:xfrm>
              <a:custGeom>
                <a:avLst/>
                <a:gdLst/>
                <a:ahLst/>
                <a:cxnLst/>
                <a:rect l="l" t="t" r="r" b="b"/>
                <a:pathLst>
                  <a:path w="2974975" h="323214">
                    <a:moveTo>
                      <a:pt x="0" y="53848"/>
                    </a:moveTo>
                    <a:lnTo>
                      <a:pt x="4231" y="32896"/>
                    </a:lnTo>
                    <a:lnTo>
                      <a:pt x="15770" y="15779"/>
                    </a:lnTo>
                    <a:lnTo>
                      <a:pt x="32886" y="4234"/>
                    </a:lnTo>
                    <a:lnTo>
                      <a:pt x="53847" y="0"/>
                    </a:lnTo>
                    <a:lnTo>
                      <a:pt x="2921000" y="0"/>
                    </a:lnTo>
                    <a:lnTo>
                      <a:pt x="2941951" y="4234"/>
                    </a:lnTo>
                    <a:lnTo>
                      <a:pt x="2959068" y="15779"/>
                    </a:lnTo>
                    <a:lnTo>
                      <a:pt x="2970613" y="32896"/>
                    </a:lnTo>
                    <a:lnTo>
                      <a:pt x="2974848" y="53848"/>
                    </a:lnTo>
                    <a:lnTo>
                      <a:pt x="2974848" y="269240"/>
                    </a:lnTo>
                    <a:lnTo>
                      <a:pt x="2970613" y="290191"/>
                    </a:lnTo>
                    <a:lnTo>
                      <a:pt x="2959068" y="307308"/>
                    </a:lnTo>
                    <a:lnTo>
                      <a:pt x="2941951" y="318853"/>
                    </a:lnTo>
                    <a:lnTo>
                      <a:pt x="2921000" y="323087"/>
                    </a:lnTo>
                    <a:lnTo>
                      <a:pt x="53847" y="323087"/>
                    </a:lnTo>
                    <a:lnTo>
                      <a:pt x="32886" y="318853"/>
                    </a:lnTo>
                    <a:lnTo>
                      <a:pt x="15770" y="307308"/>
                    </a:lnTo>
                    <a:lnTo>
                      <a:pt x="4231" y="290191"/>
                    </a:lnTo>
                    <a:lnTo>
                      <a:pt x="0" y="269240"/>
                    </a:lnTo>
                    <a:lnTo>
                      <a:pt x="0" y="53848"/>
                    </a:lnTo>
                    <a:close/>
                  </a:path>
                </a:pathLst>
              </a:custGeom>
              <a:ln w="12192">
                <a:solidFill>
                  <a:srgbClr val="385D89"/>
                </a:solidFill>
              </a:ln>
            </p:spPr>
            <p:txBody>
              <a:bodyPr wrap="square" lIns="0" tIns="0" rIns="0" bIns="0" rtlCol="0"/>
              <a:lstStyle/>
              <a:p>
                <a:endParaRPr sz="20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3" name="object 13"/>
            <p:cNvSpPr txBox="1"/>
            <p:nvPr/>
          </p:nvSpPr>
          <p:spPr>
            <a:xfrm>
              <a:off x="1526307" y="3854038"/>
              <a:ext cx="1818989" cy="17364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ko-KR" altLang="en-US" sz="2000" b="1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질</a:t>
              </a:r>
              <a:r>
                <a:rPr lang="en-US" altLang="ko-KR" sz="2000" b="1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(quality)</a:t>
              </a:r>
              <a:endParaRPr sz="20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grpSp>
          <p:nvGrpSpPr>
            <p:cNvPr id="14" name="object 14"/>
            <p:cNvGrpSpPr/>
            <p:nvPr/>
          </p:nvGrpSpPr>
          <p:grpSpPr>
            <a:xfrm>
              <a:off x="971952" y="3656286"/>
              <a:ext cx="242570" cy="242570"/>
              <a:chOff x="260604" y="2372867"/>
              <a:chExt cx="242570" cy="242570"/>
            </a:xfrm>
          </p:grpSpPr>
          <p:sp>
            <p:nvSpPr>
              <p:cNvPr id="15" name="object 15"/>
              <p:cNvSpPr/>
              <p:nvPr/>
            </p:nvSpPr>
            <p:spPr>
              <a:xfrm>
                <a:off x="273558" y="2385821"/>
                <a:ext cx="216535" cy="216535"/>
              </a:xfrm>
              <a:custGeom>
                <a:avLst/>
                <a:gdLst/>
                <a:ahLst/>
                <a:cxnLst/>
                <a:rect l="l" t="t" r="r" b="b"/>
                <a:pathLst>
                  <a:path w="216534" h="216535">
                    <a:moveTo>
                      <a:pt x="216408" y="0"/>
                    </a:moveTo>
                    <a:lnTo>
                      <a:pt x="0" y="0"/>
                    </a:lnTo>
                    <a:lnTo>
                      <a:pt x="0" y="216407"/>
                    </a:lnTo>
                    <a:lnTo>
                      <a:pt x="216408" y="216407"/>
                    </a:lnTo>
                    <a:lnTo>
                      <a:pt x="216408" y="0"/>
                    </a:lnTo>
                    <a:close/>
                  </a:path>
                </a:pathLst>
              </a:custGeom>
              <a:solidFill>
                <a:srgbClr val="4F81BC"/>
              </a:solidFill>
            </p:spPr>
            <p:txBody>
              <a:bodyPr wrap="square" lIns="0" tIns="0" rIns="0" bIns="0" rtlCol="0"/>
              <a:lstStyle/>
              <a:p>
                <a:pPr algn="ctr"/>
                <a:endParaRPr sz="20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" name="object 16"/>
              <p:cNvSpPr/>
              <p:nvPr/>
            </p:nvSpPr>
            <p:spPr>
              <a:xfrm>
                <a:off x="273558" y="2385821"/>
                <a:ext cx="216535" cy="216535"/>
              </a:xfrm>
              <a:custGeom>
                <a:avLst/>
                <a:gdLst/>
                <a:ahLst/>
                <a:cxnLst/>
                <a:rect l="l" t="t" r="r" b="b"/>
                <a:pathLst>
                  <a:path w="216534" h="216535">
                    <a:moveTo>
                      <a:pt x="0" y="216407"/>
                    </a:moveTo>
                    <a:lnTo>
                      <a:pt x="216408" y="216407"/>
                    </a:lnTo>
                    <a:lnTo>
                      <a:pt x="216408" y="0"/>
                    </a:lnTo>
                    <a:lnTo>
                      <a:pt x="0" y="0"/>
                    </a:lnTo>
                    <a:lnTo>
                      <a:pt x="0" y="216407"/>
                    </a:lnTo>
                    <a:close/>
                  </a:path>
                </a:pathLst>
              </a:custGeom>
              <a:ln w="25908">
                <a:solidFill>
                  <a:srgbClr val="385D89"/>
                </a:solidFill>
              </a:ln>
            </p:spPr>
            <p:txBody>
              <a:bodyPr wrap="square" lIns="0" tIns="0" rIns="0" bIns="0" rtlCol="0"/>
              <a:lstStyle/>
              <a:p>
                <a:endParaRPr sz="20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0" name="object 17"/>
            <p:cNvSpPr txBox="1"/>
            <p:nvPr/>
          </p:nvSpPr>
          <p:spPr>
            <a:xfrm>
              <a:off x="996622" y="3749821"/>
              <a:ext cx="216535" cy="11363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52705">
                <a:lnSpc>
                  <a:spcPts val="1630"/>
                </a:lnSpc>
              </a:pPr>
              <a:r>
                <a:rPr lang="en-US" sz="2000" b="1" spc="35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3</a:t>
              </a:r>
              <a:endParaRPr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grpSp>
          <p:nvGrpSpPr>
            <p:cNvPr id="22" name="object 18"/>
            <p:cNvGrpSpPr/>
            <p:nvPr/>
          </p:nvGrpSpPr>
          <p:grpSpPr>
            <a:xfrm>
              <a:off x="3745387" y="3762966"/>
              <a:ext cx="3455662" cy="323217"/>
              <a:chOff x="3034039" y="2479547"/>
              <a:chExt cx="3455662" cy="323217"/>
            </a:xfrm>
          </p:grpSpPr>
          <p:sp>
            <p:nvSpPr>
              <p:cNvPr id="23" name="object 19"/>
              <p:cNvSpPr/>
              <p:nvPr/>
            </p:nvSpPr>
            <p:spPr>
              <a:xfrm>
                <a:off x="3056265" y="2479547"/>
                <a:ext cx="3433436" cy="323215"/>
              </a:xfrm>
              <a:custGeom>
                <a:avLst/>
                <a:gdLst/>
                <a:ahLst/>
                <a:cxnLst/>
                <a:rect l="l" t="t" r="r" b="b"/>
                <a:pathLst>
                  <a:path w="2687320" h="323214">
                    <a:moveTo>
                      <a:pt x="2632964" y="0"/>
                    </a:moveTo>
                    <a:lnTo>
                      <a:pt x="53848" y="0"/>
                    </a:lnTo>
                    <a:lnTo>
                      <a:pt x="32896" y="4234"/>
                    </a:lnTo>
                    <a:lnTo>
                      <a:pt x="15779" y="15779"/>
                    </a:lnTo>
                    <a:lnTo>
                      <a:pt x="4234" y="32896"/>
                    </a:lnTo>
                    <a:lnTo>
                      <a:pt x="0" y="53848"/>
                    </a:lnTo>
                    <a:lnTo>
                      <a:pt x="0" y="269240"/>
                    </a:lnTo>
                    <a:lnTo>
                      <a:pt x="4234" y="290191"/>
                    </a:lnTo>
                    <a:lnTo>
                      <a:pt x="15779" y="307308"/>
                    </a:lnTo>
                    <a:lnTo>
                      <a:pt x="32896" y="318853"/>
                    </a:lnTo>
                    <a:lnTo>
                      <a:pt x="53848" y="323087"/>
                    </a:lnTo>
                    <a:lnTo>
                      <a:pt x="2632964" y="323087"/>
                    </a:lnTo>
                    <a:lnTo>
                      <a:pt x="2653915" y="318853"/>
                    </a:lnTo>
                    <a:lnTo>
                      <a:pt x="2671032" y="307308"/>
                    </a:lnTo>
                    <a:lnTo>
                      <a:pt x="2682577" y="290191"/>
                    </a:lnTo>
                    <a:lnTo>
                      <a:pt x="2686812" y="269240"/>
                    </a:lnTo>
                    <a:lnTo>
                      <a:pt x="2686812" y="53848"/>
                    </a:lnTo>
                    <a:lnTo>
                      <a:pt x="2682577" y="32896"/>
                    </a:lnTo>
                    <a:lnTo>
                      <a:pt x="2671032" y="15779"/>
                    </a:lnTo>
                    <a:lnTo>
                      <a:pt x="2653915" y="4234"/>
                    </a:lnTo>
                    <a:lnTo>
                      <a:pt x="2632964" y="0"/>
                    </a:lnTo>
                    <a:close/>
                  </a:path>
                </a:pathLst>
              </a:custGeom>
              <a:solidFill>
                <a:srgbClr val="DCE6F1"/>
              </a:solidFill>
            </p:spPr>
            <p:txBody>
              <a:bodyPr wrap="square" lIns="0" tIns="0" rIns="0" bIns="0" rtlCol="0"/>
              <a:lstStyle/>
              <a:p>
                <a:endParaRPr sz="20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" name="object 20"/>
              <p:cNvSpPr/>
              <p:nvPr/>
            </p:nvSpPr>
            <p:spPr>
              <a:xfrm>
                <a:off x="3034039" y="2479548"/>
                <a:ext cx="3455662" cy="323216"/>
              </a:xfrm>
              <a:custGeom>
                <a:avLst/>
                <a:gdLst/>
                <a:ahLst/>
                <a:cxnLst/>
                <a:rect l="l" t="t" r="r" b="b"/>
                <a:pathLst>
                  <a:path w="2687320" h="323214">
                    <a:moveTo>
                      <a:pt x="0" y="53848"/>
                    </a:moveTo>
                    <a:lnTo>
                      <a:pt x="4234" y="32896"/>
                    </a:lnTo>
                    <a:lnTo>
                      <a:pt x="15779" y="15779"/>
                    </a:lnTo>
                    <a:lnTo>
                      <a:pt x="32896" y="4234"/>
                    </a:lnTo>
                    <a:lnTo>
                      <a:pt x="53848" y="0"/>
                    </a:lnTo>
                    <a:lnTo>
                      <a:pt x="2632964" y="0"/>
                    </a:lnTo>
                    <a:lnTo>
                      <a:pt x="2653915" y="4234"/>
                    </a:lnTo>
                    <a:lnTo>
                      <a:pt x="2671032" y="15779"/>
                    </a:lnTo>
                    <a:lnTo>
                      <a:pt x="2682577" y="32896"/>
                    </a:lnTo>
                    <a:lnTo>
                      <a:pt x="2686812" y="53848"/>
                    </a:lnTo>
                    <a:lnTo>
                      <a:pt x="2686812" y="269240"/>
                    </a:lnTo>
                    <a:lnTo>
                      <a:pt x="2682577" y="290191"/>
                    </a:lnTo>
                    <a:lnTo>
                      <a:pt x="2671032" y="307308"/>
                    </a:lnTo>
                    <a:lnTo>
                      <a:pt x="2653915" y="318853"/>
                    </a:lnTo>
                    <a:lnTo>
                      <a:pt x="2632964" y="323087"/>
                    </a:lnTo>
                    <a:lnTo>
                      <a:pt x="53848" y="323087"/>
                    </a:lnTo>
                    <a:lnTo>
                      <a:pt x="32896" y="318853"/>
                    </a:lnTo>
                    <a:lnTo>
                      <a:pt x="15779" y="307308"/>
                    </a:lnTo>
                    <a:lnTo>
                      <a:pt x="4234" y="290191"/>
                    </a:lnTo>
                    <a:lnTo>
                      <a:pt x="0" y="269240"/>
                    </a:lnTo>
                    <a:lnTo>
                      <a:pt x="0" y="53848"/>
                    </a:lnTo>
                    <a:close/>
                  </a:path>
                </a:pathLst>
              </a:custGeom>
              <a:ln w="12192">
                <a:solidFill>
                  <a:srgbClr val="385D89"/>
                </a:solidFill>
              </a:ln>
            </p:spPr>
            <p:txBody>
              <a:bodyPr wrap="square" lIns="0" tIns="0" rIns="0" bIns="0" rtlCol="0"/>
              <a:lstStyle/>
              <a:p>
                <a:endParaRPr sz="20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5" name="object 21"/>
            <p:cNvSpPr txBox="1"/>
            <p:nvPr/>
          </p:nvSpPr>
          <p:spPr>
            <a:xfrm>
              <a:off x="3842731" y="3854038"/>
              <a:ext cx="3434430" cy="17364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27025" algn="ctr">
                <a:lnSpc>
                  <a:spcPct val="100000"/>
                </a:lnSpc>
                <a:spcBef>
                  <a:spcPts val="100"/>
                </a:spcBef>
              </a:pPr>
              <a:r>
                <a:rPr lang="ko-KR" altLang="en-US" sz="2000" b="1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양</a:t>
              </a:r>
              <a:r>
                <a:rPr lang="en-US" altLang="ko-KR" sz="2000" b="1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(quantity)</a:t>
              </a:r>
              <a:endParaRPr sz="20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sp>
          <p:nvSpPr>
            <p:cNvPr id="26" name="object 22"/>
            <p:cNvSpPr txBox="1"/>
            <p:nvPr/>
          </p:nvSpPr>
          <p:spPr>
            <a:xfrm>
              <a:off x="1045815" y="4124282"/>
              <a:ext cx="2324149" cy="223518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280670" marR="5080" indent="-268605">
                <a:lnSpc>
                  <a:spcPct val="110000"/>
                </a:lnSpc>
                <a:spcBef>
                  <a:spcPts val="840"/>
                </a:spcBef>
                <a:buFont typeface="Arial"/>
                <a:buChar char="•"/>
                <a:tabLst>
                  <a:tab pos="280670" algn="l"/>
                  <a:tab pos="281305" algn="l"/>
                </a:tabLst>
              </a:pPr>
              <a:r>
                <a:rPr lang="ko-KR" altLang="en-US"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정확하고</a:t>
              </a:r>
              <a:r>
                <a:rPr lang="ko-KR" altLang="en-US" sz="2000" spc="-7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lang="ko-KR" altLang="en-US"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모든</a:t>
              </a:r>
              <a:r>
                <a:rPr lang="ko-KR" altLang="en-US" sz="2000" spc="-5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lang="ko-KR" altLang="en-US" sz="2000" spc="-2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조건을 </a:t>
              </a:r>
              <a:r>
                <a:rPr lang="ko-KR" altLang="en-US"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충족시키는</a:t>
              </a:r>
              <a:r>
                <a:rPr lang="ko-KR" altLang="en-US" sz="2000" spc="-6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lang="ko-KR" altLang="en-US" sz="2000" spc="-4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샘플</a:t>
              </a:r>
              <a:r>
                <a:rPr lang="en-US" altLang="ko-KR" sz="2000" spc="-4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/</a:t>
              </a:r>
              <a:r>
                <a:rPr lang="ko-KR" altLang="en-US" sz="2000" spc="-4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사례만 </a:t>
              </a:r>
              <a:r>
                <a:rPr lang="ko-KR" altLang="en-US"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분석하게</a:t>
              </a:r>
              <a:r>
                <a:rPr lang="ko-KR" altLang="en-US" sz="2000" spc="-6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lang="ko-KR" altLang="en-US" sz="2000" spc="-8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되는데</a:t>
              </a:r>
              <a:r>
                <a:rPr lang="en-US" altLang="ko-KR" sz="2000" spc="-8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,</a:t>
              </a:r>
              <a:r>
                <a:rPr lang="ko-KR" altLang="en-US" sz="2000" spc="-4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lang="ko-KR" altLang="en-US" sz="2000" spc="-9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이처럼 </a:t>
              </a:r>
              <a:r>
                <a:rPr lang="ko-KR" altLang="en-US"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모든</a:t>
              </a:r>
              <a:r>
                <a:rPr lang="ko-KR" altLang="en-US" sz="2000" spc="-4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lang="ko-KR" altLang="en-US"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조건을</a:t>
              </a:r>
              <a:r>
                <a:rPr lang="ko-KR" altLang="en-US" sz="2000" spc="-5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lang="ko-KR" altLang="en-US" sz="2000" spc="-2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충족하는 </a:t>
              </a:r>
              <a:r>
                <a:rPr lang="ko-KR" altLang="en-US" sz="2000" spc="-1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데이터세트는 </a:t>
              </a:r>
              <a:r>
                <a:rPr lang="ko-KR" altLang="en-US"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상당부분의</a:t>
              </a:r>
              <a:r>
                <a:rPr lang="ko-KR" altLang="en-US" sz="2000" spc="-6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lang="ko-KR" altLang="en-US" sz="2000" spc="-25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사레를</a:t>
              </a:r>
              <a:r>
                <a:rPr lang="ko-KR" altLang="en-US" sz="2000" spc="-2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lang="ko-KR" altLang="en-US"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제외시키는</a:t>
              </a:r>
              <a:r>
                <a:rPr lang="ko-KR" altLang="en-US" sz="2000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lang="ko-KR" altLang="en-US"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결과를</a:t>
              </a:r>
              <a:r>
                <a:rPr lang="ko-KR" altLang="en-US" sz="2000" spc="-7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lang="ko-KR" altLang="en-US" sz="2000" spc="-2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낳음</a:t>
              </a:r>
              <a:endPara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endParaRPr>
            </a:p>
            <a:p>
              <a:pPr marL="280670" marR="52069" indent="-268605">
                <a:lnSpc>
                  <a:spcPct val="110000"/>
                </a:lnSpc>
                <a:spcBef>
                  <a:spcPts val="395"/>
                </a:spcBef>
                <a:buFont typeface="Arial"/>
                <a:buChar char="•"/>
                <a:tabLst>
                  <a:tab pos="280670" algn="l"/>
                  <a:tab pos="281305" algn="l"/>
                </a:tabLst>
              </a:pP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IBM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은</a:t>
              </a:r>
              <a:r>
                <a:rPr lang="ko-KR" altLang="en-US" sz="2000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lang="ko-KR" altLang="en-US"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고도로</a:t>
              </a:r>
              <a:r>
                <a:rPr lang="ko-KR" altLang="en-US" sz="2000" spc="-5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lang="ko-KR" altLang="en-US" sz="2000" spc="-7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정교하게 </a:t>
              </a:r>
              <a:r>
                <a:rPr lang="ko-KR" altLang="en-US" sz="2000" spc="-2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번역된 </a:t>
              </a:r>
              <a:r>
                <a:rPr lang="ko-KR" altLang="en-US" sz="2000" spc="-1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말뭉치</a:t>
              </a:r>
              <a:r>
                <a:rPr lang="en-US" altLang="ko-KR" sz="2000" spc="-1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(corpus)</a:t>
              </a:r>
              <a:r>
                <a:rPr lang="ko-KR" altLang="en-US" sz="2000" spc="-1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만을 </a:t>
              </a:r>
              <a:r>
                <a:rPr lang="ko-KR" altLang="en-US" sz="2000" spc="-7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이용해</a:t>
              </a:r>
              <a:r>
                <a:rPr lang="ko-KR" altLang="en-US" sz="2000" spc="-7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lang="ko-KR" altLang="en-US" sz="2000" spc="-75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수백만건</a:t>
              </a:r>
              <a:r>
                <a:rPr lang="ko-KR" altLang="en-US" sz="2000" spc="-6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</a:t>
              </a:r>
              <a:r>
                <a:rPr lang="ko-KR" altLang="en-US" sz="2000" spc="-9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수준에 </a:t>
              </a:r>
              <a:r>
                <a:rPr lang="ko-KR" altLang="en-US" sz="2000" spc="-25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불과함</a:t>
              </a:r>
              <a:endPara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endParaRPr>
            </a:p>
          </p:txBody>
        </p:sp>
        <p:sp>
          <p:nvSpPr>
            <p:cNvPr id="27" name="object 23"/>
            <p:cNvSpPr txBox="1"/>
            <p:nvPr/>
          </p:nvSpPr>
          <p:spPr>
            <a:xfrm>
              <a:off x="3767612" y="4130377"/>
              <a:ext cx="3539342" cy="279225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280670" marR="47625" indent="-268605">
                <a:lnSpc>
                  <a:spcPct val="110000"/>
                </a:lnSpc>
                <a:spcBef>
                  <a:spcPts val="100"/>
                </a:spcBef>
                <a:buFont typeface="Arial"/>
                <a:buChar char="•"/>
                <a:tabLst>
                  <a:tab pos="280670" algn="l"/>
                  <a:tab pos="281305" algn="l"/>
                </a:tabLst>
              </a:pPr>
              <a:r>
                <a:rPr lang="ko-KR" altLang="en-US"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엄청난 데이터의 양이 질적으로 전환되는 과정에서 </a:t>
              </a:r>
              <a:r>
                <a:rPr lang="ko-KR" altLang="en-US" sz="2000" spc="-80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인사이트가</a:t>
              </a:r>
              <a:r>
                <a:rPr lang="ko-KR" altLang="en-US"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나타남</a:t>
              </a:r>
            </a:p>
            <a:p>
              <a:pPr marL="280670" marR="47625" indent="-268605">
                <a:lnSpc>
                  <a:spcPct val="110000"/>
                </a:lnSpc>
                <a:spcBef>
                  <a:spcPts val="100"/>
                </a:spcBef>
                <a:buFont typeface="Arial"/>
                <a:buChar char="•"/>
                <a:tabLst>
                  <a:tab pos="280670" algn="l"/>
                  <a:tab pos="281305" algn="l"/>
                </a:tabLst>
              </a:pPr>
              <a:r>
                <a:rPr lang="ko-KR" altLang="en-US"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제외되는 사례 없이 다른 변수들도 모두 분석에 활용해 더 많은 가치를 추출하게 됨</a:t>
              </a:r>
            </a:p>
            <a:p>
              <a:pPr marL="280670" marR="47625" indent="-268605">
                <a:lnSpc>
                  <a:spcPct val="110000"/>
                </a:lnSpc>
                <a:spcBef>
                  <a:spcPts val="100"/>
                </a:spcBef>
                <a:buFont typeface="Arial"/>
                <a:buChar char="•"/>
                <a:tabLst>
                  <a:tab pos="280670" algn="l"/>
                  <a:tab pos="281305" algn="l"/>
                </a:tabLst>
              </a:pPr>
              <a:r>
                <a:rPr lang="ko-KR" altLang="en-US"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데이터 수가 증가함에 따라 사소한 몇 개의 오류는 대세에 영향을 주지 못함</a:t>
              </a:r>
            </a:p>
            <a:p>
              <a:pPr marL="280670" marR="47625" indent="-268605">
                <a:lnSpc>
                  <a:spcPct val="110000"/>
                </a:lnSpc>
                <a:spcBef>
                  <a:spcPts val="100"/>
                </a:spcBef>
                <a:buFont typeface="Arial"/>
                <a:buChar char="•"/>
                <a:tabLst>
                  <a:tab pos="280670" algn="l"/>
                  <a:tab pos="281305" algn="l"/>
                </a:tabLst>
              </a:pPr>
              <a:r>
                <a:rPr lang="ko-KR" altLang="en-US"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지속적으로 추가될 때 양질의 정보가 오류 정보보다 많기에 전체적으로 좋은 </a:t>
              </a:r>
              <a:r>
                <a:rPr lang="ko-KR" altLang="en-US" sz="2000" spc="-80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결과산출에</a:t>
              </a:r>
              <a:r>
                <a:rPr lang="ko-KR" altLang="en-US"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기여함</a:t>
              </a:r>
            </a:p>
            <a:p>
              <a:pPr marL="280670" marR="47625" indent="-268605">
                <a:lnSpc>
                  <a:spcPct val="110000"/>
                </a:lnSpc>
                <a:spcBef>
                  <a:spcPts val="100"/>
                </a:spcBef>
                <a:buFont typeface="Arial"/>
                <a:buChar char="•"/>
                <a:tabLst>
                  <a:tab pos="280670" algn="l"/>
                  <a:tab pos="281305" algn="l"/>
                </a:tabLst>
              </a:pPr>
              <a:r>
                <a:rPr lang="ko-KR" altLang="en-US" sz="2000" spc="-80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번역품질의</a:t>
              </a:r>
              <a:r>
                <a:rPr lang="ko-KR" altLang="en-US"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 데이터베이스의 양에 따라 성패가 갈림</a:t>
              </a:r>
            </a:p>
            <a:p>
              <a:pPr marL="280670" marR="47625" indent="-268605">
                <a:lnSpc>
                  <a:spcPct val="110000"/>
                </a:lnSpc>
                <a:spcBef>
                  <a:spcPts val="100"/>
                </a:spcBef>
                <a:buFont typeface="Arial"/>
                <a:buChar char="•"/>
                <a:tabLst>
                  <a:tab pos="280670" algn="l"/>
                  <a:tab pos="281305" algn="l"/>
                </a:tabLst>
              </a:pPr>
              <a:r>
                <a:rPr lang="ko-KR" altLang="en-US"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구글은 번역에 참고할 말뭉치 데이터베이스로 잘된 것</a:t>
              </a:r>
              <a:r>
                <a:rPr lang="en-US" altLang="ko-KR"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, </a:t>
              </a:r>
              <a:r>
                <a:rPr lang="ko-KR" altLang="en-US" sz="2000" spc="-80" dirty="0">
                  <a:latin typeface="맑은 고딕" panose="020B0503020000020004" pitchFamily="50" charset="-127"/>
                  <a:ea typeface="맑은 고딕" panose="020B0503020000020004" pitchFamily="50" charset="-127"/>
                  <a:cs typeface="Dotum"/>
                </a:rPr>
                <a:t>오역 있는 것을 다 수용해 수십억 건에 이름</a:t>
              </a:r>
            </a:p>
          </p:txBody>
        </p:sp>
        <p:sp>
          <p:nvSpPr>
            <p:cNvPr id="43" name="object 39"/>
            <p:cNvSpPr/>
            <p:nvPr/>
          </p:nvSpPr>
          <p:spPr>
            <a:xfrm>
              <a:off x="3527994" y="4060146"/>
              <a:ext cx="180340" cy="2520950"/>
            </a:xfrm>
            <a:custGeom>
              <a:avLst/>
              <a:gdLst/>
              <a:ahLst/>
              <a:cxnLst/>
              <a:rect l="l" t="t" r="r" b="b"/>
              <a:pathLst>
                <a:path w="180339" h="2520950">
                  <a:moveTo>
                    <a:pt x="0" y="0"/>
                  </a:moveTo>
                  <a:lnTo>
                    <a:pt x="0" y="2520696"/>
                  </a:lnTo>
                  <a:lnTo>
                    <a:pt x="179831" y="12603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>
              <a:endParaRPr sz="20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13721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 err="1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스몰데이터와</a:t>
            </a:r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 빅데이터 비교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03218" y="1530900"/>
            <a:ext cx="16508982" cy="1578269"/>
            <a:chOff x="703218" y="1409700"/>
            <a:chExt cx="16508982" cy="1315408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315408"/>
              <a:chOff x="1093218" y="1903334"/>
              <a:chExt cx="16508982" cy="1259380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8"/>
                <a:ext cx="16508982" cy="1173146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41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04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10773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데이터분석의 어제와 오늘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기존의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스몰데이터에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기반한 데이터분석 제약조건에서 벗어나 다양한 내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외부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정형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비정형 빅데이터 획득을 통해 새로운 통찰과 가치를 창출함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5" name="object 10"/>
          <p:cNvSpPr txBox="1"/>
          <p:nvPr/>
        </p:nvSpPr>
        <p:spPr>
          <a:xfrm>
            <a:off x="1633754" y="3351108"/>
            <a:ext cx="368889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sz="2800" b="1" spc="-12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대형매장</a:t>
            </a:r>
            <a:r>
              <a:rPr sz="2800" b="1" spc="-9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800" b="1" spc="-12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고객동선</a:t>
            </a:r>
            <a:r>
              <a:rPr sz="2800" b="1" spc="-8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800" b="1" spc="-2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추적</a:t>
            </a:r>
            <a:endParaRPr sz="28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46" name="object 11"/>
          <p:cNvSpPr/>
          <p:nvPr/>
        </p:nvSpPr>
        <p:spPr>
          <a:xfrm>
            <a:off x="1283184" y="3873359"/>
            <a:ext cx="4389159" cy="0"/>
          </a:xfrm>
          <a:custGeom>
            <a:avLst/>
            <a:gdLst/>
            <a:ahLst/>
            <a:cxnLst/>
            <a:rect l="l" t="t" r="r" b="b"/>
            <a:pathLst>
              <a:path w="2677795">
                <a:moveTo>
                  <a:pt x="0" y="0"/>
                </a:moveTo>
                <a:lnTo>
                  <a:pt x="2677668" y="0"/>
                </a:lnTo>
              </a:path>
            </a:pathLst>
          </a:custGeom>
          <a:ln w="914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 sz="2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7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3184" y="4035983"/>
            <a:ext cx="4433914" cy="2805844"/>
          </a:xfrm>
          <a:prstGeom prst="rect">
            <a:avLst/>
          </a:prstGeom>
        </p:spPr>
      </p:pic>
      <p:sp>
        <p:nvSpPr>
          <p:cNvPr id="48" name="object 13"/>
          <p:cNvSpPr txBox="1"/>
          <p:nvPr/>
        </p:nvSpPr>
        <p:spPr>
          <a:xfrm>
            <a:off x="7513514" y="3340592"/>
            <a:ext cx="4031220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2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외국인</a:t>
            </a:r>
            <a:r>
              <a:rPr sz="2800" b="1" spc="-9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800" b="1" spc="-12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관광객</a:t>
            </a:r>
            <a:r>
              <a:rPr sz="2800" b="1" spc="-8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800" b="1" spc="-7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만족도조사</a:t>
            </a:r>
            <a:endParaRPr sz="28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49" name="object 14"/>
          <p:cNvSpPr/>
          <p:nvPr/>
        </p:nvSpPr>
        <p:spPr>
          <a:xfrm>
            <a:off x="7333380" y="3861227"/>
            <a:ext cx="4389159" cy="0"/>
          </a:xfrm>
          <a:custGeom>
            <a:avLst/>
            <a:gdLst/>
            <a:ahLst/>
            <a:cxnLst/>
            <a:rect l="l" t="t" r="r" b="b"/>
            <a:pathLst>
              <a:path w="2677795">
                <a:moveTo>
                  <a:pt x="0" y="0"/>
                </a:moveTo>
                <a:lnTo>
                  <a:pt x="2677668" y="0"/>
                </a:lnTo>
              </a:path>
            </a:pathLst>
          </a:custGeom>
          <a:ln w="914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 sz="2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object 15"/>
          <p:cNvSpPr txBox="1"/>
          <p:nvPr/>
        </p:nvSpPr>
        <p:spPr>
          <a:xfrm>
            <a:off x="13774455" y="3351108"/>
            <a:ext cx="2808458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2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질병치료법</a:t>
            </a:r>
            <a:r>
              <a:rPr sz="2800" b="1" spc="-10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800" b="1" spc="-4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검색</a:t>
            </a:r>
            <a:endParaRPr sz="28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51" name="object 16"/>
          <p:cNvSpPr/>
          <p:nvPr/>
        </p:nvSpPr>
        <p:spPr>
          <a:xfrm>
            <a:off x="12771639" y="3870933"/>
            <a:ext cx="4389159" cy="0"/>
          </a:xfrm>
          <a:custGeom>
            <a:avLst/>
            <a:gdLst/>
            <a:ahLst/>
            <a:cxnLst/>
            <a:rect l="l" t="t" r="r" b="b"/>
            <a:pathLst>
              <a:path w="2677795">
                <a:moveTo>
                  <a:pt x="0" y="0"/>
                </a:moveTo>
                <a:lnTo>
                  <a:pt x="2677668" y="0"/>
                </a:lnTo>
              </a:path>
            </a:pathLst>
          </a:custGeom>
          <a:ln w="914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 sz="2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2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33380" y="4033558"/>
            <a:ext cx="4433914" cy="2808269"/>
          </a:xfrm>
          <a:prstGeom prst="rect">
            <a:avLst/>
          </a:prstGeom>
        </p:spPr>
      </p:pic>
      <p:pic>
        <p:nvPicPr>
          <p:cNvPr id="59" name="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771639" y="4045693"/>
            <a:ext cx="4388951" cy="280584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327939" y="6905620"/>
            <a:ext cx="4389159" cy="308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조사요원이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표본고객을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따라다니면서 동선과 구매활동을 관찰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·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빅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이동카트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및 선반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물품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CCTV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등에 센서를 부착한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IoT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이용해 고객의 매장내 구매활동을 입체적으로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센싱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고객별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이동순서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탐색시간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미구매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상품 등 파악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355757" y="6905620"/>
            <a:ext cx="4389159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공항에서 출국하는 외국인 관광객 표본을 대상으로 연차보고서 분석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빅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외국관광객이 주로 사용하는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SNS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해당국가 언어를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직접분석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방문전의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기대사항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방문과정의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체험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방문후의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느낌을 종합적으로 분석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2801600" y="6905620"/>
            <a:ext cx="4389159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첨여편의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의학논문이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게재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의사들의 논문 리딩 시간은 일주일에 몇시간에 불과해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특정증상에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대한 치료법 습득 어려움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빅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3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초안에 증상과 관련한 원인 및 치료법 등을 제시함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연관증상에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대한 추가정보 제공으로 종합적인 치료 가능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56297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 err="1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스몰데이터와</a:t>
            </a:r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 빅데이터 비교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03218" y="1530900"/>
            <a:ext cx="16508982" cy="6236308"/>
            <a:chOff x="703218" y="1409700"/>
            <a:chExt cx="16508982" cy="5197649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5197649"/>
              <a:chOff x="1093218" y="1903334"/>
              <a:chExt cx="16508982" cy="4976262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8"/>
                <a:ext cx="16508982" cy="4890028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41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05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50482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빅데이터의 현주소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빅데이터에 대한 공급자관점의 마케팅 열풍이 절정으로 치닫고 있으며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데이터분석의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본빌적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가치인 문제해결에 대한 관심이 증대되고 있음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e-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비즈니스 열풍의 교훈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-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인터넷이 등장했던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1990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년대 중반 기존의 전통적 오프라인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(offline; click and mortar)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기반의 비즈니스를 인터넷 기반의 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온라인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(online; dotcom)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변환해야 한다는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e-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비즈니스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(electronic business)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 대한 열풍이 일어남</a:t>
              </a:r>
            </a:p>
            <a:p>
              <a:pPr>
                <a:lnSpc>
                  <a:spcPct val="120000"/>
                </a:lnSpc>
              </a:pP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이후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M(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모바일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)-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비즈니스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U(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유비쿼터스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)-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비즈니스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최근의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O2O(online to offline)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서비스에 이르기까지 온라인과 오프라인에 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대한 접목을 강조하고 있음</a:t>
              </a:r>
            </a:p>
            <a:p>
              <a:pPr>
                <a:lnSpc>
                  <a:spcPct val="120000"/>
                </a:lnSpc>
              </a:pP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이제는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e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라는 표현이나 온라인이란 표현 없이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"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비즈니스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"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는 당연히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온오프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구별 없이 상호 접목이 되어야 하는 것이 하나의 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원칙이 되고 있음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endPara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lvl="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마케팅적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용어표현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보다도 빅데이터는 결국 문제해결이 핵심</a:t>
              </a:r>
            </a:p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- 빅데이터도 기존의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스몰데이터와의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물리적·기술적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차이를 강조하는 마케팅적 표현이 초창기에 과열되었음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-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그러나 데이터와 인프라 측면의 규모, 다양성, 속도라는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물리적·기술적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차이만을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강조하다보니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데이터분석의 본질적 가치에 대한 맹신과 과신, 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회의와 불신이라는 부작용을 낳게 됨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-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빅데이터라는 용어도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데이터마이닝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머신러닝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딥러닝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인공지능 등 다양한 기술적, 방법론적 용어들로 확대 재생산 되고 있음</a:t>
              </a:r>
            </a:p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이제는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스몰데이터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vs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빅데이터라는 용어보다는 주어진 문제해결에 전문가의 직관과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업무경험에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더해 데이터를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기반으로한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근거를 접목하는 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균형감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있는 의사결정이라는 문화적 패러다임이 더 중요하다고 판단됨</a:t>
              </a:r>
            </a:p>
          </p:txBody>
        </p:sp>
      </p:grpSp>
      <p:pic>
        <p:nvPicPr>
          <p:cNvPr id="25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94376" y="7838397"/>
            <a:ext cx="2743200" cy="2133599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5943600" y="7798774"/>
            <a:ext cx="4698491" cy="1891344"/>
            <a:chOff x="6731509" y="8583168"/>
            <a:chExt cx="4062867" cy="1347276"/>
          </a:xfrm>
        </p:grpSpPr>
        <p:pic>
          <p:nvPicPr>
            <p:cNvPr id="22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73224" y="8651808"/>
              <a:ext cx="3121152" cy="1278636"/>
            </a:xfrm>
            <a:prstGeom prst="rect">
              <a:avLst/>
            </a:prstGeom>
          </p:spPr>
        </p:pic>
        <p:pic>
          <p:nvPicPr>
            <p:cNvPr id="26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31509" y="8583168"/>
              <a:ext cx="1516380" cy="618743"/>
            </a:xfrm>
            <a:prstGeom prst="rect">
              <a:avLst/>
            </a:prstGeom>
          </p:spPr>
        </p:pic>
        <p:pic>
          <p:nvPicPr>
            <p:cNvPr id="27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50965" y="9087612"/>
              <a:ext cx="2476500" cy="618744"/>
            </a:xfrm>
            <a:prstGeom prst="rect">
              <a:avLst/>
            </a:prstGeom>
          </p:spPr>
        </p:pic>
      </p:grpSp>
      <p:grpSp>
        <p:nvGrpSpPr>
          <p:cNvPr id="28" name="그룹 27"/>
          <p:cNvGrpSpPr/>
          <p:nvPr/>
        </p:nvGrpSpPr>
        <p:grpSpPr>
          <a:xfrm>
            <a:off x="10134600" y="4991100"/>
            <a:ext cx="3782695" cy="970279"/>
            <a:chOff x="1459991" y="4427982"/>
            <a:chExt cx="3782695" cy="970279"/>
          </a:xfrm>
        </p:grpSpPr>
        <p:grpSp>
          <p:nvGrpSpPr>
            <p:cNvPr id="29" name="object 10"/>
            <p:cNvGrpSpPr/>
            <p:nvPr/>
          </p:nvGrpSpPr>
          <p:grpSpPr>
            <a:xfrm>
              <a:off x="1459991" y="4538471"/>
              <a:ext cx="3782695" cy="859790"/>
              <a:chOff x="1459991" y="4538471"/>
              <a:chExt cx="3782695" cy="859790"/>
            </a:xfrm>
          </p:grpSpPr>
          <p:pic>
            <p:nvPicPr>
              <p:cNvPr id="32" name="object 11"/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459991" y="4538471"/>
                <a:ext cx="1905000" cy="752855"/>
              </a:xfrm>
              <a:prstGeom prst="rect">
                <a:avLst/>
              </a:prstGeom>
            </p:spPr>
          </p:pic>
          <p:sp>
            <p:nvSpPr>
              <p:cNvPr id="33" name="object 12"/>
              <p:cNvSpPr/>
              <p:nvPr/>
            </p:nvSpPr>
            <p:spPr>
              <a:xfrm>
                <a:off x="3167380" y="4615433"/>
                <a:ext cx="2062480" cy="769620"/>
              </a:xfrm>
              <a:custGeom>
                <a:avLst/>
                <a:gdLst/>
                <a:ahLst/>
                <a:cxnLst/>
                <a:rect l="l" t="t" r="r" b="b"/>
                <a:pathLst>
                  <a:path w="2062479" h="769620">
                    <a:moveTo>
                      <a:pt x="1933956" y="0"/>
                    </a:moveTo>
                    <a:lnTo>
                      <a:pt x="614680" y="0"/>
                    </a:lnTo>
                    <a:lnTo>
                      <a:pt x="564741" y="10076"/>
                    </a:lnTo>
                    <a:lnTo>
                      <a:pt x="523970" y="37560"/>
                    </a:lnTo>
                    <a:lnTo>
                      <a:pt x="496486" y="78331"/>
                    </a:lnTo>
                    <a:lnTo>
                      <a:pt x="486409" y="128269"/>
                    </a:lnTo>
                    <a:lnTo>
                      <a:pt x="0" y="168020"/>
                    </a:lnTo>
                    <a:lnTo>
                      <a:pt x="486409" y="320675"/>
                    </a:lnTo>
                    <a:lnTo>
                      <a:pt x="486409" y="641350"/>
                    </a:lnTo>
                    <a:lnTo>
                      <a:pt x="496486" y="691288"/>
                    </a:lnTo>
                    <a:lnTo>
                      <a:pt x="523970" y="732059"/>
                    </a:lnTo>
                    <a:lnTo>
                      <a:pt x="564741" y="759543"/>
                    </a:lnTo>
                    <a:lnTo>
                      <a:pt x="614680" y="769619"/>
                    </a:lnTo>
                    <a:lnTo>
                      <a:pt x="1933956" y="769619"/>
                    </a:lnTo>
                    <a:lnTo>
                      <a:pt x="1983894" y="759543"/>
                    </a:lnTo>
                    <a:lnTo>
                      <a:pt x="2024665" y="732059"/>
                    </a:lnTo>
                    <a:lnTo>
                      <a:pt x="2052149" y="691288"/>
                    </a:lnTo>
                    <a:lnTo>
                      <a:pt x="2062225" y="641350"/>
                    </a:lnTo>
                    <a:lnTo>
                      <a:pt x="2062225" y="128269"/>
                    </a:lnTo>
                    <a:lnTo>
                      <a:pt x="2052149" y="78331"/>
                    </a:lnTo>
                    <a:lnTo>
                      <a:pt x="2024665" y="37560"/>
                    </a:lnTo>
                    <a:lnTo>
                      <a:pt x="1983894" y="10076"/>
                    </a:lnTo>
                    <a:lnTo>
                      <a:pt x="1933956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4" name="object 13"/>
              <p:cNvSpPr/>
              <p:nvPr/>
            </p:nvSpPr>
            <p:spPr>
              <a:xfrm>
                <a:off x="3167380" y="4615433"/>
                <a:ext cx="2062480" cy="769620"/>
              </a:xfrm>
              <a:custGeom>
                <a:avLst/>
                <a:gdLst/>
                <a:ahLst/>
                <a:cxnLst/>
                <a:rect l="l" t="t" r="r" b="b"/>
                <a:pathLst>
                  <a:path w="2062479" h="769620">
                    <a:moveTo>
                      <a:pt x="486409" y="128269"/>
                    </a:moveTo>
                    <a:lnTo>
                      <a:pt x="496486" y="78331"/>
                    </a:lnTo>
                    <a:lnTo>
                      <a:pt x="523970" y="37560"/>
                    </a:lnTo>
                    <a:lnTo>
                      <a:pt x="564741" y="10076"/>
                    </a:lnTo>
                    <a:lnTo>
                      <a:pt x="614680" y="0"/>
                    </a:lnTo>
                    <a:lnTo>
                      <a:pt x="749045" y="0"/>
                    </a:lnTo>
                    <a:lnTo>
                      <a:pt x="1142999" y="0"/>
                    </a:lnTo>
                    <a:lnTo>
                      <a:pt x="1933956" y="0"/>
                    </a:lnTo>
                    <a:lnTo>
                      <a:pt x="1983894" y="10076"/>
                    </a:lnTo>
                    <a:lnTo>
                      <a:pt x="2024665" y="37560"/>
                    </a:lnTo>
                    <a:lnTo>
                      <a:pt x="2052149" y="78331"/>
                    </a:lnTo>
                    <a:lnTo>
                      <a:pt x="2062225" y="128269"/>
                    </a:lnTo>
                    <a:lnTo>
                      <a:pt x="2062225" y="320675"/>
                    </a:lnTo>
                    <a:lnTo>
                      <a:pt x="2062225" y="641350"/>
                    </a:lnTo>
                    <a:lnTo>
                      <a:pt x="2052149" y="691288"/>
                    </a:lnTo>
                    <a:lnTo>
                      <a:pt x="2024665" y="732059"/>
                    </a:lnTo>
                    <a:lnTo>
                      <a:pt x="1983894" y="759543"/>
                    </a:lnTo>
                    <a:lnTo>
                      <a:pt x="1933956" y="769619"/>
                    </a:lnTo>
                    <a:lnTo>
                      <a:pt x="1142999" y="769619"/>
                    </a:lnTo>
                    <a:lnTo>
                      <a:pt x="749045" y="769619"/>
                    </a:lnTo>
                    <a:lnTo>
                      <a:pt x="614680" y="769619"/>
                    </a:lnTo>
                    <a:lnTo>
                      <a:pt x="564741" y="759543"/>
                    </a:lnTo>
                    <a:lnTo>
                      <a:pt x="523970" y="732059"/>
                    </a:lnTo>
                    <a:lnTo>
                      <a:pt x="496486" y="691288"/>
                    </a:lnTo>
                    <a:lnTo>
                      <a:pt x="486409" y="641350"/>
                    </a:lnTo>
                    <a:lnTo>
                      <a:pt x="486409" y="320675"/>
                    </a:lnTo>
                    <a:lnTo>
                      <a:pt x="0" y="168020"/>
                    </a:lnTo>
                    <a:lnTo>
                      <a:pt x="486409" y="128269"/>
                    </a:lnTo>
                    <a:close/>
                  </a:path>
                </a:pathLst>
              </a:custGeom>
              <a:ln w="25908">
                <a:solidFill>
                  <a:srgbClr val="4F81BC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0" name="object 14"/>
            <p:cNvSpPr txBox="1"/>
            <p:nvPr/>
          </p:nvSpPr>
          <p:spPr>
            <a:xfrm>
              <a:off x="3770121" y="4660772"/>
              <a:ext cx="1343025" cy="66611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05"/>
                </a:spcBef>
              </a:pPr>
              <a:r>
                <a:rPr sz="1400" b="1" spc="-10" dirty="0">
                  <a:solidFill>
                    <a:srgbClr val="2B3748"/>
                  </a:solidFill>
                  <a:latin typeface="Malgun Gothic"/>
                  <a:cs typeface="Malgun Gothic"/>
                </a:rPr>
                <a:t>비즈니스는</a:t>
              </a:r>
              <a:endParaRPr sz="1400" dirty="0">
                <a:latin typeface="Malgun Gothic"/>
                <a:cs typeface="Malgun Gothic"/>
              </a:endParaRPr>
            </a:p>
            <a:p>
              <a:pPr marL="12700" marR="5080" algn="ctr">
                <a:lnSpc>
                  <a:spcPct val="100000"/>
                </a:lnSpc>
              </a:pPr>
              <a:r>
                <a:rPr sz="1400" b="1" spc="-90" dirty="0">
                  <a:solidFill>
                    <a:srgbClr val="2B3748"/>
                  </a:solidFill>
                  <a:latin typeface="Malgun Gothic"/>
                  <a:cs typeface="Malgun Gothic"/>
                </a:rPr>
                <a:t>온</a:t>
              </a:r>
              <a:r>
                <a:rPr sz="1400" b="1" spc="-95" dirty="0">
                  <a:solidFill>
                    <a:srgbClr val="2B3748"/>
                  </a:solidFill>
                  <a:latin typeface="Malgun Gothic"/>
                  <a:cs typeface="Malgun Gothic"/>
                </a:rPr>
                <a:t> </a:t>
              </a:r>
              <a:r>
                <a:rPr sz="1400" b="1" spc="-90" dirty="0">
                  <a:solidFill>
                    <a:srgbClr val="2B3748"/>
                  </a:solidFill>
                  <a:latin typeface="Malgun Gothic"/>
                  <a:cs typeface="Malgun Gothic"/>
                </a:rPr>
                <a:t>오프</a:t>
              </a:r>
              <a:r>
                <a:rPr sz="1400" b="1" spc="-110" dirty="0">
                  <a:solidFill>
                    <a:srgbClr val="2B3748"/>
                  </a:solidFill>
                  <a:latin typeface="Malgun Gothic"/>
                  <a:cs typeface="Malgun Gothic"/>
                </a:rPr>
                <a:t> </a:t>
              </a:r>
              <a:r>
                <a:rPr sz="1400" b="1" spc="-90" dirty="0">
                  <a:solidFill>
                    <a:srgbClr val="2B3748"/>
                  </a:solidFill>
                  <a:latin typeface="Malgun Gothic"/>
                  <a:cs typeface="Malgun Gothic"/>
                </a:rPr>
                <a:t>구별</a:t>
              </a:r>
              <a:r>
                <a:rPr sz="1400" b="1" spc="-110" dirty="0">
                  <a:solidFill>
                    <a:srgbClr val="2B3748"/>
                  </a:solidFill>
                  <a:latin typeface="Malgun Gothic"/>
                  <a:cs typeface="Malgun Gothic"/>
                </a:rPr>
                <a:t> </a:t>
              </a:r>
              <a:r>
                <a:rPr sz="1400" b="1" spc="-95" dirty="0">
                  <a:solidFill>
                    <a:srgbClr val="2B3748"/>
                  </a:solidFill>
                  <a:latin typeface="Malgun Gothic"/>
                  <a:cs typeface="Malgun Gothic"/>
                </a:rPr>
                <a:t>없이 </a:t>
              </a:r>
              <a:r>
                <a:rPr sz="1400" b="1" spc="-90" dirty="0">
                  <a:solidFill>
                    <a:srgbClr val="2B3748"/>
                  </a:solidFill>
                  <a:latin typeface="Malgun Gothic"/>
                  <a:cs typeface="Malgun Gothic"/>
                </a:rPr>
                <a:t>처리되어야</a:t>
              </a:r>
              <a:r>
                <a:rPr sz="1400" b="1" spc="-114" dirty="0">
                  <a:solidFill>
                    <a:srgbClr val="2B3748"/>
                  </a:solidFill>
                  <a:latin typeface="Malgun Gothic"/>
                  <a:cs typeface="Malgun Gothic"/>
                </a:rPr>
                <a:t> </a:t>
              </a:r>
              <a:r>
                <a:rPr sz="1400" b="1" spc="-50" dirty="0">
                  <a:solidFill>
                    <a:srgbClr val="2B3748"/>
                  </a:solidFill>
                  <a:latin typeface="Malgun Gothic"/>
                  <a:cs typeface="Malgun Gothic"/>
                </a:rPr>
                <a:t>함</a:t>
              </a:r>
              <a:endParaRPr sz="1400" dirty="0">
                <a:latin typeface="Malgun Gothic"/>
                <a:cs typeface="Malgun Gothic"/>
              </a:endParaRPr>
            </a:p>
          </p:txBody>
        </p:sp>
        <p:sp>
          <p:nvSpPr>
            <p:cNvPr id="31" name="object 15"/>
            <p:cNvSpPr/>
            <p:nvPr/>
          </p:nvSpPr>
          <p:spPr>
            <a:xfrm>
              <a:off x="2465070" y="4427982"/>
              <a:ext cx="828040" cy="828040"/>
            </a:xfrm>
            <a:custGeom>
              <a:avLst/>
              <a:gdLst/>
              <a:ahLst/>
              <a:cxnLst/>
              <a:rect l="l" t="t" r="r" b="b"/>
              <a:pathLst>
                <a:path w="828039" h="828039">
                  <a:moveTo>
                    <a:pt x="0" y="413765"/>
                  </a:moveTo>
                  <a:lnTo>
                    <a:pt x="2784" y="365520"/>
                  </a:lnTo>
                  <a:lnTo>
                    <a:pt x="10930" y="318906"/>
                  </a:lnTo>
                  <a:lnTo>
                    <a:pt x="24126" y="274237"/>
                  </a:lnTo>
                  <a:lnTo>
                    <a:pt x="42063" y="231821"/>
                  </a:lnTo>
                  <a:lnTo>
                    <a:pt x="64429" y="191970"/>
                  </a:lnTo>
                  <a:lnTo>
                    <a:pt x="90913" y="154994"/>
                  </a:lnTo>
                  <a:lnTo>
                    <a:pt x="121205" y="121205"/>
                  </a:lnTo>
                  <a:lnTo>
                    <a:pt x="154994" y="90913"/>
                  </a:lnTo>
                  <a:lnTo>
                    <a:pt x="191970" y="64429"/>
                  </a:lnTo>
                  <a:lnTo>
                    <a:pt x="231821" y="42063"/>
                  </a:lnTo>
                  <a:lnTo>
                    <a:pt x="274237" y="24126"/>
                  </a:lnTo>
                  <a:lnTo>
                    <a:pt x="318906" y="10930"/>
                  </a:lnTo>
                  <a:lnTo>
                    <a:pt x="365520" y="2784"/>
                  </a:lnTo>
                  <a:lnTo>
                    <a:pt x="413766" y="0"/>
                  </a:lnTo>
                  <a:lnTo>
                    <a:pt x="462011" y="2784"/>
                  </a:lnTo>
                  <a:lnTo>
                    <a:pt x="508625" y="10930"/>
                  </a:lnTo>
                  <a:lnTo>
                    <a:pt x="553294" y="24126"/>
                  </a:lnTo>
                  <a:lnTo>
                    <a:pt x="595710" y="42063"/>
                  </a:lnTo>
                  <a:lnTo>
                    <a:pt x="635561" y="64429"/>
                  </a:lnTo>
                  <a:lnTo>
                    <a:pt x="672537" y="90913"/>
                  </a:lnTo>
                  <a:lnTo>
                    <a:pt x="706326" y="121205"/>
                  </a:lnTo>
                  <a:lnTo>
                    <a:pt x="736618" y="154994"/>
                  </a:lnTo>
                  <a:lnTo>
                    <a:pt x="763102" y="191970"/>
                  </a:lnTo>
                  <a:lnTo>
                    <a:pt x="785468" y="231821"/>
                  </a:lnTo>
                  <a:lnTo>
                    <a:pt x="803405" y="274237"/>
                  </a:lnTo>
                  <a:lnTo>
                    <a:pt x="816601" y="318906"/>
                  </a:lnTo>
                  <a:lnTo>
                    <a:pt x="824747" y="365520"/>
                  </a:lnTo>
                  <a:lnTo>
                    <a:pt x="827532" y="413765"/>
                  </a:lnTo>
                  <a:lnTo>
                    <a:pt x="824747" y="462011"/>
                  </a:lnTo>
                  <a:lnTo>
                    <a:pt x="816601" y="508625"/>
                  </a:lnTo>
                  <a:lnTo>
                    <a:pt x="803405" y="553294"/>
                  </a:lnTo>
                  <a:lnTo>
                    <a:pt x="785468" y="595710"/>
                  </a:lnTo>
                  <a:lnTo>
                    <a:pt x="763102" y="635561"/>
                  </a:lnTo>
                  <a:lnTo>
                    <a:pt x="736618" y="672537"/>
                  </a:lnTo>
                  <a:lnTo>
                    <a:pt x="706326" y="706326"/>
                  </a:lnTo>
                  <a:lnTo>
                    <a:pt x="672537" y="736618"/>
                  </a:lnTo>
                  <a:lnTo>
                    <a:pt x="635561" y="763102"/>
                  </a:lnTo>
                  <a:lnTo>
                    <a:pt x="595710" y="785468"/>
                  </a:lnTo>
                  <a:lnTo>
                    <a:pt x="553294" y="803405"/>
                  </a:lnTo>
                  <a:lnTo>
                    <a:pt x="508625" y="816601"/>
                  </a:lnTo>
                  <a:lnTo>
                    <a:pt x="462011" y="824747"/>
                  </a:lnTo>
                  <a:lnTo>
                    <a:pt x="413766" y="827531"/>
                  </a:lnTo>
                  <a:lnTo>
                    <a:pt x="365520" y="824747"/>
                  </a:lnTo>
                  <a:lnTo>
                    <a:pt x="318906" y="816601"/>
                  </a:lnTo>
                  <a:lnTo>
                    <a:pt x="274237" y="803405"/>
                  </a:lnTo>
                  <a:lnTo>
                    <a:pt x="231821" y="785468"/>
                  </a:lnTo>
                  <a:lnTo>
                    <a:pt x="191970" y="763102"/>
                  </a:lnTo>
                  <a:lnTo>
                    <a:pt x="154994" y="736618"/>
                  </a:lnTo>
                  <a:lnTo>
                    <a:pt x="121205" y="706326"/>
                  </a:lnTo>
                  <a:lnTo>
                    <a:pt x="90913" y="672537"/>
                  </a:lnTo>
                  <a:lnTo>
                    <a:pt x="64429" y="635561"/>
                  </a:lnTo>
                  <a:lnTo>
                    <a:pt x="42063" y="595710"/>
                  </a:lnTo>
                  <a:lnTo>
                    <a:pt x="24126" y="553294"/>
                  </a:lnTo>
                  <a:lnTo>
                    <a:pt x="10930" y="508625"/>
                  </a:lnTo>
                  <a:lnTo>
                    <a:pt x="2784" y="462011"/>
                  </a:lnTo>
                  <a:lnTo>
                    <a:pt x="0" y="413765"/>
                  </a:lnTo>
                  <a:close/>
                </a:path>
              </a:pathLst>
            </a:custGeom>
            <a:ln w="19812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427177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하늘, 야외, 건물, 구름이(가) 표시된 사진&#10;&#10;자동 생성된 설명">
            <a:extLst>
              <a:ext uri="{FF2B5EF4-FFF2-40B4-BE49-F238E27FC236}">
                <a16:creationId xmlns:a16="http://schemas.microsoft.com/office/drawing/2014/main" id="{D4EDA4D1-F5F2-46F2-897B-BA85CD7085D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Rectangle 75">
            <a:extLst>
              <a:ext uri="{FF2B5EF4-FFF2-40B4-BE49-F238E27FC236}">
                <a16:creationId xmlns:a16="http://schemas.microsoft.com/office/drawing/2014/main" id="{19378EEA-DC73-4713-B42F-524CE0CC1142}"/>
              </a:ext>
            </a:extLst>
          </p:cNvPr>
          <p:cNvSpPr/>
          <p:nvPr/>
        </p:nvSpPr>
        <p:spPr>
          <a:xfrm>
            <a:off x="0" y="0"/>
            <a:ext cx="11391900" cy="10287000"/>
          </a:xfrm>
          <a:prstGeom prst="rect">
            <a:avLst/>
          </a:prstGeom>
          <a:gradFill>
            <a:gsLst>
              <a:gs pos="0">
                <a:srgbClr val="2269F7">
                  <a:alpha val="70000"/>
                </a:srgbClr>
              </a:gs>
              <a:gs pos="96000">
                <a:srgbClr val="2269F7">
                  <a:alpha val="70000"/>
                  <a:lumMod val="75000"/>
                </a:srgbClr>
              </a:gs>
            </a:gsLst>
            <a:lin ang="2700000" scaled="0"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3715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페이퍼로지 5 Medium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02295" y="3002314"/>
            <a:ext cx="16272723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데이터과학자 보다 문제 해결사 되기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02294" y="768427"/>
            <a:ext cx="3021801" cy="18620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05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701708" y="2169721"/>
            <a:ext cx="246624" cy="246624"/>
            <a:chOff x="2701708" y="2169721"/>
            <a:chExt cx="246624" cy="2466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1708" y="2169721"/>
              <a:ext cx="246624" cy="2466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7931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데이터과학자 보다 문제 해결사 되기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03218" y="1530900"/>
            <a:ext cx="16508982" cy="1578269"/>
            <a:chOff x="703218" y="1409700"/>
            <a:chExt cx="16508982" cy="1315408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315408"/>
              <a:chOff x="1093218" y="1903334"/>
              <a:chExt cx="16508982" cy="1259380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8"/>
                <a:ext cx="16508982" cy="1173146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500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01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10773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분석대가들이 진정으로 우리에게 원하는 것</a:t>
              </a:r>
              <a:endParaRPr lang="en-US" altLang="ko-KR" sz="6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수백년간의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유산을 보유한 통계학과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머신러닝이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진정으로 전해주는 메시지는 통계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머신러닝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전문가가 아닌 다양한 현안들에 분석기법을 적절하게 활용할 줄 아는 문제해결사가 되라는 것임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8163306" y="3346387"/>
            <a:ext cx="9182757" cy="6426278"/>
            <a:chOff x="361188" y="2951096"/>
            <a:chExt cx="5701919" cy="3829180"/>
          </a:xfrm>
        </p:grpSpPr>
        <p:pic>
          <p:nvPicPr>
            <p:cNvPr id="36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7696" y="3800855"/>
              <a:ext cx="4139183" cy="1295400"/>
            </a:xfrm>
            <a:prstGeom prst="rect">
              <a:avLst/>
            </a:prstGeom>
          </p:spPr>
        </p:pic>
        <p:grpSp>
          <p:nvGrpSpPr>
            <p:cNvPr id="37" name="object 11"/>
            <p:cNvGrpSpPr/>
            <p:nvPr/>
          </p:nvGrpSpPr>
          <p:grpSpPr>
            <a:xfrm>
              <a:off x="423672" y="3279647"/>
              <a:ext cx="2135505" cy="1466215"/>
              <a:chOff x="423672" y="3279647"/>
              <a:chExt cx="2135505" cy="1466215"/>
            </a:xfrm>
          </p:grpSpPr>
          <p:pic>
            <p:nvPicPr>
              <p:cNvPr id="38" name="object 12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32816" y="3288791"/>
                <a:ext cx="2116836" cy="1447799"/>
              </a:xfrm>
              <a:prstGeom prst="rect">
                <a:avLst/>
              </a:prstGeom>
            </p:spPr>
          </p:pic>
          <p:sp>
            <p:nvSpPr>
              <p:cNvPr id="39" name="object 13"/>
              <p:cNvSpPr/>
              <p:nvPr/>
            </p:nvSpPr>
            <p:spPr>
              <a:xfrm>
                <a:off x="428244" y="3284219"/>
                <a:ext cx="2125980" cy="1457325"/>
              </a:xfrm>
              <a:custGeom>
                <a:avLst/>
                <a:gdLst/>
                <a:ahLst/>
                <a:cxnLst/>
                <a:rect l="l" t="t" r="r" b="b"/>
                <a:pathLst>
                  <a:path w="2125980" h="1457325">
                    <a:moveTo>
                      <a:pt x="0" y="1456943"/>
                    </a:moveTo>
                    <a:lnTo>
                      <a:pt x="2125980" y="1456943"/>
                    </a:lnTo>
                    <a:lnTo>
                      <a:pt x="2125980" y="0"/>
                    </a:lnTo>
                    <a:lnTo>
                      <a:pt x="0" y="0"/>
                    </a:lnTo>
                    <a:lnTo>
                      <a:pt x="0" y="1456943"/>
                    </a:lnTo>
                    <a:close/>
                  </a:path>
                </a:pathLst>
              </a:custGeom>
              <a:ln w="9143">
                <a:solidFill>
                  <a:srgbClr val="7E7E7E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40" name="object 14"/>
            <p:cNvSpPr txBox="1"/>
            <p:nvPr/>
          </p:nvSpPr>
          <p:spPr>
            <a:xfrm>
              <a:off x="2545350" y="2951096"/>
              <a:ext cx="2713990" cy="1428552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2800" b="1" kern="0" spc="-125" dirty="0">
                  <a:solidFill>
                    <a:srgbClr val="2B3748"/>
                  </a:solidFill>
                  <a:latin typeface="Malgun Gothic"/>
                  <a:cs typeface="Malgun Gothic"/>
                </a:rPr>
                <a:t>데이터</a:t>
              </a:r>
              <a:r>
                <a:rPr sz="2800" b="1" kern="0" spc="-95" dirty="0">
                  <a:solidFill>
                    <a:srgbClr val="2B3748"/>
                  </a:solidFill>
                  <a:latin typeface="Malgun Gothic"/>
                  <a:cs typeface="Malgun Gothic"/>
                </a:rPr>
                <a:t> </a:t>
              </a:r>
              <a:r>
                <a:rPr sz="2800" b="1" kern="0" spc="-10" dirty="0">
                  <a:solidFill>
                    <a:srgbClr val="2B3748"/>
                  </a:solidFill>
                  <a:latin typeface="Malgun Gothic"/>
                  <a:cs typeface="Malgun Gothic"/>
                </a:rPr>
                <a:t>사이언티스트</a:t>
              </a:r>
              <a:endParaRPr sz="2800" kern="0" dirty="0">
                <a:solidFill>
                  <a:sysClr val="windowText" lastClr="000000"/>
                </a:solidFill>
                <a:latin typeface="Malgun Gothic"/>
                <a:cs typeface="Malgun Gothic"/>
              </a:endParaRPr>
            </a:p>
            <a:p>
              <a:endParaRPr sz="1100" kern="0" dirty="0">
                <a:solidFill>
                  <a:sysClr val="windowText" lastClr="000000"/>
                </a:solidFill>
                <a:latin typeface="Malgun Gothic"/>
                <a:cs typeface="Malgun Gothic"/>
              </a:endParaRPr>
            </a:p>
            <a:p>
              <a:pPr marL="342900" indent="-178435">
                <a:buFont typeface="Arial"/>
                <a:buChar char="•"/>
                <a:tabLst>
                  <a:tab pos="343535" algn="l"/>
                </a:tabLst>
              </a:pPr>
              <a:endParaRPr lang="en-US" sz="2000" b="1" kern="0" spc="-80" dirty="0">
                <a:solidFill>
                  <a:srgbClr val="3A4E67"/>
                </a:solidFill>
                <a:latin typeface="Malgun Gothic"/>
                <a:cs typeface="Malgun Gothic"/>
              </a:endParaRPr>
            </a:p>
            <a:p>
              <a:pPr marL="342900" indent="-178435">
                <a:buFont typeface="Arial"/>
                <a:buChar char="•"/>
                <a:tabLst>
                  <a:tab pos="343535" algn="l"/>
                </a:tabLst>
              </a:pPr>
              <a:r>
                <a:rPr sz="2000" b="1" kern="0" spc="-80" dirty="0" err="1">
                  <a:solidFill>
                    <a:srgbClr val="3A4E67"/>
                  </a:solidFill>
                  <a:latin typeface="Malgun Gothic"/>
                  <a:cs typeface="Malgun Gothic"/>
                </a:rPr>
                <a:t>통계학을</a:t>
              </a:r>
              <a:r>
                <a:rPr sz="2000" b="1" kern="0" spc="-70" dirty="0">
                  <a:solidFill>
                    <a:srgbClr val="3A4E67"/>
                  </a:solidFill>
                  <a:latin typeface="Malgun Gothic"/>
                  <a:cs typeface="Malgun Gothic"/>
                </a:rPr>
                <a:t> </a:t>
              </a:r>
              <a:r>
                <a:rPr sz="2000" b="1" kern="0" spc="-80" dirty="0">
                  <a:solidFill>
                    <a:srgbClr val="3A4E67"/>
                  </a:solidFill>
                  <a:latin typeface="Malgun Gothic"/>
                  <a:cs typeface="Malgun Gothic"/>
                </a:rPr>
                <a:t>전공해야</a:t>
              </a:r>
              <a:r>
                <a:rPr sz="2000" b="1" kern="0" spc="-70" dirty="0">
                  <a:solidFill>
                    <a:srgbClr val="3A4E67"/>
                  </a:solidFill>
                  <a:latin typeface="Malgun Gothic"/>
                  <a:cs typeface="Malgun Gothic"/>
                </a:rPr>
                <a:t> </a:t>
              </a:r>
              <a:r>
                <a:rPr sz="2000" b="1" kern="0" spc="-25" dirty="0">
                  <a:solidFill>
                    <a:srgbClr val="3A4E67"/>
                  </a:solidFill>
                  <a:latin typeface="Malgun Gothic"/>
                  <a:cs typeface="Malgun Gothic"/>
                </a:rPr>
                <a:t>한다?</a:t>
              </a:r>
              <a:endParaRPr sz="2000" kern="0" dirty="0">
                <a:solidFill>
                  <a:sysClr val="windowText" lastClr="000000"/>
                </a:solidFill>
                <a:latin typeface="Malgun Gothic"/>
                <a:cs typeface="Malgun Gothic"/>
              </a:endParaRPr>
            </a:p>
            <a:p>
              <a:pPr marL="342900" indent="-178435">
                <a:spcBef>
                  <a:spcPts val="600"/>
                </a:spcBef>
                <a:buFont typeface="Arial"/>
                <a:buChar char="•"/>
                <a:tabLst>
                  <a:tab pos="343535" algn="l"/>
                </a:tabLst>
              </a:pPr>
              <a:r>
                <a:rPr sz="2000" b="1" kern="0" spc="-80" dirty="0">
                  <a:solidFill>
                    <a:srgbClr val="3A4E67"/>
                  </a:solidFill>
                  <a:latin typeface="Malgun Gothic"/>
                  <a:cs typeface="Malgun Gothic"/>
                </a:rPr>
                <a:t>머신러닝 전문가가</a:t>
              </a:r>
              <a:r>
                <a:rPr sz="2000" b="1" kern="0" spc="-75" dirty="0">
                  <a:solidFill>
                    <a:srgbClr val="3A4E67"/>
                  </a:solidFill>
                  <a:latin typeface="Malgun Gothic"/>
                  <a:cs typeface="Malgun Gothic"/>
                </a:rPr>
                <a:t> 되어야</a:t>
              </a:r>
              <a:r>
                <a:rPr sz="2000" b="1" kern="0" spc="-65" dirty="0">
                  <a:solidFill>
                    <a:srgbClr val="3A4E67"/>
                  </a:solidFill>
                  <a:latin typeface="Malgun Gothic"/>
                  <a:cs typeface="Malgun Gothic"/>
                </a:rPr>
                <a:t> </a:t>
              </a:r>
              <a:r>
                <a:rPr sz="2000" b="1" kern="0" spc="-25" dirty="0">
                  <a:solidFill>
                    <a:srgbClr val="3A4E67"/>
                  </a:solidFill>
                  <a:latin typeface="Malgun Gothic"/>
                  <a:cs typeface="Malgun Gothic"/>
                </a:rPr>
                <a:t>한다?</a:t>
              </a:r>
              <a:endParaRPr sz="2000" kern="0" dirty="0">
                <a:solidFill>
                  <a:sysClr val="windowText" lastClr="000000"/>
                </a:solidFill>
                <a:latin typeface="Malgun Gothic"/>
                <a:cs typeface="Malgun Gothic"/>
              </a:endParaRPr>
            </a:p>
            <a:p>
              <a:pPr marL="342900" indent="-178435">
                <a:spcBef>
                  <a:spcPts val="600"/>
                </a:spcBef>
                <a:buFont typeface="Arial"/>
                <a:buChar char="•"/>
                <a:tabLst>
                  <a:tab pos="343535" algn="l"/>
                </a:tabLst>
              </a:pPr>
              <a:r>
                <a:rPr sz="2000" b="1" kern="0" spc="-80" dirty="0">
                  <a:solidFill>
                    <a:srgbClr val="3A4E67"/>
                  </a:solidFill>
                  <a:latin typeface="Malgun Gothic"/>
                  <a:cs typeface="Malgun Gothic"/>
                </a:rPr>
                <a:t>데이터분석을 </a:t>
              </a:r>
              <a:r>
                <a:rPr sz="2000" b="1" kern="0" spc="-75" dirty="0">
                  <a:solidFill>
                    <a:srgbClr val="3A4E67"/>
                  </a:solidFill>
                  <a:latin typeface="Malgun Gothic"/>
                  <a:cs typeface="Malgun Gothic"/>
                </a:rPr>
                <a:t>해야</a:t>
              </a:r>
              <a:r>
                <a:rPr sz="2000" b="1" kern="0" spc="-80" dirty="0">
                  <a:solidFill>
                    <a:srgbClr val="3A4E67"/>
                  </a:solidFill>
                  <a:latin typeface="Malgun Gothic"/>
                  <a:cs typeface="Malgun Gothic"/>
                </a:rPr>
                <a:t> </a:t>
              </a:r>
              <a:r>
                <a:rPr sz="2000" b="1" kern="0" spc="-75" dirty="0">
                  <a:solidFill>
                    <a:srgbClr val="3A4E67"/>
                  </a:solidFill>
                  <a:latin typeface="Malgun Gothic"/>
                  <a:cs typeface="Malgun Gothic"/>
                </a:rPr>
                <a:t>업무가</a:t>
              </a:r>
              <a:r>
                <a:rPr sz="2000" b="1" kern="0" spc="-70" dirty="0">
                  <a:solidFill>
                    <a:srgbClr val="3A4E67"/>
                  </a:solidFill>
                  <a:latin typeface="Malgun Gothic"/>
                  <a:cs typeface="Malgun Gothic"/>
                </a:rPr>
                <a:t> </a:t>
              </a:r>
              <a:r>
                <a:rPr sz="2000" b="1" kern="0" spc="-30" dirty="0">
                  <a:solidFill>
                    <a:srgbClr val="3A4E67"/>
                  </a:solidFill>
                  <a:latin typeface="Malgun Gothic"/>
                  <a:cs typeface="Malgun Gothic"/>
                </a:rPr>
                <a:t>혁신된다?</a:t>
              </a:r>
              <a:endParaRPr sz="2000" kern="0" dirty="0">
                <a:solidFill>
                  <a:sysClr val="windowText" lastClr="000000"/>
                </a:solidFill>
                <a:latin typeface="Malgun Gothic"/>
                <a:cs typeface="Malgun Gothic"/>
              </a:endParaRPr>
            </a:p>
            <a:p>
              <a:pPr marL="342900" indent="-178435">
                <a:spcBef>
                  <a:spcPts val="605"/>
                </a:spcBef>
                <a:buFont typeface="Arial"/>
                <a:buChar char="•"/>
                <a:tabLst>
                  <a:tab pos="343535" algn="l"/>
                </a:tabLst>
              </a:pPr>
              <a:r>
                <a:rPr sz="2000" b="1" kern="0" spc="-80" dirty="0">
                  <a:solidFill>
                    <a:srgbClr val="3A4E67"/>
                  </a:solidFill>
                  <a:latin typeface="Malgun Gothic"/>
                  <a:cs typeface="Malgun Gothic"/>
                </a:rPr>
                <a:t>분석과제를</a:t>
              </a:r>
              <a:r>
                <a:rPr sz="2000" b="1" kern="0" spc="-65" dirty="0">
                  <a:solidFill>
                    <a:srgbClr val="3A4E67"/>
                  </a:solidFill>
                  <a:latin typeface="Malgun Gothic"/>
                  <a:cs typeface="Malgun Gothic"/>
                </a:rPr>
                <a:t> </a:t>
              </a:r>
              <a:r>
                <a:rPr sz="2000" b="1" kern="0" spc="-80" dirty="0">
                  <a:solidFill>
                    <a:srgbClr val="3A4E67"/>
                  </a:solidFill>
                  <a:latin typeface="Malgun Gothic"/>
                  <a:cs typeface="Malgun Gothic"/>
                </a:rPr>
                <a:t>기획해야</a:t>
              </a:r>
              <a:r>
                <a:rPr sz="2000" b="1" kern="0" spc="-65" dirty="0">
                  <a:solidFill>
                    <a:srgbClr val="3A4E67"/>
                  </a:solidFill>
                  <a:latin typeface="Malgun Gothic"/>
                  <a:cs typeface="Malgun Gothic"/>
                </a:rPr>
                <a:t> </a:t>
              </a:r>
              <a:r>
                <a:rPr sz="2000" b="1" kern="0" spc="-25" dirty="0">
                  <a:solidFill>
                    <a:srgbClr val="3A4E67"/>
                  </a:solidFill>
                  <a:latin typeface="Malgun Gothic"/>
                  <a:cs typeface="Malgun Gothic"/>
                </a:rPr>
                <a:t>한다?</a:t>
              </a:r>
              <a:endParaRPr sz="2000" kern="0" dirty="0">
                <a:solidFill>
                  <a:sysClr val="windowText" lastClr="000000"/>
                </a:solidFill>
                <a:latin typeface="Malgun Gothic"/>
                <a:cs typeface="Malgun Gothic"/>
              </a:endParaRPr>
            </a:p>
          </p:txBody>
        </p:sp>
        <p:sp>
          <p:nvSpPr>
            <p:cNvPr id="41" name="object 15"/>
            <p:cNvSpPr/>
            <p:nvPr/>
          </p:nvSpPr>
          <p:spPr>
            <a:xfrm>
              <a:off x="361188" y="3211067"/>
              <a:ext cx="5588439" cy="0"/>
            </a:xfrm>
            <a:custGeom>
              <a:avLst/>
              <a:gdLst/>
              <a:ahLst/>
              <a:cxnLst/>
              <a:rect l="l" t="t" r="r" b="b"/>
              <a:pathLst>
                <a:path w="6163309">
                  <a:moveTo>
                    <a:pt x="0" y="0"/>
                  </a:moveTo>
                  <a:lnTo>
                    <a:pt x="6163056" y="0"/>
                  </a:lnTo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42" name="object 16"/>
            <p:cNvGrpSpPr/>
            <p:nvPr/>
          </p:nvGrpSpPr>
          <p:grpSpPr>
            <a:xfrm>
              <a:off x="361188" y="5477256"/>
              <a:ext cx="5588439" cy="1303020"/>
              <a:chOff x="361188" y="5477256"/>
              <a:chExt cx="5588439" cy="1303020"/>
            </a:xfrm>
          </p:grpSpPr>
          <p:sp>
            <p:nvSpPr>
              <p:cNvPr id="43" name="object 17"/>
              <p:cNvSpPr/>
              <p:nvPr/>
            </p:nvSpPr>
            <p:spPr>
              <a:xfrm>
                <a:off x="361188" y="5477256"/>
                <a:ext cx="5588439" cy="0"/>
              </a:xfrm>
              <a:custGeom>
                <a:avLst/>
                <a:gdLst/>
                <a:ahLst/>
                <a:cxnLst/>
                <a:rect l="l" t="t" r="r" b="b"/>
                <a:pathLst>
                  <a:path w="6163309">
                    <a:moveTo>
                      <a:pt x="0" y="0"/>
                    </a:moveTo>
                    <a:lnTo>
                      <a:pt x="6163056" y="0"/>
                    </a:lnTo>
                  </a:path>
                </a:pathLst>
              </a:custGeom>
              <a:ln w="9144">
                <a:solidFill>
                  <a:srgbClr val="808080"/>
                </a:solidFill>
              </a:ln>
            </p:spPr>
            <p:txBody>
              <a:bodyPr wrap="square" lIns="0" tIns="0" rIns="0" bIns="0" rtlCol="0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pic>
            <p:nvPicPr>
              <p:cNvPr id="44" name="object 18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03860" y="5524500"/>
                <a:ext cx="2145792" cy="1255776"/>
              </a:xfrm>
              <a:prstGeom prst="rect">
                <a:avLst/>
              </a:prstGeom>
            </p:spPr>
          </p:pic>
        </p:grpSp>
        <p:sp>
          <p:nvSpPr>
            <p:cNvPr id="45" name="object 19"/>
            <p:cNvSpPr txBox="1"/>
            <p:nvPr/>
          </p:nvSpPr>
          <p:spPr>
            <a:xfrm>
              <a:off x="2696972" y="5149723"/>
              <a:ext cx="3366135" cy="143619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241300">
                <a:spcBef>
                  <a:spcPts val="95"/>
                </a:spcBef>
              </a:pPr>
              <a:r>
                <a:rPr sz="2800" b="1" kern="0" spc="-120" dirty="0">
                  <a:solidFill>
                    <a:srgbClr val="2B3748"/>
                  </a:solidFill>
                  <a:latin typeface="Malgun Gothic"/>
                  <a:cs typeface="Malgun Gothic"/>
                </a:rPr>
                <a:t>문제</a:t>
              </a:r>
              <a:r>
                <a:rPr sz="2800" b="1" kern="0" spc="-110" dirty="0">
                  <a:solidFill>
                    <a:srgbClr val="2B3748"/>
                  </a:solidFill>
                  <a:latin typeface="Malgun Gothic"/>
                  <a:cs typeface="Malgun Gothic"/>
                </a:rPr>
                <a:t> </a:t>
              </a:r>
              <a:r>
                <a:rPr sz="2800" b="1" kern="0" spc="-25" dirty="0">
                  <a:solidFill>
                    <a:srgbClr val="2B3748"/>
                  </a:solidFill>
                  <a:latin typeface="Malgun Gothic"/>
                  <a:cs typeface="Malgun Gothic"/>
                </a:rPr>
                <a:t>해결사</a:t>
              </a:r>
              <a:endParaRPr sz="2800" kern="0" dirty="0">
                <a:solidFill>
                  <a:sysClr val="windowText" lastClr="000000"/>
                </a:solidFill>
                <a:latin typeface="Malgun Gothic"/>
                <a:cs typeface="Malgun Gothic"/>
              </a:endParaRPr>
            </a:p>
            <a:p>
              <a:pPr>
                <a:spcBef>
                  <a:spcPts val="75"/>
                </a:spcBef>
              </a:pPr>
              <a:endParaRPr sz="2000" kern="0" dirty="0">
                <a:solidFill>
                  <a:sysClr val="windowText" lastClr="000000"/>
                </a:solidFill>
                <a:latin typeface="Malgun Gothic"/>
                <a:cs typeface="Malgun Gothic"/>
              </a:endParaRPr>
            </a:p>
            <a:p>
              <a:pPr marL="190500" indent="-178435">
                <a:spcBef>
                  <a:spcPts val="5"/>
                </a:spcBef>
                <a:buFont typeface="Arial"/>
                <a:buChar char="•"/>
                <a:tabLst>
                  <a:tab pos="191135" algn="l"/>
                </a:tabLst>
              </a:pPr>
              <a:endParaRPr lang="en-US" sz="1050" b="1" kern="0" spc="-80" dirty="0">
                <a:solidFill>
                  <a:srgbClr val="3A4E67"/>
                </a:solidFill>
                <a:latin typeface="Malgun Gothic"/>
                <a:cs typeface="Malgun Gothic"/>
              </a:endParaRPr>
            </a:p>
            <a:p>
              <a:pPr marL="190500" indent="-178435">
                <a:spcBef>
                  <a:spcPts val="5"/>
                </a:spcBef>
                <a:buFont typeface="Arial"/>
                <a:buChar char="•"/>
                <a:tabLst>
                  <a:tab pos="191135" algn="l"/>
                </a:tabLst>
              </a:pPr>
              <a:r>
                <a:rPr sz="2000" b="1" kern="0" spc="-80" dirty="0" err="1">
                  <a:solidFill>
                    <a:srgbClr val="3A4E67"/>
                  </a:solidFill>
                  <a:latin typeface="Malgun Gothic"/>
                  <a:cs typeface="Malgun Gothic"/>
                </a:rPr>
                <a:t>절대로</a:t>
              </a:r>
              <a:r>
                <a:rPr sz="2000" b="1" kern="0" spc="-80" dirty="0">
                  <a:solidFill>
                    <a:srgbClr val="3A4E67"/>
                  </a:solidFill>
                  <a:latin typeface="Malgun Gothic"/>
                  <a:cs typeface="Malgun Gothic"/>
                </a:rPr>
                <a:t> 분석전공자처럼</a:t>
              </a:r>
              <a:r>
                <a:rPr sz="2000" b="1" kern="0" spc="-75" dirty="0">
                  <a:solidFill>
                    <a:srgbClr val="3A4E67"/>
                  </a:solidFill>
                  <a:latin typeface="Malgun Gothic"/>
                  <a:cs typeface="Malgun Gothic"/>
                </a:rPr>
                <a:t> </a:t>
              </a:r>
              <a:r>
                <a:rPr sz="2000" b="1" kern="0" spc="-80" dirty="0">
                  <a:solidFill>
                    <a:srgbClr val="3A4E67"/>
                  </a:solidFill>
                  <a:latin typeface="Malgun Gothic"/>
                  <a:cs typeface="Malgun Gothic"/>
                </a:rPr>
                <a:t>될</a:t>
              </a:r>
              <a:r>
                <a:rPr sz="2000" b="1" kern="0" spc="-65" dirty="0">
                  <a:solidFill>
                    <a:srgbClr val="3A4E67"/>
                  </a:solidFill>
                  <a:latin typeface="Malgun Gothic"/>
                  <a:cs typeface="Malgun Gothic"/>
                </a:rPr>
                <a:t> </a:t>
              </a:r>
              <a:r>
                <a:rPr sz="2000" b="1" kern="0" spc="-80" dirty="0">
                  <a:solidFill>
                    <a:srgbClr val="3A4E67"/>
                  </a:solidFill>
                  <a:latin typeface="Malgun Gothic"/>
                  <a:cs typeface="Malgun Gothic"/>
                </a:rPr>
                <a:t>수</a:t>
              </a:r>
              <a:r>
                <a:rPr sz="2000" b="1" kern="0" spc="-65" dirty="0">
                  <a:solidFill>
                    <a:srgbClr val="3A4E67"/>
                  </a:solidFill>
                  <a:latin typeface="Malgun Gothic"/>
                  <a:cs typeface="Malgun Gothic"/>
                </a:rPr>
                <a:t> </a:t>
              </a:r>
              <a:r>
                <a:rPr sz="2000" b="1" kern="0" spc="-25" dirty="0">
                  <a:solidFill>
                    <a:srgbClr val="3A4E67"/>
                  </a:solidFill>
                  <a:latin typeface="Malgun Gothic"/>
                  <a:cs typeface="Malgun Gothic"/>
                </a:rPr>
                <a:t>없다.</a:t>
              </a:r>
              <a:endParaRPr sz="2000" kern="0" dirty="0">
                <a:solidFill>
                  <a:sysClr val="windowText" lastClr="000000"/>
                </a:solidFill>
                <a:latin typeface="Malgun Gothic"/>
                <a:cs typeface="Malgun Gothic"/>
              </a:endParaRPr>
            </a:p>
            <a:p>
              <a:pPr marL="190500" indent="-178435">
                <a:spcBef>
                  <a:spcPts val="600"/>
                </a:spcBef>
                <a:buFont typeface="Arial"/>
                <a:buChar char="•"/>
                <a:tabLst>
                  <a:tab pos="191135" algn="l"/>
                </a:tabLst>
              </a:pPr>
              <a:r>
                <a:rPr sz="2000" b="1" kern="0" spc="-75" dirty="0">
                  <a:solidFill>
                    <a:srgbClr val="3A4E67"/>
                  </a:solidFill>
                  <a:latin typeface="Malgun Gothic"/>
                  <a:cs typeface="Malgun Gothic"/>
                </a:rPr>
                <a:t>결코</a:t>
              </a:r>
              <a:r>
                <a:rPr sz="2000" b="1" kern="0" spc="-65" dirty="0">
                  <a:solidFill>
                    <a:srgbClr val="3A4E67"/>
                  </a:solidFill>
                  <a:latin typeface="Malgun Gothic"/>
                  <a:cs typeface="Malgun Gothic"/>
                </a:rPr>
                <a:t> </a:t>
              </a:r>
              <a:r>
                <a:rPr sz="2000" b="1" kern="0" spc="-85" dirty="0">
                  <a:solidFill>
                    <a:srgbClr val="3A4E67"/>
                  </a:solidFill>
                  <a:latin typeface="Malgun Gothic"/>
                  <a:cs typeface="Malgun Gothic"/>
                </a:rPr>
                <a:t>분석전공자와</a:t>
              </a:r>
              <a:r>
                <a:rPr sz="2000" b="1" kern="0" spc="-95" dirty="0">
                  <a:solidFill>
                    <a:srgbClr val="3A4E67"/>
                  </a:solidFill>
                  <a:latin typeface="Malgun Gothic"/>
                  <a:cs typeface="Malgun Gothic"/>
                </a:rPr>
                <a:t> </a:t>
              </a:r>
              <a:r>
                <a:rPr sz="2000" b="1" kern="0" spc="-80" dirty="0">
                  <a:solidFill>
                    <a:srgbClr val="3A4E67"/>
                  </a:solidFill>
                  <a:latin typeface="Malgun Gothic"/>
                  <a:cs typeface="Malgun Gothic"/>
                </a:rPr>
                <a:t>경쟁할</a:t>
              </a:r>
              <a:r>
                <a:rPr sz="2000" b="1" kern="0" spc="-65" dirty="0">
                  <a:solidFill>
                    <a:srgbClr val="3A4E67"/>
                  </a:solidFill>
                  <a:latin typeface="Malgun Gothic"/>
                  <a:cs typeface="Malgun Gothic"/>
                </a:rPr>
                <a:t> </a:t>
              </a:r>
              <a:r>
                <a:rPr sz="2000" b="1" kern="0" spc="-85" dirty="0">
                  <a:solidFill>
                    <a:srgbClr val="3A4E67"/>
                  </a:solidFill>
                  <a:latin typeface="Malgun Gothic"/>
                  <a:cs typeface="Malgun Gothic"/>
                </a:rPr>
                <a:t>이유가</a:t>
              </a:r>
              <a:r>
                <a:rPr sz="2000" b="1" kern="0" spc="-80" dirty="0">
                  <a:solidFill>
                    <a:srgbClr val="3A4E67"/>
                  </a:solidFill>
                  <a:latin typeface="Malgun Gothic"/>
                  <a:cs typeface="Malgun Gothic"/>
                </a:rPr>
                <a:t> </a:t>
              </a:r>
              <a:r>
                <a:rPr sz="2000" b="1" kern="0" spc="-25" dirty="0">
                  <a:solidFill>
                    <a:srgbClr val="3A4E67"/>
                  </a:solidFill>
                  <a:latin typeface="Malgun Gothic"/>
                  <a:cs typeface="Malgun Gothic"/>
                </a:rPr>
                <a:t>없다.</a:t>
              </a:r>
              <a:endParaRPr sz="2000" kern="0" dirty="0">
                <a:solidFill>
                  <a:sysClr val="windowText" lastClr="000000"/>
                </a:solidFill>
                <a:latin typeface="Malgun Gothic"/>
                <a:cs typeface="Malgun Gothic"/>
              </a:endParaRPr>
            </a:p>
            <a:p>
              <a:pPr marL="190500" indent="-178435">
                <a:spcBef>
                  <a:spcPts val="600"/>
                </a:spcBef>
                <a:buFont typeface="Arial"/>
                <a:buChar char="•"/>
                <a:tabLst>
                  <a:tab pos="191135" algn="l"/>
                </a:tabLst>
              </a:pPr>
              <a:r>
                <a:rPr sz="2000" b="1" kern="0" spc="-80" dirty="0">
                  <a:solidFill>
                    <a:srgbClr val="3A4E67"/>
                  </a:solidFill>
                  <a:latin typeface="Malgun Gothic"/>
                  <a:cs typeface="Malgun Gothic"/>
                </a:rPr>
                <a:t>혁신을</a:t>
              </a:r>
              <a:r>
                <a:rPr sz="2000" b="1" kern="0" spc="-85" dirty="0">
                  <a:solidFill>
                    <a:srgbClr val="3A4E67"/>
                  </a:solidFill>
                  <a:latin typeface="Malgun Gothic"/>
                  <a:cs typeface="Malgun Gothic"/>
                </a:rPr>
                <a:t> </a:t>
              </a:r>
              <a:r>
                <a:rPr sz="2000" b="1" kern="0" spc="-80" dirty="0">
                  <a:solidFill>
                    <a:srgbClr val="3A4E67"/>
                  </a:solidFill>
                  <a:latin typeface="Malgun Gothic"/>
                  <a:cs typeface="Malgun Gothic"/>
                </a:rPr>
                <a:t>위한</a:t>
              </a:r>
              <a:r>
                <a:rPr sz="2000" b="1" kern="0" spc="-70" dirty="0">
                  <a:solidFill>
                    <a:srgbClr val="3A4E67"/>
                  </a:solidFill>
                  <a:latin typeface="Malgun Gothic"/>
                  <a:cs typeface="Malgun Gothic"/>
                </a:rPr>
                <a:t> </a:t>
              </a:r>
              <a:r>
                <a:rPr sz="2000" b="1" kern="0" spc="-80" dirty="0">
                  <a:solidFill>
                    <a:srgbClr val="3A4E67"/>
                  </a:solidFill>
                  <a:latin typeface="Malgun Gothic"/>
                  <a:cs typeface="Malgun Gothic"/>
                </a:rPr>
                <a:t>방법은 </a:t>
              </a:r>
              <a:r>
                <a:rPr sz="2000" b="1" kern="0" spc="-75" dirty="0">
                  <a:solidFill>
                    <a:srgbClr val="3A4E67"/>
                  </a:solidFill>
                  <a:latin typeface="Malgun Gothic"/>
                  <a:cs typeface="Malgun Gothic"/>
                </a:rPr>
                <a:t>얼마든지</a:t>
              </a:r>
              <a:r>
                <a:rPr sz="2000" b="1" kern="0" spc="-70" dirty="0">
                  <a:solidFill>
                    <a:srgbClr val="3A4E67"/>
                  </a:solidFill>
                  <a:latin typeface="Malgun Gothic"/>
                  <a:cs typeface="Malgun Gothic"/>
                </a:rPr>
                <a:t> </a:t>
              </a:r>
              <a:r>
                <a:rPr sz="2000" b="1" kern="0" spc="-25" dirty="0">
                  <a:solidFill>
                    <a:srgbClr val="3A4E67"/>
                  </a:solidFill>
                  <a:latin typeface="Malgun Gothic"/>
                  <a:cs typeface="Malgun Gothic"/>
                </a:rPr>
                <a:t>있다.</a:t>
              </a:r>
              <a:endParaRPr sz="2000" kern="0" dirty="0">
                <a:solidFill>
                  <a:sysClr val="windowText" lastClr="000000"/>
                </a:solidFill>
                <a:latin typeface="Malgun Gothic"/>
                <a:cs typeface="Malgun Gothic"/>
              </a:endParaRPr>
            </a:p>
            <a:p>
              <a:pPr marL="190500" indent="-178435">
                <a:spcBef>
                  <a:spcPts val="600"/>
                </a:spcBef>
                <a:buFont typeface="Arial"/>
                <a:buChar char="•"/>
                <a:tabLst>
                  <a:tab pos="191135" algn="l"/>
                </a:tabLst>
              </a:pPr>
              <a:r>
                <a:rPr sz="2000" b="1" kern="0" spc="-80" dirty="0">
                  <a:solidFill>
                    <a:srgbClr val="3A4E67"/>
                  </a:solidFill>
                  <a:latin typeface="Malgun Gothic"/>
                  <a:cs typeface="Malgun Gothic"/>
                </a:rPr>
                <a:t>누구든지 적절한 </a:t>
              </a:r>
              <a:r>
                <a:rPr sz="2000" b="1" kern="0" spc="-75" dirty="0">
                  <a:solidFill>
                    <a:srgbClr val="3A4E67"/>
                  </a:solidFill>
                  <a:latin typeface="Malgun Gothic"/>
                  <a:cs typeface="Malgun Gothic"/>
                </a:rPr>
                <a:t>수준에서</a:t>
              </a:r>
              <a:r>
                <a:rPr sz="2000" b="1" kern="0" spc="-70" dirty="0">
                  <a:solidFill>
                    <a:srgbClr val="3A4E67"/>
                  </a:solidFill>
                  <a:latin typeface="Malgun Gothic"/>
                  <a:cs typeface="Malgun Gothic"/>
                </a:rPr>
                <a:t> </a:t>
              </a:r>
              <a:r>
                <a:rPr sz="2000" b="1" kern="0" spc="-80" dirty="0">
                  <a:solidFill>
                    <a:srgbClr val="3A4E67"/>
                  </a:solidFill>
                  <a:latin typeface="Malgun Gothic"/>
                  <a:cs typeface="Malgun Gothic"/>
                </a:rPr>
                <a:t>즐겁게 활용할 수</a:t>
              </a:r>
              <a:r>
                <a:rPr sz="2000" b="1" kern="0" spc="-70" dirty="0">
                  <a:solidFill>
                    <a:srgbClr val="3A4E67"/>
                  </a:solidFill>
                  <a:latin typeface="Malgun Gothic"/>
                  <a:cs typeface="Malgun Gothic"/>
                </a:rPr>
                <a:t> </a:t>
              </a:r>
              <a:r>
                <a:rPr sz="2000" b="1" kern="0" spc="-25" dirty="0">
                  <a:solidFill>
                    <a:srgbClr val="3A4E67"/>
                  </a:solidFill>
                  <a:latin typeface="Malgun Gothic"/>
                  <a:cs typeface="Malgun Gothic"/>
                </a:rPr>
                <a:t>있다.</a:t>
              </a:r>
              <a:endParaRPr sz="2000" kern="0" dirty="0">
                <a:solidFill>
                  <a:sysClr val="windowText" lastClr="000000"/>
                </a:solidFill>
                <a:latin typeface="Malgun Gothic"/>
                <a:cs typeface="Malgun Gothic"/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1861397" y="3217238"/>
            <a:ext cx="6002506" cy="6777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영어회화를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익혀나가는데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있어 영문학과 전공자처럼 동일한 커리큘럼과 범위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일정으로 학습하는 것이 상당히 비효율적이고 결코 그럴 이유도 없으며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커뮤니케이션을 위한 하나의 수단으로 접근하는 것이 필요함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국내외에서 진행되는 빅데이터 관련 커리큘럼은 통계학이나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전공자의 수업과 동일한 커리큘럼과 수준으로 진행되고 있어서 비전공자들에게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학습로드가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상당한 부담이 됨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수학적으로 생경한 개념과 용어들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알 수 없는 수식으로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가득찬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지문들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왜 보다는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어떻게에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치우쳐 있는 설명들로 인해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분석자체가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하나의 숙제가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되버림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자기 업무에 필요한 문제들 먼저 리스트업하고 이를 해결하기 위한 하나의 해결도구로서 분석적 방안을 활용중심으로 하나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둘씩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익혀나가는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접근방법이 요구됨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9406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데이터과학자 보다 문제 해결사 되기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03218" y="1530900"/>
            <a:ext cx="16508982" cy="1578269"/>
            <a:chOff x="703218" y="1409700"/>
            <a:chExt cx="16508982" cy="1315408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315408"/>
              <a:chOff x="1093218" y="1903334"/>
              <a:chExt cx="16508982" cy="1259380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8"/>
                <a:ext cx="16508982" cy="1173146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41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02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10773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통계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머신러닝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이론의 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블랙박스화</a:t>
              </a:r>
              <a:endParaRPr lang="en-US" altLang="ko-KR" sz="6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빅데이터는 전통적인 통계학의 프레임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수학적 알고리즘에서 벗어나 문제해결 중심의 재해석을 통한 적용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활용방안 중심의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사고전환이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필요함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2" name="object 10"/>
          <p:cNvSpPr txBox="1"/>
          <p:nvPr/>
        </p:nvSpPr>
        <p:spPr>
          <a:xfrm>
            <a:off x="3388995" y="3357458"/>
            <a:ext cx="4357012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sz="2400" b="1" spc="-12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현행</a:t>
            </a:r>
            <a:r>
              <a:rPr sz="2400" b="1" spc="-9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12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데이터분석</a:t>
            </a:r>
            <a:r>
              <a:rPr sz="2400" b="1" spc="-7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7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접근방식</a:t>
            </a:r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23" name="object 11"/>
          <p:cNvSpPr/>
          <p:nvPr/>
        </p:nvSpPr>
        <p:spPr>
          <a:xfrm>
            <a:off x="2286000" y="3846537"/>
            <a:ext cx="6192520" cy="0"/>
          </a:xfrm>
          <a:custGeom>
            <a:avLst/>
            <a:gdLst/>
            <a:ahLst/>
            <a:cxnLst/>
            <a:rect l="l" t="t" r="r" b="b"/>
            <a:pathLst>
              <a:path w="6192520">
                <a:moveTo>
                  <a:pt x="0" y="0"/>
                </a:moveTo>
                <a:lnTo>
                  <a:pt x="6192012" y="0"/>
                </a:lnTo>
              </a:path>
            </a:pathLst>
          </a:custGeom>
          <a:ln w="914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" name="object 18"/>
          <p:cNvPicPr/>
          <p:nvPr/>
        </p:nvPicPr>
        <p:blipFill rotWithShape="1">
          <a:blip r:embed="rId3" cstate="print"/>
          <a:srcRect r="875"/>
          <a:stretch/>
        </p:blipFill>
        <p:spPr>
          <a:xfrm>
            <a:off x="1120264" y="3954102"/>
            <a:ext cx="8633336" cy="5262143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0336530" y="4762500"/>
            <a:ext cx="7037070" cy="3367023"/>
            <a:chOff x="10336530" y="5586983"/>
            <a:chExt cx="5920867" cy="2542540"/>
          </a:xfrm>
        </p:grpSpPr>
        <p:pic>
          <p:nvPicPr>
            <p:cNvPr id="25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36530" y="5676900"/>
              <a:ext cx="3101340" cy="2339340"/>
            </a:xfrm>
            <a:prstGeom prst="rect">
              <a:avLst/>
            </a:prstGeom>
          </p:spPr>
        </p:pic>
        <p:sp>
          <p:nvSpPr>
            <p:cNvPr id="26" name="object 13"/>
            <p:cNvSpPr/>
            <p:nvPr/>
          </p:nvSpPr>
          <p:spPr>
            <a:xfrm>
              <a:off x="13605509" y="5710428"/>
              <a:ext cx="146685" cy="2257425"/>
            </a:xfrm>
            <a:custGeom>
              <a:avLst/>
              <a:gdLst/>
              <a:ahLst/>
              <a:cxnLst/>
              <a:rect l="l" t="t" r="r" b="b"/>
              <a:pathLst>
                <a:path w="146685" h="2257425">
                  <a:moveTo>
                    <a:pt x="0" y="0"/>
                  </a:moveTo>
                  <a:lnTo>
                    <a:pt x="0" y="2257044"/>
                  </a:lnTo>
                  <a:lnTo>
                    <a:pt x="146304" y="11285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27" name="object 14"/>
            <p:cNvGrpSpPr/>
            <p:nvPr/>
          </p:nvGrpSpPr>
          <p:grpSpPr>
            <a:xfrm>
              <a:off x="13945362" y="5586983"/>
              <a:ext cx="2312035" cy="2542540"/>
              <a:chOff x="4216908" y="6879335"/>
              <a:chExt cx="2312035" cy="2542540"/>
            </a:xfrm>
          </p:grpSpPr>
          <p:sp>
            <p:nvSpPr>
              <p:cNvPr id="28" name="object 15"/>
              <p:cNvSpPr/>
              <p:nvPr/>
            </p:nvSpPr>
            <p:spPr>
              <a:xfrm>
                <a:off x="4221480" y="6883907"/>
                <a:ext cx="2303145" cy="2533015"/>
              </a:xfrm>
              <a:custGeom>
                <a:avLst/>
                <a:gdLst/>
                <a:ahLst/>
                <a:cxnLst/>
                <a:rect l="l" t="t" r="r" b="b"/>
                <a:pathLst>
                  <a:path w="2303145" h="2533015">
                    <a:moveTo>
                      <a:pt x="2061718" y="0"/>
                    </a:moveTo>
                    <a:lnTo>
                      <a:pt x="241046" y="0"/>
                    </a:lnTo>
                    <a:lnTo>
                      <a:pt x="192475" y="4898"/>
                    </a:lnTo>
                    <a:lnTo>
                      <a:pt x="147232" y="18946"/>
                    </a:lnTo>
                    <a:lnTo>
                      <a:pt x="106288" y="41174"/>
                    </a:lnTo>
                    <a:lnTo>
                      <a:pt x="70612" y="70612"/>
                    </a:lnTo>
                    <a:lnTo>
                      <a:pt x="41174" y="106288"/>
                    </a:lnTo>
                    <a:lnTo>
                      <a:pt x="18946" y="147232"/>
                    </a:lnTo>
                    <a:lnTo>
                      <a:pt x="4898" y="192475"/>
                    </a:lnTo>
                    <a:lnTo>
                      <a:pt x="0" y="241046"/>
                    </a:lnTo>
                    <a:lnTo>
                      <a:pt x="0" y="2291829"/>
                    </a:lnTo>
                    <a:lnTo>
                      <a:pt x="4898" y="2340411"/>
                    </a:lnTo>
                    <a:lnTo>
                      <a:pt x="18946" y="2385660"/>
                    </a:lnTo>
                    <a:lnTo>
                      <a:pt x="41174" y="2426607"/>
                    </a:lnTo>
                    <a:lnTo>
                      <a:pt x="70612" y="2462283"/>
                    </a:lnTo>
                    <a:lnTo>
                      <a:pt x="106288" y="2491719"/>
                    </a:lnTo>
                    <a:lnTo>
                      <a:pt x="147232" y="2513944"/>
                    </a:lnTo>
                    <a:lnTo>
                      <a:pt x="192475" y="2527990"/>
                    </a:lnTo>
                    <a:lnTo>
                      <a:pt x="241046" y="2532888"/>
                    </a:lnTo>
                    <a:lnTo>
                      <a:pt x="2061718" y="2532888"/>
                    </a:lnTo>
                    <a:lnTo>
                      <a:pt x="2110288" y="2527990"/>
                    </a:lnTo>
                    <a:lnTo>
                      <a:pt x="2155531" y="2513944"/>
                    </a:lnTo>
                    <a:lnTo>
                      <a:pt x="2196475" y="2491719"/>
                    </a:lnTo>
                    <a:lnTo>
                      <a:pt x="2232152" y="2462283"/>
                    </a:lnTo>
                    <a:lnTo>
                      <a:pt x="2261589" y="2426607"/>
                    </a:lnTo>
                    <a:lnTo>
                      <a:pt x="2283817" y="2385660"/>
                    </a:lnTo>
                    <a:lnTo>
                      <a:pt x="2297865" y="2340411"/>
                    </a:lnTo>
                    <a:lnTo>
                      <a:pt x="2302764" y="2291829"/>
                    </a:lnTo>
                    <a:lnTo>
                      <a:pt x="2302764" y="241046"/>
                    </a:lnTo>
                    <a:lnTo>
                      <a:pt x="2297865" y="192475"/>
                    </a:lnTo>
                    <a:lnTo>
                      <a:pt x="2283817" y="147232"/>
                    </a:lnTo>
                    <a:lnTo>
                      <a:pt x="2261589" y="106288"/>
                    </a:lnTo>
                    <a:lnTo>
                      <a:pt x="2232152" y="70612"/>
                    </a:lnTo>
                    <a:lnTo>
                      <a:pt x="2196475" y="41174"/>
                    </a:lnTo>
                    <a:lnTo>
                      <a:pt x="2155531" y="18946"/>
                    </a:lnTo>
                    <a:lnTo>
                      <a:pt x="2110288" y="4898"/>
                    </a:lnTo>
                    <a:lnTo>
                      <a:pt x="2061718" y="0"/>
                    </a:lnTo>
                    <a:close/>
                  </a:path>
                </a:pathLst>
              </a:custGeom>
              <a:solidFill>
                <a:srgbClr val="B1CDE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9" name="object 16"/>
              <p:cNvSpPr/>
              <p:nvPr/>
            </p:nvSpPr>
            <p:spPr>
              <a:xfrm>
                <a:off x="4221480" y="6883907"/>
                <a:ext cx="2303145" cy="2533015"/>
              </a:xfrm>
              <a:custGeom>
                <a:avLst/>
                <a:gdLst/>
                <a:ahLst/>
                <a:cxnLst/>
                <a:rect l="l" t="t" r="r" b="b"/>
                <a:pathLst>
                  <a:path w="2303145" h="2533015">
                    <a:moveTo>
                      <a:pt x="2061718" y="0"/>
                    </a:moveTo>
                    <a:lnTo>
                      <a:pt x="2110288" y="4898"/>
                    </a:lnTo>
                    <a:lnTo>
                      <a:pt x="2155531" y="18946"/>
                    </a:lnTo>
                    <a:lnTo>
                      <a:pt x="2196475" y="41174"/>
                    </a:lnTo>
                    <a:lnTo>
                      <a:pt x="2232152" y="70612"/>
                    </a:lnTo>
                    <a:lnTo>
                      <a:pt x="2261589" y="106288"/>
                    </a:lnTo>
                    <a:lnTo>
                      <a:pt x="2283817" y="147232"/>
                    </a:lnTo>
                    <a:lnTo>
                      <a:pt x="2297865" y="192475"/>
                    </a:lnTo>
                    <a:lnTo>
                      <a:pt x="2302764" y="241046"/>
                    </a:lnTo>
                    <a:lnTo>
                      <a:pt x="2302764" y="2291829"/>
                    </a:lnTo>
                    <a:lnTo>
                      <a:pt x="2297865" y="2340411"/>
                    </a:lnTo>
                    <a:lnTo>
                      <a:pt x="2283817" y="2385660"/>
                    </a:lnTo>
                    <a:lnTo>
                      <a:pt x="2261589" y="2426607"/>
                    </a:lnTo>
                    <a:lnTo>
                      <a:pt x="2232152" y="2462283"/>
                    </a:lnTo>
                    <a:lnTo>
                      <a:pt x="2196475" y="2491719"/>
                    </a:lnTo>
                    <a:lnTo>
                      <a:pt x="2155531" y="2513944"/>
                    </a:lnTo>
                    <a:lnTo>
                      <a:pt x="2110288" y="2527990"/>
                    </a:lnTo>
                    <a:lnTo>
                      <a:pt x="2061718" y="2532888"/>
                    </a:lnTo>
                    <a:lnTo>
                      <a:pt x="241046" y="2532888"/>
                    </a:lnTo>
                    <a:lnTo>
                      <a:pt x="192475" y="2527990"/>
                    </a:lnTo>
                    <a:lnTo>
                      <a:pt x="147232" y="2513944"/>
                    </a:lnTo>
                    <a:lnTo>
                      <a:pt x="106288" y="2491719"/>
                    </a:lnTo>
                    <a:lnTo>
                      <a:pt x="70612" y="2462283"/>
                    </a:lnTo>
                    <a:lnTo>
                      <a:pt x="41174" y="2426607"/>
                    </a:lnTo>
                    <a:lnTo>
                      <a:pt x="18946" y="2385660"/>
                    </a:lnTo>
                    <a:lnTo>
                      <a:pt x="4898" y="2340411"/>
                    </a:lnTo>
                    <a:lnTo>
                      <a:pt x="0" y="2291829"/>
                    </a:lnTo>
                    <a:lnTo>
                      <a:pt x="0" y="241046"/>
                    </a:lnTo>
                    <a:lnTo>
                      <a:pt x="4898" y="192475"/>
                    </a:lnTo>
                    <a:lnTo>
                      <a:pt x="18946" y="147232"/>
                    </a:lnTo>
                    <a:lnTo>
                      <a:pt x="41174" y="106288"/>
                    </a:lnTo>
                    <a:lnTo>
                      <a:pt x="70612" y="70612"/>
                    </a:lnTo>
                    <a:lnTo>
                      <a:pt x="106288" y="41174"/>
                    </a:lnTo>
                    <a:lnTo>
                      <a:pt x="147232" y="18946"/>
                    </a:lnTo>
                    <a:lnTo>
                      <a:pt x="192475" y="4898"/>
                    </a:lnTo>
                    <a:lnTo>
                      <a:pt x="241046" y="0"/>
                    </a:lnTo>
                    <a:lnTo>
                      <a:pt x="2061718" y="0"/>
                    </a:lnTo>
                    <a:close/>
                  </a:path>
                </a:pathLst>
              </a:custGeom>
              <a:ln w="9144">
                <a:solidFill>
                  <a:srgbClr val="BEBEBE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30" name="object 17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390644" y="7156703"/>
                <a:ext cx="1854707" cy="172516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16646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 descr="하늘, 야외, 건물, 구름이(가) 표시된 사진&#10;&#10;자동 생성된 설명">
            <a:extLst>
              <a:ext uri="{FF2B5EF4-FFF2-40B4-BE49-F238E27FC236}">
                <a16:creationId xmlns:a16="http://schemas.microsoft.com/office/drawing/2014/main" id="{ED2FC4A4-7E57-4678-A15B-9FE8C86B0EA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6" name="Rectangle 75">
            <a:extLst>
              <a:ext uri="{FF2B5EF4-FFF2-40B4-BE49-F238E27FC236}">
                <a16:creationId xmlns:a16="http://schemas.microsoft.com/office/drawing/2014/main" id="{87A14240-C3AE-42B0-B0D6-0624C3961081}"/>
              </a:ext>
            </a:extLst>
          </p:cNvPr>
          <p:cNvSpPr/>
          <p:nvPr/>
        </p:nvSpPr>
        <p:spPr>
          <a:xfrm>
            <a:off x="0" y="0"/>
            <a:ext cx="11391900" cy="10287000"/>
          </a:xfrm>
          <a:prstGeom prst="rect">
            <a:avLst/>
          </a:prstGeom>
          <a:gradFill>
            <a:gsLst>
              <a:gs pos="0">
                <a:srgbClr val="2269F7">
                  <a:alpha val="70000"/>
                </a:srgbClr>
              </a:gs>
              <a:gs pos="96000">
                <a:srgbClr val="2269F7">
                  <a:alpha val="70000"/>
                  <a:lumMod val="75000"/>
                </a:srgbClr>
              </a:gs>
            </a:gsLst>
            <a:lin ang="2700000" scaled="0"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3715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페이퍼로지 5 Medium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51227" y="1151572"/>
            <a:ext cx="10590439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CONTENTS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7442281" y="2043967"/>
            <a:ext cx="253919" cy="253919"/>
            <a:chOff x="7239685" y="1868225"/>
            <a:chExt cx="253919" cy="2539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39685" y="1868225"/>
              <a:ext cx="253919" cy="25391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648200" y="5828855"/>
            <a:ext cx="1354662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i="1" dirty="0">
                <a:solidFill>
                  <a:srgbClr val="FFFFFF"/>
                </a:solidFill>
                <a:latin typeface="Open Sans" pitchFamily="34" charset="0"/>
                <a:ea typeface="맑은 고딕" panose="020B0503020000020004" pitchFamily="50" charset="-127"/>
                <a:cs typeface="Open Sans" pitchFamily="34" charset="0"/>
              </a:rPr>
              <a:t>01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75014" y="5942824"/>
            <a:ext cx="3265285" cy="6278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9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데이터란 무엇인가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840299" y="5828855"/>
            <a:ext cx="1354662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i="1" dirty="0">
                <a:solidFill>
                  <a:srgbClr val="FFFFFF"/>
                </a:solidFill>
                <a:latin typeface="Open Sans" pitchFamily="34" charset="0"/>
                <a:ea typeface="맑은 고딕" panose="020B0503020000020004" pitchFamily="50" charset="-127"/>
                <a:cs typeface="Open Sans" pitchFamily="34" charset="0"/>
              </a:rPr>
              <a:t>02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767051" y="5942824"/>
            <a:ext cx="3567949" cy="5750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9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빅데이터의 개념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3575029" y="5828855"/>
            <a:ext cx="1637940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i="1" dirty="0">
                <a:solidFill>
                  <a:srgbClr val="FFFFFF"/>
                </a:solidFill>
                <a:latin typeface="Open Sans" pitchFamily="34" charset="0"/>
                <a:ea typeface="맑은 고딕" panose="020B0503020000020004" pitchFamily="50" charset="-127"/>
                <a:cs typeface="Open Sans" pitchFamily="34" charset="0"/>
              </a:rPr>
              <a:t>03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501872" y="5941417"/>
            <a:ext cx="2922957" cy="5750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9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Regular" pitchFamily="34" charset="0"/>
              </a:rPr>
              <a:t>빅데이터의 특성</a:t>
            </a:r>
            <a:endParaRPr lang="en-US" altLang="ko-KR" sz="2900" kern="0" spc="-1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JK KR Regular" pitchFamily="34" charset="0"/>
            </a:endParaRPr>
          </a:p>
        </p:txBody>
      </p:sp>
      <p:sp>
        <p:nvSpPr>
          <p:cNvPr id="31" name="Object 9"/>
          <p:cNvSpPr txBox="1"/>
          <p:nvPr/>
        </p:nvSpPr>
        <p:spPr>
          <a:xfrm>
            <a:off x="4648200" y="7021671"/>
            <a:ext cx="1354662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i="1" dirty="0">
                <a:solidFill>
                  <a:srgbClr val="FFFFFF"/>
                </a:solidFill>
                <a:latin typeface="Open Sans" pitchFamily="34" charset="0"/>
                <a:ea typeface="맑은 고딕" panose="020B0503020000020004" pitchFamily="50" charset="-127"/>
                <a:cs typeface="Open Sans" pitchFamily="34" charset="0"/>
              </a:rPr>
              <a:t>04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Object 10"/>
          <p:cNvSpPr txBox="1"/>
          <p:nvPr/>
        </p:nvSpPr>
        <p:spPr>
          <a:xfrm>
            <a:off x="5596297" y="7093178"/>
            <a:ext cx="3352738" cy="11106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900" kern="0" spc="-100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스몰데이터와</a:t>
            </a:r>
            <a:r>
              <a:rPr lang="ko-KR" altLang="en-US" sz="29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900" kern="0" spc="-1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9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빅데이터의 비교</a:t>
            </a:r>
          </a:p>
        </p:txBody>
      </p:sp>
      <p:sp>
        <p:nvSpPr>
          <p:cNvPr id="15" name="Object 19"/>
          <p:cNvSpPr txBox="1"/>
          <p:nvPr/>
        </p:nvSpPr>
        <p:spPr>
          <a:xfrm>
            <a:off x="8840299" y="7046962"/>
            <a:ext cx="1354662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i="1" dirty="0">
                <a:solidFill>
                  <a:srgbClr val="FFFFFF"/>
                </a:solidFill>
                <a:latin typeface="Open Sans" pitchFamily="34" charset="0"/>
                <a:ea typeface="맑은 고딕" panose="020B0503020000020004" pitchFamily="50" charset="-127"/>
                <a:cs typeface="Open Sans" pitchFamily="34" charset="0"/>
              </a:rPr>
              <a:t>05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Object 20"/>
          <p:cNvSpPr txBox="1"/>
          <p:nvPr/>
        </p:nvSpPr>
        <p:spPr>
          <a:xfrm>
            <a:off x="9767051" y="7160931"/>
            <a:ext cx="3567949" cy="11106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9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데이터과학자 보다</a:t>
            </a:r>
            <a:endParaRPr lang="en-US" altLang="ko-KR" sz="2900" kern="0" spc="-1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9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해결사 되기</a:t>
            </a:r>
          </a:p>
        </p:txBody>
      </p:sp>
      <p:sp>
        <p:nvSpPr>
          <p:cNvPr id="17" name="Object 22"/>
          <p:cNvSpPr txBox="1"/>
          <p:nvPr/>
        </p:nvSpPr>
        <p:spPr>
          <a:xfrm>
            <a:off x="13575029" y="7046962"/>
            <a:ext cx="1637940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i="1" dirty="0">
                <a:solidFill>
                  <a:srgbClr val="FFFFFF"/>
                </a:solidFill>
                <a:latin typeface="Open Sans" pitchFamily="34" charset="0"/>
                <a:ea typeface="맑은 고딕" panose="020B0503020000020004" pitchFamily="50" charset="-127"/>
                <a:cs typeface="Open Sans" pitchFamily="34" charset="0"/>
              </a:rPr>
              <a:t>06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Object 23"/>
          <p:cNvSpPr txBox="1"/>
          <p:nvPr/>
        </p:nvSpPr>
        <p:spPr>
          <a:xfrm>
            <a:off x="14501872" y="7159524"/>
            <a:ext cx="2922957" cy="11106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9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Regular" pitchFamily="34" charset="0"/>
              </a:rPr>
              <a:t>세상의 다양한 </a:t>
            </a:r>
            <a:endParaRPr lang="en-US" altLang="ko-KR" sz="2900" kern="0" spc="-1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JK KR Regular" pitchFamily="34" charset="0"/>
            </a:endParaRPr>
          </a:p>
          <a:p>
            <a:pPr>
              <a:lnSpc>
                <a:spcPct val="120000"/>
              </a:lnSpc>
            </a:pPr>
            <a:r>
              <a:rPr lang="ko-KR" altLang="en-US" sz="2900" kern="0" spc="-100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Regular" pitchFamily="34" charset="0"/>
              </a:rPr>
              <a:t>분석자원들</a:t>
            </a:r>
            <a:endParaRPr lang="en-US" altLang="ko-KR" sz="2900" kern="0" spc="-1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JK KR Regular" pitchFamily="34" charset="0"/>
            </a:endParaRPr>
          </a:p>
        </p:txBody>
      </p:sp>
      <p:sp>
        <p:nvSpPr>
          <p:cNvPr id="21" name="Object 9"/>
          <p:cNvSpPr txBox="1"/>
          <p:nvPr/>
        </p:nvSpPr>
        <p:spPr>
          <a:xfrm>
            <a:off x="4648200" y="8506097"/>
            <a:ext cx="1354662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600" i="1" dirty="0">
                <a:solidFill>
                  <a:srgbClr val="FFFFFF"/>
                </a:solidFill>
                <a:latin typeface="Open Sans" pitchFamily="34" charset="0"/>
                <a:ea typeface="맑은 고딕" panose="020B0503020000020004" pitchFamily="50" charset="-127"/>
                <a:cs typeface="Open Sans" pitchFamily="34" charset="0"/>
              </a:rPr>
              <a:t>07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Object 10"/>
          <p:cNvSpPr txBox="1"/>
          <p:nvPr/>
        </p:nvSpPr>
        <p:spPr>
          <a:xfrm>
            <a:off x="5596296" y="8577604"/>
            <a:ext cx="3700103" cy="6278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9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2900" kern="0" spc="-100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분석과제</a:t>
            </a:r>
            <a:r>
              <a:rPr lang="ko-KR" altLang="en-US" sz="29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기획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데이터과학자 보다 문제 해결사 되기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03218" y="1530900"/>
            <a:ext cx="16508982" cy="1578269"/>
            <a:chOff x="703218" y="1409700"/>
            <a:chExt cx="16508982" cy="1315408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315408"/>
              <a:chOff x="1093218" y="1903334"/>
              <a:chExt cx="16508982" cy="1259380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8"/>
                <a:ext cx="16508982" cy="1173146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41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03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10773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데이터분석의 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과학상자화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레고박스화</a:t>
              </a:r>
              <a:endParaRPr lang="en-US" altLang="ko-KR" sz="6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누구든지 자신의 관심과 경험을 바탕으로 분석대가들이 만들어 놓은 분석기법을 선택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활용하여 자신의 업무에 대한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문제해결사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(Problem Solver)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 될 수 있음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object 10"/>
          <p:cNvSpPr txBox="1"/>
          <p:nvPr/>
        </p:nvSpPr>
        <p:spPr>
          <a:xfrm>
            <a:off x="1633754" y="3351108"/>
            <a:ext cx="368889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b="1" spc="-12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기술과 인문학의 교차점</a:t>
            </a:r>
            <a:endParaRPr sz="28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20" name="object 11"/>
          <p:cNvSpPr/>
          <p:nvPr/>
        </p:nvSpPr>
        <p:spPr>
          <a:xfrm>
            <a:off x="1283184" y="3873359"/>
            <a:ext cx="4389159" cy="0"/>
          </a:xfrm>
          <a:custGeom>
            <a:avLst/>
            <a:gdLst/>
            <a:ahLst/>
            <a:cxnLst/>
            <a:rect l="l" t="t" r="r" b="b"/>
            <a:pathLst>
              <a:path w="2677795">
                <a:moveTo>
                  <a:pt x="0" y="0"/>
                </a:moveTo>
                <a:lnTo>
                  <a:pt x="2677668" y="0"/>
                </a:lnTo>
              </a:path>
            </a:pathLst>
          </a:custGeom>
          <a:ln w="914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 sz="2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object 13"/>
          <p:cNvSpPr txBox="1"/>
          <p:nvPr/>
        </p:nvSpPr>
        <p:spPr>
          <a:xfrm>
            <a:off x="7513514" y="3340592"/>
            <a:ext cx="403122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b="1" spc="-125" err="1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과학상자</a:t>
            </a:r>
            <a:r>
              <a:rPr lang="ko-KR" altLang="en-US" sz="2800" b="1" spc="-12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놀이</a:t>
            </a:r>
            <a:endParaRPr sz="28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33" name="object 14"/>
          <p:cNvSpPr/>
          <p:nvPr/>
        </p:nvSpPr>
        <p:spPr>
          <a:xfrm>
            <a:off x="7333380" y="3861227"/>
            <a:ext cx="4389159" cy="0"/>
          </a:xfrm>
          <a:custGeom>
            <a:avLst/>
            <a:gdLst/>
            <a:ahLst/>
            <a:cxnLst/>
            <a:rect l="l" t="t" r="r" b="b"/>
            <a:pathLst>
              <a:path w="2677795">
                <a:moveTo>
                  <a:pt x="0" y="0"/>
                </a:moveTo>
                <a:lnTo>
                  <a:pt x="2677668" y="0"/>
                </a:lnTo>
              </a:path>
            </a:pathLst>
          </a:custGeom>
          <a:ln w="914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 sz="2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object 15"/>
          <p:cNvSpPr txBox="1"/>
          <p:nvPr/>
        </p:nvSpPr>
        <p:spPr>
          <a:xfrm>
            <a:off x="13774455" y="3351108"/>
            <a:ext cx="280845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b="1" spc="-12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온도 데이터 분석</a:t>
            </a:r>
            <a:endParaRPr sz="28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35" name="object 16"/>
          <p:cNvSpPr/>
          <p:nvPr/>
        </p:nvSpPr>
        <p:spPr>
          <a:xfrm>
            <a:off x="12771639" y="3870933"/>
            <a:ext cx="4389159" cy="0"/>
          </a:xfrm>
          <a:custGeom>
            <a:avLst/>
            <a:gdLst/>
            <a:ahLst/>
            <a:cxnLst/>
            <a:rect l="l" t="t" r="r" b="b"/>
            <a:pathLst>
              <a:path w="2677795">
                <a:moveTo>
                  <a:pt x="0" y="0"/>
                </a:moveTo>
                <a:lnTo>
                  <a:pt x="2677668" y="0"/>
                </a:lnTo>
              </a:path>
            </a:pathLst>
          </a:custGeom>
          <a:ln w="914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 sz="2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327939" y="6905620"/>
            <a:ext cx="4389159" cy="308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아이폰에 들어가는 각종 전자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센서 부품의 기술적 작동원리를 난해한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공학이론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수학공식 수준이 아닌 개념적으로 이해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사용자들의 생활양식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업무환경 속에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ICT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기능특성이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어떻게 적용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활용될 수 있는지에 대한 탁월한 아이디어를 제품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서비스로 만들어 냄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7355757" y="6905620"/>
            <a:ext cx="4389159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아이들이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과학상자를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가지고 놀 때 각 부속품들의 규격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동작원리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주의사항 등에는 관심이 없음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자동차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비행기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장비 등 만들고 싶어하는 구체적인 대상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정하고 각 부속품을 자유롭게 활용 하는 데 중점을 둠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12801600" y="6905620"/>
            <a:ext cx="4389159" cy="308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온도를 측정하는 도구로 온도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변화시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액체물질의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열팽창성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열기전성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전기저항성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방사멸발생성을 측정하는 개념적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원리정도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이해하면 됨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업무에서 온도가 관련된 분석 대상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주제는 무엇인지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온도의 변화에 영향을 미치는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선행변수와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결과변수에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대한 학습이 더 중요함</a:t>
            </a:r>
          </a:p>
        </p:txBody>
      </p:sp>
      <p:pic>
        <p:nvPicPr>
          <p:cNvPr id="48" name="object 3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9098" y="4045693"/>
            <a:ext cx="4428000" cy="2808000"/>
          </a:xfrm>
          <a:prstGeom prst="rect">
            <a:avLst/>
          </a:prstGeom>
        </p:spPr>
      </p:pic>
      <p:pic>
        <p:nvPicPr>
          <p:cNvPr id="49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36336" y="4045693"/>
            <a:ext cx="4428000" cy="2808000"/>
          </a:xfrm>
          <a:prstGeom prst="rect">
            <a:avLst/>
          </a:prstGeom>
        </p:spPr>
      </p:pic>
      <p:pic>
        <p:nvPicPr>
          <p:cNvPr id="50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822300" y="4045693"/>
            <a:ext cx="4428000" cy="28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77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데이터과학자 보다 문제 해결사 되기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03218" y="1530900"/>
            <a:ext cx="16508982" cy="1578269"/>
            <a:chOff x="703218" y="1409700"/>
            <a:chExt cx="16508982" cy="1315408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315408"/>
              <a:chOff x="1093218" y="1903334"/>
              <a:chExt cx="16508982" cy="1259380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8"/>
                <a:ext cx="16508982" cy="1173146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41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04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10773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데이터분석을 학습하기 위한 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가지 방법</a:t>
              </a:r>
              <a:endParaRPr lang="en-US" altLang="ko-KR" sz="6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데이터분석을 익히고 활용하기 위한 접근방식에는 데이터분석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기법중심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분석도구 중심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문제해결 중심의 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가지가 있으며 개인적 성향 및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업무여건에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따라 고려가 필요함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object 10"/>
          <p:cNvSpPr txBox="1"/>
          <p:nvPr/>
        </p:nvSpPr>
        <p:spPr>
          <a:xfrm>
            <a:off x="1633754" y="3351108"/>
            <a:ext cx="368889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b="1" spc="-12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데이터분석 기법 중심</a:t>
            </a:r>
            <a:endParaRPr sz="28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20" name="object 11"/>
          <p:cNvSpPr/>
          <p:nvPr/>
        </p:nvSpPr>
        <p:spPr>
          <a:xfrm>
            <a:off x="1283184" y="3873359"/>
            <a:ext cx="4389159" cy="0"/>
          </a:xfrm>
          <a:custGeom>
            <a:avLst/>
            <a:gdLst/>
            <a:ahLst/>
            <a:cxnLst/>
            <a:rect l="l" t="t" r="r" b="b"/>
            <a:pathLst>
              <a:path w="2677795">
                <a:moveTo>
                  <a:pt x="0" y="0"/>
                </a:moveTo>
                <a:lnTo>
                  <a:pt x="2677668" y="0"/>
                </a:lnTo>
              </a:path>
            </a:pathLst>
          </a:custGeom>
          <a:ln w="914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 sz="2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object 13"/>
          <p:cNvSpPr txBox="1"/>
          <p:nvPr/>
        </p:nvSpPr>
        <p:spPr>
          <a:xfrm>
            <a:off x="7513514" y="3340592"/>
            <a:ext cx="403122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b="1" spc="-12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분석도구 중심</a:t>
            </a:r>
            <a:endParaRPr sz="28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33" name="object 14"/>
          <p:cNvSpPr/>
          <p:nvPr/>
        </p:nvSpPr>
        <p:spPr>
          <a:xfrm>
            <a:off x="7333380" y="3861227"/>
            <a:ext cx="4389159" cy="0"/>
          </a:xfrm>
          <a:custGeom>
            <a:avLst/>
            <a:gdLst/>
            <a:ahLst/>
            <a:cxnLst/>
            <a:rect l="l" t="t" r="r" b="b"/>
            <a:pathLst>
              <a:path w="2677795">
                <a:moveTo>
                  <a:pt x="0" y="0"/>
                </a:moveTo>
                <a:lnTo>
                  <a:pt x="2677668" y="0"/>
                </a:lnTo>
              </a:path>
            </a:pathLst>
          </a:custGeom>
          <a:ln w="914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 sz="2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object 15"/>
          <p:cNvSpPr txBox="1"/>
          <p:nvPr/>
        </p:nvSpPr>
        <p:spPr>
          <a:xfrm>
            <a:off x="13774455" y="3351108"/>
            <a:ext cx="280845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b="1" spc="-12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문제 해결 중심</a:t>
            </a:r>
            <a:endParaRPr sz="28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35" name="object 16"/>
          <p:cNvSpPr/>
          <p:nvPr/>
        </p:nvSpPr>
        <p:spPr>
          <a:xfrm>
            <a:off x="12771639" y="3870933"/>
            <a:ext cx="4389159" cy="0"/>
          </a:xfrm>
          <a:custGeom>
            <a:avLst/>
            <a:gdLst/>
            <a:ahLst/>
            <a:cxnLst/>
            <a:rect l="l" t="t" r="r" b="b"/>
            <a:pathLst>
              <a:path w="2677795">
                <a:moveTo>
                  <a:pt x="0" y="0"/>
                </a:moveTo>
                <a:lnTo>
                  <a:pt x="2677668" y="0"/>
                </a:lnTo>
              </a:path>
            </a:pathLst>
          </a:custGeom>
          <a:ln w="914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 sz="2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327939" y="6822519"/>
            <a:ext cx="4389159" cy="3250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가장 일반적인 접근방법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기초통계학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확률분포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데이터마이닝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텍스트마이닝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최적화 등 분석기법을 하나씩 학습함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통계학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산업공학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경영공학 등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전공특성에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따라 사용하는 분석기법 종류에 차이가 있음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전통적 통계학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마이닝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접근법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7355757" y="6905620"/>
            <a:ext cx="4389159" cy="2917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R, SAS, SPSS,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Matlab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분석도구의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기능코드나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메뉴를 하나씩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익혀나감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도구마다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특화된 학문분야 및 산업분야가 있음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추론통계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마이닝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기법별로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개별 소프트웨어를 익혀야 함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개발자 중심 접근법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12801600" y="6905620"/>
            <a:ext cx="4389159" cy="3250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내가 속해 있는 산업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업종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기능부서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등의 고유한 이슈 중심</a:t>
            </a:r>
            <a:endParaRPr lang="en-US" altLang="ko-KR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전통적인 중시되어오는 핵심 성과지표의 현황 및 목표를 통해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분석과제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접근이 가능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또는 경쟁사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벤치마킹을 통해 새로운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KPI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도입가능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9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문제해결사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중심 접근법</a:t>
            </a:r>
          </a:p>
        </p:txBody>
      </p:sp>
      <p:pic>
        <p:nvPicPr>
          <p:cNvPr id="22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6750" y="4133795"/>
            <a:ext cx="3853661" cy="2295325"/>
          </a:xfrm>
          <a:prstGeom prst="rect">
            <a:avLst/>
          </a:prstGeom>
        </p:spPr>
      </p:pic>
      <p:pic>
        <p:nvPicPr>
          <p:cNvPr id="23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36336" y="4045693"/>
            <a:ext cx="4428000" cy="2808000"/>
          </a:xfrm>
          <a:prstGeom prst="rect">
            <a:avLst/>
          </a:prstGeom>
        </p:spPr>
      </p:pic>
      <p:pic>
        <p:nvPicPr>
          <p:cNvPr id="24" name="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801600" y="4045693"/>
            <a:ext cx="4428000" cy="28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151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하늘, 야외, 건물, 구름이(가) 표시된 사진&#10;&#10;자동 생성된 설명">
            <a:extLst>
              <a:ext uri="{FF2B5EF4-FFF2-40B4-BE49-F238E27FC236}">
                <a16:creationId xmlns:a16="http://schemas.microsoft.com/office/drawing/2014/main" id="{2C562936-0089-42D3-B70E-2DEAFA87021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Rectangle 75">
            <a:extLst>
              <a:ext uri="{FF2B5EF4-FFF2-40B4-BE49-F238E27FC236}">
                <a16:creationId xmlns:a16="http://schemas.microsoft.com/office/drawing/2014/main" id="{350CF7F3-C263-4CC7-AFB3-577ECE25CFE3}"/>
              </a:ext>
            </a:extLst>
          </p:cNvPr>
          <p:cNvSpPr/>
          <p:nvPr/>
        </p:nvSpPr>
        <p:spPr>
          <a:xfrm>
            <a:off x="0" y="0"/>
            <a:ext cx="11391900" cy="10287000"/>
          </a:xfrm>
          <a:prstGeom prst="rect">
            <a:avLst/>
          </a:prstGeom>
          <a:gradFill>
            <a:gsLst>
              <a:gs pos="0">
                <a:srgbClr val="2269F7">
                  <a:alpha val="70000"/>
                </a:srgbClr>
              </a:gs>
              <a:gs pos="96000">
                <a:srgbClr val="2269F7">
                  <a:alpha val="70000"/>
                  <a:lumMod val="75000"/>
                </a:srgbClr>
              </a:gs>
            </a:gsLst>
            <a:lin ang="2700000" scaled="0"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3715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페이퍼로지 5 Medium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02295" y="3002314"/>
            <a:ext cx="16272723" cy="10910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Noto Sans CJK KR Regular" pitchFamily="34" charset="0"/>
              </a:rPr>
              <a:t>세상의 다양한 분석 자원들</a:t>
            </a:r>
            <a:endParaRPr kumimoji="0" lang="en-US" altLang="ko-KR" sz="6000" b="0" i="0" u="none" strike="noStrike" kern="0" cap="none" spc="-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Noto Sans CJK KR Regular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2294" y="768427"/>
            <a:ext cx="3021801" cy="18620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06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701708" y="2169721"/>
            <a:ext cx="246624" cy="246624"/>
            <a:chOff x="2701708" y="2169721"/>
            <a:chExt cx="246624" cy="2466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1708" y="2169721"/>
              <a:ext cx="246624" cy="2466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7025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세상의 다양한 분석 자원들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03218" y="1530900"/>
            <a:ext cx="16508982" cy="1578269"/>
            <a:chOff x="703218" y="1409700"/>
            <a:chExt cx="16508982" cy="1315408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315408"/>
              <a:chOff x="1093218" y="1903334"/>
              <a:chExt cx="16508982" cy="1259380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8"/>
                <a:ext cx="16508982" cy="1173146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41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01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10773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[A]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분석대상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객체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(1/2)</a:t>
              </a:r>
              <a:endParaRPr lang="ko-KR" altLang="en-US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데이터분석 대상인 세상에 존재하는 다양한 유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무형의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객체마다의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고유한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내재속성과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행동속성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아들간의 관계 속에 모든 문제와 해답이 들어 있음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283185" y="3351108"/>
            <a:ext cx="3798132" cy="5525371"/>
            <a:chOff x="1283184" y="3351108"/>
            <a:chExt cx="4433915" cy="5525371"/>
          </a:xfrm>
        </p:grpSpPr>
        <p:sp>
          <p:nvSpPr>
            <p:cNvPr id="22" name="object 10"/>
            <p:cNvSpPr txBox="1"/>
            <p:nvPr/>
          </p:nvSpPr>
          <p:spPr>
            <a:xfrm>
              <a:off x="1633754" y="3351108"/>
              <a:ext cx="3688892" cy="44307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95"/>
                </a:spcBef>
              </a:pPr>
              <a:r>
                <a:rPr lang="ko-KR" altLang="en-US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사람</a:t>
              </a:r>
              <a:r>
                <a:rPr lang="en-US" altLang="ko-KR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·</a:t>
              </a:r>
              <a:r>
                <a:rPr lang="ko-KR" altLang="en-US" sz="2800" b="1" spc="-120" dirty="0" err="1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내외부</a:t>
              </a:r>
              <a:r>
                <a:rPr lang="ko-KR" altLang="en-US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고객</a:t>
              </a:r>
              <a:endParaRPr sz="28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sp>
          <p:nvSpPr>
            <p:cNvPr id="23" name="object 11"/>
            <p:cNvSpPr/>
            <p:nvPr/>
          </p:nvSpPr>
          <p:spPr>
            <a:xfrm>
              <a:off x="1283184" y="3873359"/>
              <a:ext cx="4389159" cy="0"/>
            </a:xfrm>
            <a:custGeom>
              <a:avLst/>
              <a:gdLst/>
              <a:ahLst/>
              <a:cxnLst/>
              <a:rect l="l" t="t" r="r" b="b"/>
              <a:pathLst>
                <a:path w="2677795">
                  <a:moveTo>
                    <a:pt x="0" y="0"/>
                  </a:moveTo>
                  <a:lnTo>
                    <a:pt x="2677668" y="0"/>
                  </a:lnTo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 sz="2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327940" y="6822519"/>
              <a:ext cx="4389159" cy="20539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보는 비즈니스의 중심에는 고객이 있으며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고객이 제품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서비스를 구매하고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불만을 제기하는 주체라는 측면에서 프로필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라이프스타일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구매이력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등이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분석대상임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5326813" y="3351108"/>
            <a:ext cx="3798132" cy="5525371"/>
            <a:chOff x="1283184" y="3351108"/>
            <a:chExt cx="4433915" cy="5525371"/>
          </a:xfrm>
        </p:grpSpPr>
        <p:sp>
          <p:nvSpPr>
            <p:cNvPr id="35" name="object 10"/>
            <p:cNvSpPr txBox="1"/>
            <p:nvPr/>
          </p:nvSpPr>
          <p:spPr>
            <a:xfrm>
              <a:off x="1633754" y="3351108"/>
              <a:ext cx="3688892" cy="44307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95"/>
                </a:spcBef>
              </a:pPr>
              <a:r>
                <a:rPr lang="ko-KR" altLang="en-US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제품</a:t>
              </a:r>
              <a:r>
                <a:rPr lang="en-US" altLang="ko-KR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·</a:t>
              </a:r>
              <a:r>
                <a:rPr lang="ko-KR" altLang="en-US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서비스</a:t>
              </a:r>
              <a:endParaRPr sz="28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sp>
          <p:nvSpPr>
            <p:cNvPr id="36" name="object 11"/>
            <p:cNvSpPr/>
            <p:nvPr/>
          </p:nvSpPr>
          <p:spPr>
            <a:xfrm>
              <a:off x="1283184" y="3873359"/>
              <a:ext cx="4389159" cy="0"/>
            </a:xfrm>
            <a:custGeom>
              <a:avLst/>
              <a:gdLst/>
              <a:ahLst/>
              <a:cxnLst/>
              <a:rect l="l" t="t" r="r" b="b"/>
              <a:pathLst>
                <a:path w="2677795">
                  <a:moveTo>
                    <a:pt x="0" y="0"/>
                  </a:moveTo>
                  <a:lnTo>
                    <a:pt x="2677668" y="0"/>
                  </a:lnTo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 sz="2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327940" y="6822519"/>
              <a:ext cx="4389159" cy="20539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기업이 만들어 내는 제품 서비스가 과연 유행을 선도하고 고객의 선택을 받을 수 있는지 측면에서 제품명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가격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무게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색상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기능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디자인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내구성 등이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분석대상임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9337169" y="3351108"/>
            <a:ext cx="3798132" cy="5857770"/>
            <a:chOff x="1283184" y="3351108"/>
            <a:chExt cx="4433915" cy="5857770"/>
          </a:xfrm>
        </p:grpSpPr>
        <p:sp>
          <p:nvSpPr>
            <p:cNvPr id="40" name="object 10"/>
            <p:cNvSpPr txBox="1"/>
            <p:nvPr/>
          </p:nvSpPr>
          <p:spPr>
            <a:xfrm>
              <a:off x="1633754" y="3351108"/>
              <a:ext cx="3688892" cy="44307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95"/>
                </a:spcBef>
              </a:pPr>
              <a:r>
                <a:rPr lang="ko-KR" altLang="en-US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온</a:t>
              </a:r>
              <a:r>
                <a:rPr lang="en-US" altLang="ko-KR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·</a:t>
              </a:r>
              <a:r>
                <a:rPr lang="ko-KR" altLang="en-US" sz="2800" b="1" spc="-120" dirty="0" err="1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오프채널</a:t>
              </a:r>
              <a:endParaRPr sz="28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sp>
          <p:nvSpPr>
            <p:cNvPr id="41" name="object 11"/>
            <p:cNvSpPr/>
            <p:nvPr/>
          </p:nvSpPr>
          <p:spPr>
            <a:xfrm>
              <a:off x="1283184" y="3873359"/>
              <a:ext cx="4389159" cy="0"/>
            </a:xfrm>
            <a:custGeom>
              <a:avLst/>
              <a:gdLst/>
              <a:ahLst/>
              <a:cxnLst/>
              <a:rect l="l" t="t" r="r" b="b"/>
              <a:pathLst>
                <a:path w="2677795">
                  <a:moveTo>
                    <a:pt x="0" y="0"/>
                  </a:moveTo>
                  <a:lnTo>
                    <a:pt x="2677668" y="0"/>
                  </a:lnTo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 sz="2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327940" y="6822519"/>
              <a:ext cx="4389159" cy="23863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고객이 원하는 제품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서비스 기업이 어떤 경로로 전달한 것인지 측면에서 채널의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메뉴구성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이용단계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이동경로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이용빈도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구매율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편의성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결재수단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정보구조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등이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분석대상임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13380797" y="3351108"/>
            <a:ext cx="3798131" cy="5192973"/>
            <a:chOff x="1283184" y="3351108"/>
            <a:chExt cx="4433914" cy="5192973"/>
          </a:xfrm>
        </p:grpSpPr>
        <p:sp>
          <p:nvSpPr>
            <p:cNvPr id="45" name="object 10"/>
            <p:cNvSpPr txBox="1"/>
            <p:nvPr/>
          </p:nvSpPr>
          <p:spPr>
            <a:xfrm>
              <a:off x="1633754" y="3351108"/>
              <a:ext cx="3688892" cy="44307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95"/>
                </a:spcBef>
              </a:pPr>
              <a:r>
                <a:rPr lang="ko-KR" altLang="en-US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시설</a:t>
              </a:r>
              <a:r>
                <a:rPr lang="en-US" altLang="ko-KR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·</a:t>
              </a:r>
              <a:r>
                <a:rPr lang="ko-KR" altLang="en-US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장비</a:t>
              </a:r>
              <a:endParaRPr sz="28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sp>
          <p:nvSpPr>
            <p:cNvPr id="46" name="object 11"/>
            <p:cNvSpPr/>
            <p:nvPr/>
          </p:nvSpPr>
          <p:spPr>
            <a:xfrm>
              <a:off x="1283184" y="3873359"/>
              <a:ext cx="4389159" cy="0"/>
            </a:xfrm>
            <a:custGeom>
              <a:avLst/>
              <a:gdLst/>
              <a:ahLst/>
              <a:cxnLst/>
              <a:rect l="l" t="t" r="r" b="b"/>
              <a:pathLst>
                <a:path w="2677795">
                  <a:moveTo>
                    <a:pt x="0" y="0"/>
                  </a:moveTo>
                  <a:lnTo>
                    <a:pt x="2677668" y="0"/>
                  </a:lnTo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 sz="2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327940" y="6822519"/>
              <a:ext cx="4389158" cy="17215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제품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서비스 생산과 제조 위한 시설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설비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장비의 운영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 측면에서 온도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회전수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에러율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소음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진동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색상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동작횟수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사용연한 등이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분석대상임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50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21523" y="4140328"/>
            <a:ext cx="3713328" cy="2338423"/>
          </a:xfrm>
          <a:prstGeom prst="rect">
            <a:avLst/>
          </a:prstGeom>
        </p:spPr>
      </p:pic>
      <p:sp>
        <p:nvSpPr>
          <p:cNvPr id="51" name="object 13"/>
          <p:cNvSpPr/>
          <p:nvPr/>
        </p:nvSpPr>
        <p:spPr>
          <a:xfrm>
            <a:off x="1316951" y="4135756"/>
            <a:ext cx="3726028" cy="2351994"/>
          </a:xfrm>
          <a:custGeom>
            <a:avLst/>
            <a:gdLst/>
            <a:ahLst/>
            <a:cxnLst/>
            <a:rect l="l" t="t" r="r" b="b"/>
            <a:pathLst>
              <a:path w="2757170" h="1584960">
                <a:moveTo>
                  <a:pt x="0" y="1584960"/>
                </a:moveTo>
                <a:lnTo>
                  <a:pt x="2756916" y="1584960"/>
                </a:lnTo>
                <a:lnTo>
                  <a:pt x="2756916" y="0"/>
                </a:lnTo>
                <a:lnTo>
                  <a:pt x="0" y="0"/>
                </a:lnTo>
                <a:lnTo>
                  <a:pt x="0" y="1584960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그룹 9"/>
          <p:cNvGrpSpPr/>
          <p:nvPr/>
        </p:nvGrpSpPr>
        <p:grpSpPr>
          <a:xfrm>
            <a:off x="1086448" y="4140327"/>
            <a:ext cx="720609" cy="373153"/>
            <a:chOff x="1086448" y="4140327"/>
            <a:chExt cx="720609" cy="373153"/>
          </a:xfrm>
        </p:grpSpPr>
        <p:sp>
          <p:nvSpPr>
            <p:cNvPr id="52" name="object 45"/>
            <p:cNvSpPr/>
            <p:nvPr/>
          </p:nvSpPr>
          <p:spPr>
            <a:xfrm>
              <a:off x="1321524" y="4140327"/>
              <a:ext cx="339822" cy="373153"/>
            </a:xfrm>
            <a:custGeom>
              <a:avLst/>
              <a:gdLst/>
              <a:ahLst/>
              <a:cxnLst/>
              <a:rect l="l" t="t" r="r" b="b"/>
              <a:pathLst>
                <a:path w="251459" h="251460">
                  <a:moveTo>
                    <a:pt x="251460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251460" y="251459"/>
                  </a:lnTo>
                  <a:lnTo>
                    <a:pt x="251460" y="0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47"/>
            <p:cNvSpPr txBox="1"/>
            <p:nvPr/>
          </p:nvSpPr>
          <p:spPr>
            <a:xfrm rot="10800000" flipH="1" flipV="1">
              <a:off x="1086448" y="4149014"/>
              <a:ext cx="720609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71120" algn="ctr">
                <a:lnSpc>
                  <a:spcPct val="100000"/>
                </a:lnSpc>
                <a:spcBef>
                  <a:spcPts val="100"/>
                </a:spcBef>
              </a:pPr>
              <a:r>
                <a:rPr b="1" spc="35" dirty="0">
                  <a:solidFill>
                    <a:srgbClr val="2B3748"/>
                  </a:solidFill>
                  <a:latin typeface="Malgun Gothic"/>
                  <a:cs typeface="Malgun Gothic"/>
                </a:rPr>
                <a:t>1</a:t>
              </a:r>
              <a:endParaRPr dirty="0">
                <a:latin typeface="Malgun Gothic"/>
                <a:cs typeface="Malgun Gothic"/>
              </a:endParaRPr>
            </a:p>
          </p:txBody>
        </p:sp>
      </p:grpSp>
      <p:pic>
        <p:nvPicPr>
          <p:cNvPr id="57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98915" y="4135756"/>
            <a:ext cx="3726029" cy="2357404"/>
          </a:xfrm>
          <a:prstGeom prst="rect">
            <a:avLst/>
          </a:prstGeom>
        </p:spPr>
      </p:pic>
      <p:pic>
        <p:nvPicPr>
          <p:cNvPr id="58" name="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37169" y="4140327"/>
            <a:ext cx="3713567" cy="2338424"/>
          </a:xfrm>
          <a:prstGeom prst="rect">
            <a:avLst/>
          </a:prstGeom>
        </p:spPr>
      </p:pic>
      <p:pic>
        <p:nvPicPr>
          <p:cNvPr id="59" name="object 2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419135" y="4131643"/>
            <a:ext cx="3687929" cy="2347108"/>
          </a:xfrm>
          <a:prstGeom prst="rect">
            <a:avLst/>
          </a:prstGeom>
        </p:spPr>
      </p:pic>
      <p:grpSp>
        <p:nvGrpSpPr>
          <p:cNvPr id="60" name="그룹 59"/>
          <p:cNvGrpSpPr/>
          <p:nvPr/>
        </p:nvGrpSpPr>
        <p:grpSpPr>
          <a:xfrm>
            <a:off x="5172026" y="4140327"/>
            <a:ext cx="720609" cy="373153"/>
            <a:chOff x="1086448" y="4140327"/>
            <a:chExt cx="720609" cy="373153"/>
          </a:xfrm>
        </p:grpSpPr>
        <p:sp>
          <p:nvSpPr>
            <p:cNvPr id="61" name="object 45"/>
            <p:cNvSpPr/>
            <p:nvPr/>
          </p:nvSpPr>
          <p:spPr>
            <a:xfrm>
              <a:off x="1321524" y="4140327"/>
              <a:ext cx="339822" cy="373153"/>
            </a:xfrm>
            <a:custGeom>
              <a:avLst/>
              <a:gdLst/>
              <a:ahLst/>
              <a:cxnLst/>
              <a:rect l="l" t="t" r="r" b="b"/>
              <a:pathLst>
                <a:path w="251459" h="251460">
                  <a:moveTo>
                    <a:pt x="251460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251460" y="251459"/>
                  </a:lnTo>
                  <a:lnTo>
                    <a:pt x="251460" y="0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47"/>
            <p:cNvSpPr txBox="1"/>
            <p:nvPr/>
          </p:nvSpPr>
          <p:spPr>
            <a:xfrm rot="10800000" flipH="1" flipV="1">
              <a:off x="1086448" y="4149014"/>
              <a:ext cx="720609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7112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b="1" spc="35" dirty="0">
                  <a:solidFill>
                    <a:srgbClr val="2B3748"/>
                  </a:solidFill>
                  <a:latin typeface="Malgun Gothic"/>
                  <a:cs typeface="Malgun Gothic"/>
                </a:rPr>
                <a:t>2</a:t>
              </a:r>
              <a:endParaRPr dirty="0">
                <a:latin typeface="Malgun Gothic"/>
                <a:cs typeface="Malgun Gothic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9086607" y="4140327"/>
            <a:ext cx="720609" cy="373153"/>
            <a:chOff x="1086448" y="4140327"/>
            <a:chExt cx="720609" cy="373153"/>
          </a:xfrm>
        </p:grpSpPr>
        <p:sp>
          <p:nvSpPr>
            <p:cNvPr id="64" name="object 45"/>
            <p:cNvSpPr/>
            <p:nvPr/>
          </p:nvSpPr>
          <p:spPr>
            <a:xfrm>
              <a:off x="1321524" y="4140327"/>
              <a:ext cx="339822" cy="373153"/>
            </a:xfrm>
            <a:custGeom>
              <a:avLst/>
              <a:gdLst/>
              <a:ahLst/>
              <a:cxnLst/>
              <a:rect l="l" t="t" r="r" b="b"/>
              <a:pathLst>
                <a:path w="251459" h="251460">
                  <a:moveTo>
                    <a:pt x="251460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251460" y="251459"/>
                  </a:lnTo>
                  <a:lnTo>
                    <a:pt x="251460" y="0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47"/>
            <p:cNvSpPr txBox="1"/>
            <p:nvPr/>
          </p:nvSpPr>
          <p:spPr>
            <a:xfrm rot="10800000" flipH="1" flipV="1">
              <a:off x="1086448" y="4149014"/>
              <a:ext cx="720609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7112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b="1" spc="35" dirty="0">
                  <a:solidFill>
                    <a:srgbClr val="2B3748"/>
                  </a:solidFill>
                  <a:latin typeface="Malgun Gothic"/>
                  <a:cs typeface="Malgun Gothic"/>
                </a:rPr>
                <a:t>3</a:t>
              </a:r>
              <a:endParaRPr dirty="0">
                <a:latin typeface="Malgun Gothic"/>
                <a:cs typeface="Malgun Gothic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13184931" y="4127500"/>
            <a:ext cx="720609" cy="373153"/>
            <a:chOff x="1086448" y="4140327"/>
            <a:chExt cx="720609" cy="373153"/>
          </a:xfrm>
        </p:grpSpPr>
        <p:sp>
          <p:nvSpPr>
            <p:cNvPr id="67" name="object 45"/>
            <p:cNvSpPr/>
            <p:nvPr/>
          </p:nvSpPr>
          <p:spPr>
            <a:xfrm>
              <a:off x="1321524" y="4140327"/>
              <a:ext cx="339822" cy="373153"/>
            </a:xfrm>
            <a:custGeom>
              <a:avLst/>
              <a:gdLst/>
              <a:ahLst/>
              <a:cxnLst/>
              <a:rect l="l" t="t" r="r" b="b"/>
              <a:pathLst>
                <a:path w="251459" h="251460">
                  <a:moveTo>
                    <a:pt x="251460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251460" y="251459"/>
                  </a:lnTo>
                  <a:lnTo>
                    <a:pt x="251460" y="0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47"/>
            <p:cNvSpPr txBox="1"/>
            <p:nvPr/>
          </p:nvSpPr>
          <p:spPr>
            <a:xfrm rot="10800000" flipH="1" flipV="1">
              <a:off x="1086448" y="4149014"/>
              <a:ext cx="720609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7112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b="1" spc="35" dirty="0">
                  <a:solidFill>
                    <a:srgbClr val="2B3748"/>
                  </a:solidFill>
                  <a:latin typeface="Malgun Gothic"/>
                  <a:cs typeface="Malgun Gothic"/>
                </a:rPr>
                <a:t>4</a:t>
              </a:r>
              <a:endParaRPr dirty="0">
                <a:latin typeface="Malgun Gothic"/>
                <a:cs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68638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object 3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9701" y="4149014"/>
            <a:ext cx="3708000" cy="2340000"/>
          </a:xfrm>
          <a:prstGeom prst="rect">
            <a:avLst/>
          </a:prstGeom>
        </p:spPr>
      </p:pic>
      <p:pic>
        <p:nvPicPr>
          <p:cNvPr id="49" name="object 3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18683" y="4146608"/>
            <a:ext cx="3708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39907" y="4152900"/>
            <a:ext cx="3708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8" name="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437000" y="4140200"/>
            <a:ext cx="3708000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세상의 다양한 분석 자원들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03218" y="1530900"/>
            <a:ext cx="16508982" cy="1578269"/>
            <a:chOff x="703218" y="1409700"/>
            <a:chExt cx="16508982" cy="1315408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315408"/>
              <a:chOff x="1093218" y="1903334"/>
              <a:chExt cx="16508982" cy="1259380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8"/>
                <a:ext cx="16508982" cy="1173146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41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02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10773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[A]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분석대상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객체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(2/2)</a:t>
              </a:r>
              <a:endParaRPr lang="ko-KR" altLang="en-US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고객이 제품서비스를 이용하는 환경적 측면에서 영향을 미치는 시공간 요소와 자연조건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정책여건에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대해서도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분석모델에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포함해야 함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283185" y="3351108"/>
            <a:ext cx="3798132" cy="5525371"/>
            <a:chOff x="1283184" y="3351108"/>
            <a:chExt cx="4433915" cy="5525371"/>
          </a:xfrm>
        </p:grpSpPr>
        <p:sp>
          <p:nvSpPr>
            <p:cNvPr id="22" name="object 10"/>
            <p:cNvSpPr txBox="1"/>
            <p:nvPr/>
          </p:nvSpPr>
          <p:spPr>
            <a:xfrm>
              <a:off x="1449309" y="3351108"/>
              <a:ext cx="4057782" cy="873957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95"/>
                </a:spcBef>
              </a:pPr>
              <a:r>
                <a:rPr lang="ko-KR" altLang="en-US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시간</a:t>
              </a:r>
              <a:r>
                <a:rPr lang="en-US" altLang="ko-KR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·</a:t>
              </a:r>
              <a:r>
                <a:rPr lang="ko-KR" altLang="en-US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요일</a:t>
              </a:r>
              <a:r>
                <a:rPr lang="en-US" altLang="ko-KR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·</a:t>
              </a:r>
              <a:r>
                <a:rPr lang="ko-KR" altLang="en-US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기간</a:t>
              </a:r>
              <a:r>
                <a:rPr lang="en-US" altLang="ko-KR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·</a:t>
              </a:r>
              <a:r>
                <a:rPr lang="ko-KR" altLang="en-US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트렌드</a:t>
              </a:r>
              <a:endParaRPr sz="28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sp>
          <p:nvSpPr>
            <p:cNvPr id="23" name="object 11"/>
            <p:cNvSpPr/>
            <p:nvPr/>
          </p:nvSpPr>
          <p:spPr>
            <a:xfrm>
              <a:off x="1283184" y="3873359"/>
              <a:ext cx="4389159" cy="0"/>
            </a:xfrm>
            <a:custGeom>
              <a:avLst/>
              <a:gdLst/>
              <a:ahLst/>
              <a:cxnLst/>
              <a:rect l="l" t="t" r="r" b="b"/>
              <a:pathLst>
                <a:path w="2677795">
                  <a:moveTo>
                    <a:pt x="0" y="0"/>
                  </a:moveTo>
                  <a:lnTo>
                    <a:pt x="2677668" y="0"/>
                  </a:lnTo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 sz="2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327940" y="6822519"/>
              <a:ext cx="4389159" cy="20539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24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시간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365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 비즈니스가 일관되게 진행되지 않는다는 측면에서 고객이 제품서비스를 언제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어느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기간동안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어느 추세로 이용하는지 등이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분석대상임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5326813" y="3351108"/>
            <a:ext cx="3798132" cy="5525371"/>
            <a:chOff x="1283184" y="3351108"/>
            <a:chExt cx="4433915" cy="5525371"/>
          </a:xfrm>
        </p:grpSpPr>
        <p:sp>
          <p:nvSpPr>
            <p:cNvPr id="35" name="object 10"/>
            <p:cNvSpPr txBox="1"/>
            <p:nvPr/>
          </p:nvSpPr>
          <p:spPr>
            <a:xfrm>
              <a:off x="1633753" y="3351108"/>
              <a:ext cx="3688893" cy="44307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95"/>
                </a:spcBef>
              </a:pPr>
              <a:r>
                <a:rPr lang="ko-KR" altLang="en-US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지역</a:t>
              </a:r>
              <a:r>
                <a:rPr lang="en-US" altLang="ko-KR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·</a:t>
              </a:r>
              <a:r>
                <a:rPr lang="ko-KR" altLang="en-US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장소</a:t>
              </a:r>
              <a:r>
                <a:rPr lang="en-US" altLang="ko-KR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·</a:t>
              </a:r>
              <a:r>
                <a:rPr lang="ko-KR" altLang="en-US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공간</a:t>
              </a:r>
              <a:r>
                <a:rPr lang="en-US" altLang="ko-KR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·</a:t>
              </a:r>
              <a:r>
                <a:rPr lang="ko-KR" altLang="en-US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위치</a:t>
              </a:r>
              <a:endPara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sp>
          <p:nvSpPr>
            <p:cNvPr id="36" name="object 11"/>
            <p:cNvSpPr/>
            <p:nvPr/>
          </p:nvSpPr>
          <p:spPr>
            <a:xfrm>
              <a:off x="1283184" y="3873359"/>
              <a:ext cx="4389159" cy="0"/>
            </a:xfrm>
            <a:custGeom>
              <a:avLst/>
              <a:gdLst/>
              <a:ahLst/>
              <a:cxnLst/>
              <a:rect l="l" t="t" r="r" b="b"/>
              <a:pathLst>
                <a:path w="2677795">
                  <a:moveTo>
                    <a:pt x="0" y="0"/>
                  </a:moveTo>
                  <a:lnTo>
                    <a:pt x="2677668" y="0"/>
                  </a:lnTo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 sz="2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327940" y="6822519"/>
              <a:ext cx="4389159" cy="20539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지대와 장소에 따라 고유한 문화적 특성이 존재하며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지리적인 접근성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유동성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이용조건이 다르다는 측면에서 지역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장소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공간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위치 등이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분석대상임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9337169" y="3351108"/>
            <a:ext cx="3798132" cy="5857770"/>
            <a:chOff x="1283184" y="3351108"/>
            <a:chExt cx="4433915" cy="5857770"/>
          </a:xfrm>
        </p:grpSpPr>
        <p:sp>
          <p:nvSpPr>
            <p:cNvPr id="40" name="object 10"/>
            <p:cNvSpPr txBox="1"/>
            <p:nvPr/>
          </p:nvSpPr>
          <p:spPr>
            <a:xfrm>
              <a:off x="1633754" y="3351108"/>
              <a:ext cx="3688892" cy="44307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95"/>
                </a:spcBef>
              </a:pPr>
              <a:r>
                <a:rPr lang="ko-KR" altLang="en-US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날씨</a:t>
              </a:r>
              <a:r>
                <a:rPr lang="en-US" altLang="ko-KR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·</a:t>
              </a:r>
              <a:r>
                <a:rPr lang="ko-KR" altLang="en-US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기상</a:t>
              </a:r>
              <a:r>
                <a:rPr lang="en-US" altLang="ko-KR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·</a:t>
              </a:r>
              <a:r>
                <a:rPr lang="ko-KR" altLang="en-US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자연</a:t>
              </a:r>
              <a:endParaRPr sz="28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sp>
          <p:nvSpPr>
            <p:cNvPr id="41" name="object 11"/>
            <p:cNvSpPr/>
            <p:nvPr/>
          </p:nvSpPr>
          <p:spPr>
            <a:xfrm>
              <a:off x="1283184" y="3873359"/>
              <a:ext cx="4389159" cy="0"/>
            </a:xfrm>
            <a:custGeom>
              <a:avLst/>
              <a:gdLst/>
              <a:ahLst/>
              <a:cxnLst/>
              <a:rect l="l" t="t" r="r" b="b"/>
              <a:pathLst>
                <a:path w="2677795">
                  <a:moveTo>
                    <a:pt x="0" y="0"/>
                  </a:moveTo>
                  <a:lnTo>
                    <a:pt x="2677668" y="0"/>
                  </a:lnTo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 sz="2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327940" y="6822519"/>
              <a:ext cx="4389159" cy="23863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가장 변화무쌍하게 비즈니스에 영법을 미치는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외부환경적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요인이라는 측면에서 기온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습도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풍향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풍속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강수량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강수확률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대기질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기상특보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재난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이상기후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이동경로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발생위치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등이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분석대상임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13380797" y="3351108"/>
            <a:ext cx="3798131" cy="5525371"/>
            <a:chOff x="1283184" y="3351108"/>
            <a:chExt cx="4433914" cy="5525371"/>
          </a:xfrm>
        </p:grpSpPr>
        <p:sp>
          <p:nvSpPr>
            <p:cNvPr id="45" name="object 10"/>
            <p:cNvSpPr txBox="1"/>
            <p:nvPr/>
          </p:nvSpPr>
          <p:spPr>
            <a:xfrm>
              <a:off x="1633754" y="3351108"/>
              <a:ext cx="3688892" cy="44307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95"/>
                </a:spcBef>
              </a:pPr>
              <a:r>
                <a:rPr lang="ko-KR" altLang="en-US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정책</a:t>
              </a:r>
              <a:r>
                <a:rPr lang="en-US" altLang="ko-KR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·</a:t>
              </a:r>
              <a:r>
                <a:rPr lang="ko-KR" altLang="en-US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법률</a:t>
              </a:r>
              <a:r>
                <a:rPr lang="en-US" altLang="ko-KR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·</a:t>
              </a:r>
              <a:r>
                <a:rPr lang="ko-KR" altLang="en-US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규제</a:t>
              </a:r>
              <a:r>
                <a:rPr lang="en-US" altLang="ko-KR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·</a:t>
              </a:r>
              <a:r>
                <a:rPr lang="ko-KR" altLang="en-US" sz="2800" b="1" spc="-1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제도</a:t>
              </a:r>
              <a:endParaRPr sz="28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sp>
          <p:nvSpPr>
            <p:cNvPr id="46" name="object 11"/>
            <p:cNvSpPr/>
            <p:nvPr/>
          </p:nvSpPr>
          <p:spPr>
            <a:xfrm>
              <a:off x="1283184" y="3873359"/>
              <a:ext cx="4389159" cy="0"/>
            </a:xfrm>
            <a:custGeom>
              <a:avLst/>
              <a:gdLst/>
              <a:ahLst/>
              <a:cxnLst/>
              <a:rect l="l" t="t" r="r" b="b"/>
              <a:pathLst>
                <a:path w="2677795">
                  <a:moveTo>
                    <a:pt x="0" y="0"/>
                  </a:moveTo>
                  <a:lnTo>
                    <a:pt x="2677668" y="0"/>
                  </a:lnTo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 sz="2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327940" y="6822519"/>
              <a:ext cx="4389158" cy="20539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각종 규제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정책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법률은 기업에게 코스트 상승요인이자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기업발전의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저해 또는 발전을 위한 기반이라는 측면에서 공정거래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건강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안전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환경 및 보안 준수 등이 </a:t>
              </a:r>
              <a:r>
                <a:rPr lang="ko-KR" altLang="en-US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분석대상임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086448" y="4140327"/>
            <a:ext cx="720609" cy="373153"/>
            <a:chOff x="1086448" y="4140327"/>
            <a:chExt cx="720609" cy="373153"/>
          </a:xfrm>
        </p:grpSpPr>
        <p:sp>
          <p:nvSpPr>
            <p:cNvPr id="52" name="object 45"/>
            <p:cNvSpPr/>
            <p:nvPr/>
          </p:nvSpPr>
          <p:spPr>
            <a:xfrm>
              <a:off x="1321524" y="4140327"/>
              <a:ext cx="339822" cy="373153"/>
            </a:xfrm>
            <a:custGeom>
              <a:avLst/>
              <a:gdLst/>
              <a:ahLst/>
              <a:cxnLst/>
              <a:rect l="l" t="t" r="r" b="b"/>
              <a:pathLst>
                <a:path w="251459" h="251460">
                  <a:moveTo>
                    <a:pt x="251460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251460" y="251459"/>
                  </a:lnTo>
                  <a:lnTo>
                    <a:pt x="251460" y="0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47"/>
            <p:cNvSpPr txBox="1"/>
            <p:nvPr/>
          </p:nvSpPr>
          <p:spPr>
            <a:xfrm rot="10800000" flipH="1" flipV="1">
              <a:off x="1086448" y="4149014"/>
              <a:ext cx="720609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71120" algn="ctr">
                <a:lnSpc>
                  <a:spcPct val="100000"/>
                </a:lnSpc>
                <a:spcBef>
                  <a:spcPts val="100"/>
                </a:spcBef>
              </a:pPr>
              <a:r>
                <a:rPr b="1" spc="35" dirty="0">
                  <a:solidFill>
                    <a:srgbClr val="2B3748"/>
                  </a:solidFill>
                  <a:latin typeface="Malgun Gothic"/>
                  <a:cs typeface="Malgun Gothic"/>
                </a:rPr>
                <a:t>1</a:t>
              </a:r>
              <a:endParaRPr dirty="0">
                <a:latin typeface="Malgun Gothic"/>
                <a:cs typeface="Malgun Gothic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5172026" y="4140327"/>
            <a:ext cx="720609" cy="373153"/>
            <a:chOff x="1086448" y="4140327"/>
            <a:chExt cx="720609" cy="373153"/>
          </a:xfrm>
        </p:grpSpPr>
        <p:sp>
          <p:nvSpPr>
            <p:cNvPr id="61" name="object 45"/>
            <p:cNvSpPr/>
            <p:nvPr/>
          </p:nvSpPr>
          <p:spPr>
            <a:xfrm>
              <a:off x="1321524" y="4140327"/>
              <a:ext cx="339822" cy="373153"/>
            </a:xfrm>
            <a:custGeom>
              <a:avLst/>
              <a:gdLst/>
              <a:ahLst/>
              <a:cxnLst/>
              <a:rect l="l" t="t" r="r" b="b"/>
              <a:pathLst>
                <a:path w="251459" h="251460">
                  <a:moveTo>
                    <a:pt x="251460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251460" y="251459"/>
                  </a:lnTo>
                  <a:lnTo>
                    <a:pt x="251460" y="0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47"/>
            <p:cNvSpPr txBox="1"/>
            <p:nvPr/>
          </p:nvSpPr>
          <p:spPr>
            <a:xfrm rot="10800000" flipH="1" flipV="1">
              <a:off x="1086448" y="4149014"/>
              <a:ext cx="720609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7112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b="1" spc="35" dirty="0">
                  <a:solidFill>
                    <a:srgbClr val="2B3748"/>
                  </a:solidFill>
                  <a:latin typeface="Malgun Gothic"/>
                  <a:cs typeface="Malgun Gothic"/>
                </a:rPr>
                <a:t>2</a:t>
              </a:r>
              <a:endParaRPr dirty="0">
                <a:latin typeface="Malgun Gothic"/>
                <a:cs typeface="Malgun Gothic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9086607" y="4140327"/>
            <a:ext cx="720609" cy="373153"/>
            <a:chOff x="1086448" y="4140327"/>
            <a:chExt cx="720609" cy="373153"/>
          </a:xfrm>
        </p:grpSpPr>
        <p:sp>
          <p:nvSpPr>
            <p:cNvPr id="64" name="object 45"/>
            <p:cNvSpPr/>
            <p:nvPr/>
          </p:nvSpPr>
          <p:spPr>
            <a:xfrm>
              <a:off x="1321524" y="4140327"/>
              <a:ext cx="339822" cy="373153"/>
            </a:xfrm>
            <a:custGeom>
              <a:avLst/>
              <a:gdLst/>
              <a:ahLst/>
              <a:cxnLst/>
              <a:rect l="l" t="t" r="r" b="b"/>
              <a:pathLst>
                <a:path w="251459" h="251460">
                  <a:moveTo>
                    <a:pt x="251460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251460" y="251459"/>
                  </a:lnTo>
                  <a:lnTo>
                    <a:pt x="251460" y="0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47"/>
            <p:cNvSpPr txBox="1"/>
            <p:nvPr/>
          </p:nvSpPr>
          <p:spPr>
            <a:xfrm rot="10800000" flipH="1" flipV="1">
              <a:off x="1086448" y="4149014"/>
              <a:ext cx="720609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7112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b="1" spc="35" dirty="0">
                  <a:solidFill>
                    <a:srgbClr val="2B3748"/>
                  </a:solidFill>
                  <a:latin typeface="Malgun Gothic"/>
                  <a:cs typeface="Malgun Gothic"/>
                </a:rPr>
                <a:t>3</a:t>
              </a:r>
              <a:endParaRPr dirty="0">
                <a:latin typeface="Malgun Gothic"/>
                <a:cs typeface="Malgun Gothic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13184931" y="4127500"/>
            <a:ext cx="720609" cy="373153"/>
            <a:chOff x="1086448" y="4140327"/>
            <a:chExt cx="720609" cy="373153"/>
          </a:xfrm>
        </p:grpSpPr>
        <p:sp>
          <p:nvSpPr>
            <p:cNvPr id="67" name="object 45"/>
            <p:cNvSpPr/>
            <p:nvPr/>
          </p:nvSpPr>
          <p:spPr>
            <a:xfrm>
              <a:off x="1321524" y="4140327"/>
              <a:ext cx="339822" cy="373153"/>
            </a:xfrm>
            <a:custGeom>
              <a:avLst/>
              <a:gdLst/>
              <a:ahLst/>
              <a:cxnLst/>
              <a:rect l="l" t="t" r="r" b="b"/>
              <a:pathLst>
                <a:path w="251459" h="251460">
                  <a:moveTo>
                    <a:pt x="251460" y="0"/>
                  </a:moveTo>
                  <a:lnTo>
                    <a:pt x="0" y="0"/>
                  </a:lnTo>
                  <a:lnTo>
                    <a:pt x="0" y="251459"/>
                  </a:lnTo>
                  <a:lnTo>
                    <a:pt x="251460" y="251459"/>
                  </a:lnTo>
                  <a:lnTo>
                    <a:pt x="251460" y="0"/>
                  </a:lnTo>
                  <a:close/>
                </a:path>
              </a:pathLst>
            </a:custGeom>
            <a:solidFill>
              <a:srgbClr val="FFC000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47"/>
            <p:cNvSpPr txBox="1"/>
            <p:nvPr/>
          </p:nvSpPr>
          <p:spPr>
            <a:xfrm rot="10800000" flipH="1" flipV="1">
              <a:off x="1086448" y="4149014"/>
              <a:ext cx="720609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7112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b="1" spc="35" dirty="0">
                  <a:solidFill>
                    <a:srgbClr val="2B3748"/>
                  </a:solidFill>
                  <a:latin typeface="Malgun Gothic"/>
                  <a:cs typeface="Malgun Gothic"/>
                </a:rPr>
                <a:t>4</a:t>
              </a:r>
              <a:endParaRPr dirty="0">
                <a:latin typeface="Malgun Gothic"/>
                <a:cs typeface="Malgun Gothic"/>
              </a:endParaRPr>
            </a:p>
          </p:txBody>
        </p:sp>
      </p:grpSp>
      <p:sp>
        <p:nvSpPr>
          <p:cNvPr id="55" name="object 13"/>
          <p:cNvSpPr/>
          <p:nvPr/>
        </p:nvSpPr>
        <p:spPr>
          <a:xfrm>
            <a:off x="1316951" y="4135756"/>
            <a:ext cx="3726028" cy="2351994"/>
          </a:xfrm>
          <a:custGeom>
            <a:avLst/>
            <a:gdLst/>
            <a:ahLst/>
            <a:cxnLst/>
            <a:rect l="l" t="t" r="r" b="b"/>
            <a:pathLst>
              <a:path w="2757170" h="1584960">
                <a:moveTo>
                  <a:pt x="0" y="1584960"/>
                </a:moveTo>
                <a:lnTo>
                  <a:pt x="2756916" y="1584960"/>
                </a:lnTo>
                <a:lnTo>
                  <a:pt x="2756916" y="0"/>
                </a:lnTo>
                <a:lnTo>
                  <a:pt x="0" y="0"/>
                </a:lnTo>
                <a:lnTo>
                  <a:pt x="0" y="1584960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64586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세상의 다양한 분석 자원들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03218" y="1530900"/>
            <a:ext cx="16508982" cy="1578269"/>
            <a:chOff x="703218" y="1409700"/>
            <a:chExt cx="16508982" cy="1315408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315408"/>
              <a:chOff x="1093218" y="1903334"/>
              <a:chExt cx="16508982" cy="1259380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8"/>
                <a:ext cx="16508982" cy="1173146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41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03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10773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[B]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산업 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&amp;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업종 이슈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데이터분석은 지구상에 존재하는 산업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업종의 문제해결을 위한 하나의 도구이므로 각 산업과 업종에서 중요한 비중을 차지하는 고유한 문제와 최근에 부각되는 이슈에 집중해 데이터분석을 접목해야 함</a:t>
              </a:r>
            </a:p>
          </p:txBody>
        </p:sp>
      </p:grpSp>
      <p:graphicFrame>
        <p:nvGraphicFramePr>
          <p:cNvPr id="50" name="objec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322813"/>
              </p:ext>
            </p:extLst>
          </p:nvPr>
        </p:nvGraphicFramePr>
        <p:xfrm>
          <a:off x="1420812" y="3180361"/>
          <a:ext cx="15495588" cy="65935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0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3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9355">
                <a:tc>
                  <a:txBody>
                    <a:bodyPr/>
                    <a:lstStyle/>
                    <a:p>
                      <a:pPr marL="294640" algn="ctr">
                        <a:lnSpc>
                          <a:spcPts val="1580"/>
                        </a:lnSpc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산업분류</a:t>
                      </a:r>
                      <a:endParaRPr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580"/>
                        </a:lnSpc>
                      </a:pPr>
                      <a:r>
                        <a:rPr sz="1800" b="1" spc="-25" dirty="0">
                          <a:solidFill>
                            <a:srgbClr val="FFFF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업종</a:t>
                      </a:r>
                      <a:endParaRPr sz="18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570">
                <a:tc>
                  <a:txBody>
                    <a:bodyPr/>
                    <a:lstStyle/>
                    <a:p>
                      <a:pPr marL="91440" algn="ctr">
                        <a:lnSpc>
                          <a:spcPts val="1340"/>
                        </a:lnSpc>
                      </a:pPr>
                      <a:r>
                        <a:rPr sz="1600" b="1" spc="-1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농업·임업·어업</a:t>
                      </a:r>
                      <a:endParaRPr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360045" indent="-268605" algn="l">
                        <a:lnSpc>
                          <a:spcPts val="1340"/>
                        </a:lnSpc>
                        <a:buFont typeface="Arial"/>
                        <a:buChar char="•"/>
                        <a:tabLst>
                          <a:tab pos="360045" algn="l"/>
                          <a:tab pos="360680" algn="l"/>
                        </a:tabLst>
                      </a:pP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농업(작물재배,</a:t>
                      </a:r>
                      <a:r>
                        <a:rPr sz="1600" spc="-5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축산),</a:t>
                      </a:r>
                      <a:r>
                        <a:rPr sz="1600" spc="-3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임업(임업·벌목,</a:t>
                      </a:r>
                      <a:r>
                        <a:rPr sz="1600" spc="-6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6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채취),</a:t>
                      </a:r>
                      <a:r>
                        <a:rPr sz="1600" spc="-4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어업(어로,</a:t>
                      </a:r>
                      <a:r>
                        <a:rPr sz="1600" spc="-4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2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양식)</a:t>
                      </a:r>
                      <a:endParaRPr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Dotum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570">
                <a:tc>
                  <a:txBody>
                    <a:bodyPr/>
                    <a:lstStyle/>
                    <a:p>
                      <a:pPr marL="91440" algn="ctr">
                        <a:lnSpc>
                          <a:spcPts val="1340"/>
                        </a:lnSpc>
                      </a:pPr>
                      <a:r>
                        <a:rPr sz="1600" b="1" spc="-25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광업</a:t>
                      </a:r>
                      <a:endParaRPr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360045" indent="-268605" algn="l">
                        <a:lnSpc>
                          <a:spcPts val="1340"/>
                        </a:lnSpc>
                        <a:buFont typeface="Arial"/>
                        <a:buChar char="•"/>
                        <a:tabLst>
                          <a:tab pos="360045" algn="l"/>
                          <a:tab pos="360680" algn="l"/>
                        </a:tabLst>
                      </a:pP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석탄·원유·천연가스,</a:t>
                      </a:r>
                      <a:r>
                        <a:rPr sz="1600" spc="-4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철·비절금속,</a:t>
                      </a:r>
                      <a:r>
                        <a:rPr sz="1600" spc="-3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비금속광물(건설자재</a:t>
                      </a:r>
                      <a:r>
                        <a:rPr sz="1600" spc="-4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1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채취·석쇠)</a:t>
                      </a:r>
                      <a:endParaRPr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Dotum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5644"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</a:pPr>
                      <a:r>
                        <a:rPr sz="1600" b="1" spc="-1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생산·제조</a:t>
                      </a:r>
                      <a:endParaRPr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571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360045" marR="235585" indent="-268605" algn="l">
                        <a:lnSpc>
                          <a:spcPts val="1440"/>
                        </a:lnSpc>
                        <a:buFont typeface="Arial"/>
                        <a:buChar char="•"/>
                        <a:tabLst>
                          <a:tab pos="360045" algn="l"/>
                          <a:tab pos="360680" algn="l"/>
                        </a:tabLst>
                      </a:pPr>
                      <a:r>
                        <a:rPr sz="1600" spc="-8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식료품,</a:t>
                      </a:r>
                      <a:r>
                        <a:rPr sz="1600" spc="-5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8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음료,</a:t>
                      </a:r>
                      <a:r>
                        <a:rPr sz="1600" spc="-6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8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담배,</a:t>
                      </a:r>
                      <a:r>
                        <a:rPr sz="1600" spc="-5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8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섬유,</a:t>
                      </a:r>
                      <a:r>
                        <a:rPr sz="1600" spc="-4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의복·액세서리,</a:t>
                      </a:r>
                      <a:r>
                        <a:rPr sz="1600" spc="-6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8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잡화,</a:t>
                      </a:r>
                      <a:r>
                        <a:rPr sz="1600" spc="-5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80" dirty="0" err="1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화학물질</a:t>
                      </a:r>
                      <a:r>
                        <a:rPr sz="1600" spc="-8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,</a:t>
                      </a:r>
                      <a:r>
                        <a:rPr sz="1600" spc="-6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8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의약품,</a:t>
                      </a:r>
                      <a:r>
                        <a:rPr sz="1600" spc="-4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5" dirty="0" err="1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전기·전자</a:t>
                      </a: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,</a:t>
                      </a:r>
                      <a:r>
                        <a:rPr sz="1600" spc="-4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의료·정밀,</a:t>
                      </a:r>
                      <a:r>
                        <a:rPr sz="1600" spc="-6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기계·장비, </a:t>
                      </a:r>
                      <a:r>
                        <a:rPr sz="1600" spc="-80" dirty="0" err="1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자동차</a:t>
                      </a:r>
                      <a:r>
                        <a:rPr sz="1600" spc="-8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·,</a:t>
                      </a:r>
                      <a:r>
                        <a:rPr sz="1600" spc="-5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8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가구,</a:t>
                      </a:r>
                      <a:r>
                        <a:rPr sz="1600" spc="-3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8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기계,</a:t>
                      </a:r>
                      <a:r>
                        <a:rPr sz="1600" spc="-3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10" dirty="0" err="1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악기·귀금속</a:t>
                      </a:r>
                      <a:r>
                        <a:rPr lang="en-US" sz="1600" spc="-1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lang="ko-KR" altLang="en-US" sz="1600" spc="-1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등</a:t>
                      </a:r>
                      <a:endParaRPr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Dotum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3570">
                <a:tc>
                  <a:txBody>
                    <a:bodyPr/>
                    <a:lstStyle/>
                    <a:p>
                      <a:pPr marL="91440" algn="ctr">
                        <a:lnSpc>
                          <a:spcPts val="1395"/>
                        </a:lnSpc>
                      </a:pPr>
                      <a:r>
                        <a:rPr sz="1600" b="1" spc="-1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수도·하수·폐기</a:t>
                      </a:r>
                      <a:r>
                        <a:rPr sz="1600" b="1" spc="-2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물·재생</a:t>
                      </a:r>
                      <a:endParaRPr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360045" indent="-268605" algn="l">
                        <a:lnSpc>
                          <a:spcPts val="1395"/>
                        </a:lnSpc>
                        <a:buFont typeface="Arial"/>
                        <a:buChar char="•"/>
                        <a:tabLst>
                          <a:tab pos="360045" algn="l"/>
                          <a:tab pos="360680" algn="l"/>
                        </a:tabLst>
                      </a:pPr>
                      <a:r>
                        <a:rPr sz="1600" spc="-9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수도,</a:t>
                      </a:r>
                      <a:r>
                        <a:rPr sz="1600" spc="-3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8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하수·폐수·분뇨처리,</a:t>
                      </a:r>
                      <a:r>
                        <a:rPr sz="1600" spc="-4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8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폐기물</a:t>
                      </a:r>
                      <a:r>
                        <a:rPr sz="1600" spc="-4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10" dirty="0" err="1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수집·운반·처리·원료재생,환경정화·복원</a:t>
                      </a:r>
                      <a:endParaRPr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Dotum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3570"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b="1" spc="-25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건설</a:t>
                      </a:r>
                      <a:endParaRPr sz="160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8636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360045" marR="238760" indent="-268605" algn="l">
                        <a:lnSpc>
                          <a:spcPts val="1440"/>
                        </a:lnSpc>
                        <a:buFont typeface="Arial"/>
                        <a:buChar char="•"/>
                        <a:tabLst>
                          <a:tab pos="360045" algn="l"/>
                          <a:tab pos="360680" algn="l"/>
                        </a:tabLst>
                      </a:pPr>
                      <a:r>
                        <a:rPr sz="1600" spc="-7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종합건설(건물·주택·토목·지반·시설·조경),</a:t>
                      </a:r>
                      <a:r>
                        <a:rPr sz="1600" spc="3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전문직공사(축조·해체, 설치·장식,</a:t>
                      </a:r>
                      <a:r>
                        <a:rPr sz="1600" spc="-6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1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통신·전기)</a:t>
                      </a:r>
                      <a:endParaRPr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Dotum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3570"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600" b="1" spc="-1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도소매·유통</a:t>
                      </a:r>
                      <a:endParaRPr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8572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360045" marR="779780" indent="-268605" algn="l">
                        <a:lnSpc>
                          <a:spcPts val="1440"/>
                        </a:lnSpc>
                        <a:buFont typeface="Arial"/>
                        <a:buChar char="•"/>
                        <a:tabLst>
                          <a:tab pos="360045" algn="l"/>
                          <a:tab pos="360680" algn="l"/>
                        </a:tabLst>
                      </a:pPr>
                      <a:r>
                        <a:rPr sz="1600" spc="-8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자동차·부품판매,</a:t>
                      </a:r>
                      <a:r>
                        <a:rPr sz="1600" spc="-3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도매·상품중개,</a:t>
                      </a:r>
                      <a:r>
                        <a:rPr sz="1600" spc="-3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소매(백화점,</a:t>
                      </a:r>
                      <a:r>
                        <a:rPr sz="1600" spc="-3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8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대형마트, 전자상거래,</a:t>
                      </a:r>
                      <a:r>
                        <a:rPr sz="1600" spc="-5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1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통신·방문판매)</a:t>
                      </a:r>
                      <a:endParaRPr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Dotum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3570">
                <a:tc>
                  <a:txBody>
                    <a:bodyPr/>
                    <a:lstStyle/>
                    <a:p>
                      <a:pPr marL="91440" algn="ctr">
                        <a:lnSpc>
                          <a:spcPts val="1340"/>
                        </a:lnSpc>
                      </a:pPr>
                      <a:r>
                        <a:rPr sz="1600" b="1" spc="-1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운송·물류·창고</a:t>
                      </a:r>
                      <a:endParaRPr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360045" indent="-268605" algn="l">
                        <a:lnSpc>
                          <a:spcPts val="1340"/>
                        </a:lnSpc>
                        <a:buFont typeface="Arial"/>
                        <a:buChar char="•"/>
                        <a:tabLst>
                          <a:tab pos="360045" algn="l"/>
                          <a:tab pos="360680" algn="l"/>
                        </a:tabLst>
                      </a:pPr>
                      <a:r>
                        <a:rPr sz="1600" spc="-8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육상운송,</a:t>
                      </a:r>
                      <a:r>
                        <a:rPr sz="1600" spc="-6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8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수상운송,</a:t>
                      </a:r>
                      <a:r>
                        <a:rPr sz="1600" spc="-4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8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항공운송,</a:t>
                      </a:r>
                      <a:r>
                        <a:rPr sz="1600" spc="-6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창고·보관,</a:t>
                      </a:r>
                      <a:r>
                        <a:rPr sz="1600" spc="-4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1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물류·택배</a:t>
                      </a:r>
                      <a:endParaRPr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Dotum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3570"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b="1" spc="-1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숙박·음식점</a:t>
                      </a:r>
                      <a:endParaRPr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8636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360045" marR="435609" indent="-268605" algn="l">
                        <a:lnSpc>
                          <a:spcPts val="1440"/>
                        </a:lnSpc>
                        <a:buFont typeface="Arial"/>
                        <a:buChar char="•"/>
                        <a:tabLst>
                          <a:tab pos="360045" algn="l"/>
                          <a:tab pos="360680" algn="l"/>
                        </a:tabLst>
                      </a:pPr>
                      <a:r>
                        <a:rPr sz="1600" spc="-7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숙박(일반,</a:t>
                      </a:r>
                      <a:r>
                        <a:rPr sz="1600" spc="-4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호텔·콘도,</a:t>
                      </a:r>
                      <a:r>
                        <a:rPr sz="1600" spc="-6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기숙·고시원),</a:t>
                      </a:r>
                      <a:r>
                        <a:rPr sz="1600" spc="-4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음식점·주점(한식·외국식, 간이·배달,</a:t>
                      </a:r>
                      <a:r>
                        <a:rPr sz="1600" spc="-6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8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주점,</a:t>
                      </a:r>
                      <a:r>
                        <a:rPr sz="1600" spc="-5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2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커피)</a:t>
                      </a:r>
                      <a:endParaRPr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Dotum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4980"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</a:pPr>
                      <a:r>
                        <a:rPr sz="1600" b="1" spc="-2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정보통신</a:t>
                      </a:r>
                      <a:endParaRPr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254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360045" indent="-268605" algn="l">
                        <a:lnSpc>
                          <a:spcPts val="1400"/>
                        </a:lnSpc>
                        <a:buFont typeface="Arial"/>
                        <a:buChar char="•"/>
                        <a:tabLst>
                          <a:tab pos="360045" algn="l"/>
                          <a:tab pos="360680" algn="l"/>
                        </a:tabLst>
                      </a:pPr>
                      <a:r>
                        <a:rPr sz="1600" spc="-7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출판(</a:t>
                      </a:r>
                      <a:r>
                        <a:rPr sz="1600" spc="-70" dirty="0" err="1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서적</a:t>
                      </a:r>
                      <a:r>
                        <a:rPr sz="1600" spc="-7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,</a:t>
                      </a:r>
                      <a:r>
                        <a:rPr sz="1600" spc="-6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3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SW·게임</a:t>
                      </a:r>
                      <a:r>
                        <a:rPr sz="1600" spc="-5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개발·공급),</a:t>
                      </a:r>
                      <a:r>
                        <a:rPr sz="1600" spc="-4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영상·오디오</a:t>
                      </a:r>
                      <a:r>
                        <a:rPr sz="1600" spc="-4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10" dirty="0" err="1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제작·배급</a:t>
                      </a:r>
                      <a:r>
                        <a:rPr sz="1600" spc="-1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,</a:t>
                      </a:r>
                      <a:r>
                        <a:rPr lang="en-US" sz="1600" spc="-1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85" dirty="0" err="1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방송</a:t>
                      </a:r>
                      <a:r>
                        <a:rPr sz="1600" spc="-8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,</a:t>
                      </a:r>
                      <a:r>
                        <a:rPr sz="1600" spc="-5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우편·통신,</a:t>
                      </a:r>
                      <a:r>
                        <a:rPr sz="1600" spc="-6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8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컴퓨터</a:t>
                      </a:r>
                      <a:r>
                        <a:rPr sz="1600" spc="-4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8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프로그래밍,</a:t>
                      </a:r>
                      <a:r>
                        <a:rPr sz="1600" spc="-6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8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시스템통합·관리, </a:t>
                      </a: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정보서비스(포털,</a:t>
                      </a:r>
                      <a:r>
                        <a:rPr sz="1600" spc="-5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8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자료처리,</a:t>
                      </a:r>
                      <a:r>
                        <a:rPr sz="1600" spc="-4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1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뉴스제공)</a:t>
                      </a:r>
                      <a:endParaRPr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Dotum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3570"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b="1" spc="-1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금융·보험</a:t>
                      </a:r>
                      <a:endParaRPr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8636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360045" marR="787400" indent="-268605" algn="l">
                        <a:lnSpc>
                          <a:spcPts val="1440"/>
                        </a:lnSpc>
                        <a:buFont typeface="Arial"/>
                        <a:buChar char="•"/>
                        <a:tabLst>
                          <a:tab pos="360045" algn="l"/>
                          <a:tab pos="360680" algn="l"/>
                        </a:tabLst>
                      </a:pPr>
                      <a:r>
                        <a:rPr sz="1600" spc="-7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금융(은행,</a:t>
                      </a:r>
                      <a:r>
                        <a:rPr sz="1600" spc="-5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8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조합,</a:t>
                      </a:r>
                      <a:r>
                        <a:rPr sz="1600" spc="-5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신탁·투자,</a:t>
                      </a:r>
                      <a:r>
                        <a:rPr sz="1600" spc="-7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카드·할부,</a:t>
                      </a:r>
                      <a:r>
                        <a:rPr sz="1600" spc="-5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6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여신),</a:t>
                      </a:r>
                      <a:r>
                        <a:rPr sz="1600" spc="-5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보험·연금, 금융서비스(증권,</a:t>
                      </a:r>
                      <a:r>
                        <a:rPr sz="1600" spc="-5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8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선물,</a:t>
                      </a:r>
                      <a:r>
                        <a:rPr sz="1600" spc="-3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2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연금)</a:t>
                      </a:r>
                      <a:endParaRPr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Dotum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3570">
                <a:tc>
                  <a:txBody>
                    <a:bodyPr/>
                    <a:lstStyle/>
                    <a:p>
                      <a:pPr marL="91440" algn="ctr">
                        <a:lnSpc>
                          <a:spcPts val="1340"/>
                        </a:lnSpc>
                      </a:pPr>
                      <a:r>
                        <a:rPr sz="1600" b="1" spc="-25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부동산</a:t>
                      </a:r>
                      <a:endParaRPr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360045" indent="-268605" algn="l">
                        <a:lnSpc>
                          <a:spcPts val="1340"/>
                        </a:lnSpc>
                        <a:buFont typeface="Arial"/>
                        <a:buChar char="•"/>
                        <a:tabLst>
                          <a:tab pos="360045" algn="l"/>
                          <a:tab pos="360680" algn="l"/>
                        </a:tabLst>
                      </a:pP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부동산·건물</a:t>
                      </a:r>
                      <a:r>
                        <a:rPr sz="1600" spc="-4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개발·임대·공급,</a:t>
                      </a:r>
                      <a:r>
                        <a:rPr sz="1600" spc="-5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8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부동산</a:t>
                      </a:r>
                      <a:r>
                        <a:rPr sz="1600" spc="-2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1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중개·자문·감정평가</a:t>
                      </a:r>
                      <a:endParaRPr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Dotum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3570">
                <a:tc>
                  <a:txBody>
                    <a:bodyPr/>
                    <a:lstStyle/>
                    <a:p>
                      <a:pPr marL="91440" marR="15875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b="1" spc="-85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전문과학기술서 </a:t>
                      </a:r>
                      <a:r>
                        <a:rPr sz="1600" b="1" spc="-25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비스</a:t>
                      </a:r>
                      <a:endParaRPr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8636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360045" marR="539115" indent="-268605" algn="l">
                        <a:lnSpc>
                          <a:spcPts val="1440"/>
                        </a:lnSpc>
                        <a:buFont typeface="Arial"/>
                        <a:buChar char="•"/>
                        <a:tabLst>
                          <a:tab pos="360045" algn="l"/>
                          <a:tab pos="360680" algn="l"/>
                        </a:tabLst>
                      </a:pPr>
                      <a:r>
                        <a:rPr sz="1600" spc="-8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연구개발업,</a:t>
                      </a:r>
                      <a:r>
                        <a:rPr sz="1600" spc="-5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3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전문서비스(법·회계·광고·조사·컨설팅), </a:t>
                      </a:r>
                      <a:r>
                        <a:rPr sz="1600" spc="-8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건축·엔지니어링,</a:t>
                      </a:r>
                      <a:r>
                        <a:rPr sz="1600" spc="-3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전문과학기술서비스(수의업,</a:t>
                      </a:r>
                      <a:r>
                        <a:rPr sz="1600" spc="-4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8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디자인,</a:t>
                      </a:r>
                      <a:r>
                        <a:rPr sz="1600" spc="-3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8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사진, </a:t>
                      </a:r>
                      <a:r>
                        <a:rPr sz="1600" spc="-2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통번역)</a:t>
                      </a:r>
                      <a:endParaRPr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Dotum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3570"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</a:pPr>
                      <a:r>
                        <a:rPr sz="1600" b="1" spc="-1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사업지원서비스</a:t>
                      </a:r>
                      <a:endParaRPr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254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360045" marR="52705" indent="-268605" algn="l">
                        <a:lnSpc>
                          <a:spcPts val="1440"/>
                        </a:lnSpc>
                        <a:buFont typeface="Arial"/>
                        <a:buChar char="•"/>
                        <a:tabLst>
                          <a:tab pos="360045" algn="l"/>
                          <a:tab pos="360680" algn="l"/>
                        </a:tabLst>
                      </a:pP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사업시설(유지·관리,</a:t>
                      </a:r>
                      <a:r>
                        <a:rPr sz="1600" spc="-4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청소·방제,</a:t>
                      </a:r>
                      <a:r>
                        <a:rPr sz="1600" spc="-4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6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조경),</a:t>
                      </a:r>
                      <a:r>
                        <a:rPr sz="1600" spc="-4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사업지원(고용알선·인력공급, </a:t>
                      </a:r>
                      <a:r>
                        <a:rPr sz="1600" spc="-8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여행사,</a:t>
                      </a:r>
                      <a:r>
                        <a:rPr sz="1600" spc="-3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경호·경비,</a:t>
                      </a:r>
                      <a:r>
                        <a:rPr sz="1600" spc="-5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콜센터),</a:t>
                      </a:r>
                      <a:r>
                        <a:rPr sz="1600" spc="-3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임대업(운송장비,</a:t>
                      </a:r>
                      <a:r>
                        <a:rPr sz="1600" spc="-5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8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용품,</a:t>
                      </a:r>
                      <a:r>
                        <a:rPr sz="1600" spc="-3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20" dirty="0" err="1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콘텐츠</a:t>
                      </a:r>
                      <a:r>
                        <a:rPr sz="1600" spc="-2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,</a:t>
                      </a:r>
                      <a:r>
                        <a:rPr sz="1600" spc="-1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)</a:t>
                      </a:r>
                      <a:endParaRPr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Dotum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53570">
                <a:tc>
                  <a:txBody>
                    <a:bodyPr/>
                    <a:lstStyle/>
                    <a:p>
                      <a:pPr marL="91440" algn="ctr">
                        <a:lnSpc>
                          <a:spcPts val="1340"/>
                        </a:lnSpc>
                      </a:pPr>
                      <a:r>
                        <a:rPr sz="1600" b="1" spc="-1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공공행정·국방</a:t>
                      </a:r>
                      <a:endParaRPr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360045" indent="-268605" algn="l">
                        <a:lnSpc>
                          <a:spcPts val="1340"/>
                        </a:lnSpc>
                        <a:buFont typeface="Arial"/>
                        <a:buChar char="•"/>
                        <a:tabLst>
                          <a:tab pos="360045" algn="l"/>
                          <a:tab pos="360680" algn="l"/>
                        </a:tabLst>
                      </a:pPr>
                      <a:r>
                        <a:rPr sz="1600" spc="-8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정부행정,</a:t>
                      </a:r>
                      <a:r>
                        <a:rPr sz="1600" spc="-5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8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국방행정,</a:t>
                      </a:r>
                      <a:r>
                        <a:rPr sz="1600" spc="-3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1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사회보장행정</a:t>
                      </a:r>
                      <a:endParaRPr sz="160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Dotum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53570">
                <a:tc>
                  <a:txBody>
                    <a:bodyPr/>
                    <a:lstStyle/>
                    <a:p>
                      <a:pPr marL="91440" algn="ctr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r>
                        <a:rPr sz="1600" b="1" spc="-1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교육서비스</a:t>
                      </a:r>
                      <a:endParaRPr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8636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360045" marR="504190" indent="-268605" algn="l">
                        <a:lnSpc>
                          <a:spcPts val="1440"/>
                        </a:lnSpc>
                        <a:buFont typeface="Arial"/>
                        <a:buChar char="•"/>
                        <a:tabLst>
                          <a:tab pos="360045" algn="l"/>
                          <a:tab pos="360680" algn="l"/>
                        </a:tabLst>
                      </a:pP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유아·초등·중등·고등대학,</a:t>
                      </a:r>
                      <a:r>
                        <a:rPr sz="1600" spc="-4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학원·수련시설,</a:t>
                      </a:r>
                      <a:r>
                        <a:rPr sz="1600" spc="-2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8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사회교육·직업훈련, </a:t>
                      </a:r>
                      <a:r>
                        <a:rPr sz="1600" spc="-1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온라인학원</a:t>
                      </a:r>
                      <a:endParaRPr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Dotum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53570">
                <a:tc>
                  <a:txBody>
                    <a:bodyPr/>
                    <a:lstStyle/>
                    <a:p>
                      <a:pPr marL="91440" algn="ctr">
                        <a:lnSpc>
                          <a:spcPts val="1340"/>
                        </a:lnSpc>
                      </a:pPr>
                      <a:r>
                        <a:rPr sz="1600" b="1" spc="-1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보건·사회복지</a:t>
                      </a:r>
                      <a:endParaRPr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tc>
                  <a:txBody>
                    <a:bodyPr/>
                    <a:lstStyle/>
                    <a:p>
                      <a:pPr marL="360045" indent="-268605" algn="l">
                        <a:lnSpc>
                          <a:spcPts val="1340"/>
                        </a:lnSpc>
                        <a:buFont typeface="Arial"/>
                        <a:buChar char="•"/>
                        <a:tabLst>
                          <a:tab pos="360045" algn="l"/>
                          <a:tab pos="360680" algn="l"/>
                        </a:tabLst>
                      </a:pPr>
                      <a:r>
                        <a:rPr sz="1600" spc="-7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보건(병원,</a:t>
                      </a:r>
                      <a:r>
                        <a:rPr sz="1600" spc="-3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8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요양원,</a:t>
                      </a:r>
                      <a:r>
                        <a:rPr sz="1600" spc="-5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한의원),</a:t>
                      </a:r>
                      <a:r>
                        <a:rPr sz="1600" spc="-3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복지·보육시설·복지관,</a:t>
                      </a:r>
                      <a:r>
                        <a:rPr sz="1600" spc="-5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1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상담서비스,</a:t>
                      </a:r>
                      <a:endParaRPr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Dotum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0D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53570">
                <a:tc>
                  <a:txBody>
                    <a:bodyPr/>
                    <a:lstStyle/>
                    <a:p>
                      <a:pPr marL="91440" marR="356870" algn="ctr">
                        <a:lnSpc>
                          <a:spcPts val="1440"/>
                        </a:lnSpc>
                      </a:pPr>
                      <a:r>
                        <a:rPr sz="1600" b="1" spc="-55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예술·스포츠· </a:t>
                      </a:r>
                      <a:r>
                        <a:rPr sz="1600" b="1" spc="-25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Malgun Gothic"/>
                        </a:rPr>
                        <a:t>여가</a:t>
                      </a:r>
                      <a:endParaRPr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tc>
                  <a:txBody>
                    <a:bodyPr/>
                    <a:lstStyle/>
                    <a:p>
                      <a:pPr marL="360045" marR="1071245" indent="-268605" algn="l">
                        <a:lnSpc>
                          <a:spcPts val="1440"/>
                        </a:lnSpc>
                        <a:buFont typeface="Arial"/>
                        <a:buChar char="•"/>
                        <a:tabLst>
                          <a:tab pos="360045" algn="l"/>
                          <a:tab pos="360680" algn="l"/>
                        </a:tabLst>
                      </a:pP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창착예술·여가관련</a:t>
                      </a:r>
                      <a:r>
                        <a:rPr sz="1600" spc="-5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8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서비스,</a:t>
                      </a:r>
                      <a:r>
                        <a:rPr sz="1600" spc="-3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7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스포츠·오락관련</a:t>
                      </a:r>
                      <a:r>
                        <a:rPr sz="1600" spc="-5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8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서비스, </a:t>
                      </a:r>
                      <a:r>
                        <a:rPr sz="1600" spc="-8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유원지·태마파크,</a:t>
                      </a:r>
                      <a:r>
                        <a:rPr sz="1600" spc="-15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 </a:t>
                      </a:r>
                      <a:r>
                        <a:rPr sz="1600" spc="-10" dirty="0">
                          <a:solidFill>
                            <a:srgbClr val="3A4E67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Dotum"/>
                        </a:rPr>
                        <a:t>복권·사행시설</a:t>
                      </a:r>
                      <a:endParaRPr sz="16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Dotum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68171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세상의 다양한 분석 자원들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03218" y="1530900"/>
            <a:ext cx="16508982" cy="1578269"/>
            <a:chOff x="703218" y="1409700"/>
            <a:chExt cx="16508982" cy="1315408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315408"/>
              <a:chOff x="1093218" y="1903334"/>
              <a:chExt cx="16508982" cy="1259380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8"/>
                <a:ext cx="16508982" cy="1173146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41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04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213607" cy="10773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[C] 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가치체인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업무활동 이슈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(1/2)</a:t>
              </a:r>
              <a:endParaRPr lang="ko-KR" altLang="en-US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일련의 활동을 통해 가치를 창출하는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가치체인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(Value Chain)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에서도 데이터분석을 통해 보다 생산적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효과적으로 만들어 나갈 수 있음</a:t>
              </a:r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932480" y="3386612"/>
            <a:ext cx="8363920" cy="4937567"/>
            <a:chOff x="323088" y="2275332"/>
            <a:chExt cx="6210300" cy="383921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2232" y="2284476"/>
              <a:ext cx="6181976" cy="382066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27660" y="2279904"/>
              <a:ext cx="6201410" cy="3830320"/>
            </a:xfrm>
            <a:custGeom>
              <a:avLst/>
              <a:gdLst/>
              <a:ahLst/>
              <a:cxnLst/>
              <a:rect l="l" t="t" r="r" b="b"/>
              <a:pathLst>
                <a:path w="6201409" h="3830320">
                  <a:moveTo>
                    <a:pt x="0" y="3829812"/>
                  </a:moveTo>
                  <a:lnTo>
                    <a:pt x="6201155" y="3829812"/>
                  </a:lnTo>
                  <a:lnTo>
                    <a:pt x="6201155" y="0"/>
                  </a:lnTo>
                  <a:lnTo>
                    <a:pt x="0" y="0"/>
                  </a:lnTo>
                  <a:lnTo>
                    <a:pt x="0" y="3829812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10210800" y="3430532"/>
            <a:ext cx="70014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가치사슬은 한 기업의 활동을 연관성이 있는 몇 개의 활동들로 나누어 경쟁우위의 원천인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저원가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또는 차별화가 가능한 부분을 찾아내기 위한 프레임워크임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주요활동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(primary activities)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직접적으로 고객에게 부가가치 창출에 기여하는 활동으로서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물류투입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운영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물류산출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마케팅과 판매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애프터서비스 등 다섯 가지 활동으로 구성됨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지원활동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(support activities)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은 직접적으로 부가가치를 창출하지는 않지만 다른 활동을 보조해주는 기능을 하는 조달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기술개발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인적자원관리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인프라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금융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기획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투자자관계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동네 가지 활동으로 구성됨</a:t>
            </a:r>
          </a:p>
        </p:txBody>
      </p:sp>
      <p:sp>
        <p:nvSpPr>
          <p:cNvPr id="14" name="object 14"/>
          <p:cNvSpPr/>
          <p:nvPr/>
        </p:nvSpPr>
        <p:spPr>
          <a:xfrm>
            <a:off x="4876800" y="8453814"/>
            <a:ext cx="8510270" cy="372349"/>
          </a:xfrm>
          <a:custGeom>
            <a:avLst/>
            <a:gdLst/>
            <a:ahLst/>
            <a:cxnLst/>
            <a:rect l="l" t="t" r="r" b="b"/>
            <a:pathLst>
              <a:path w="4319270" h="147954">
                <a:moveTo>
                  <a:pt x="4319016" y="0"/>
                </a:moveTo>
                <a:lnTo>
                  <a:pt x="0" y="0"/>
                </a:lnTo>
                <a:lnTo>
                  <a:pt x="2159508" y="147828"/>
                </a:lnTo>
                <a:lnTo>
                  <a:pt x="4319016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1239140" y="8913732"/>
            <a:ext cx="16377918" cy="1075511"/>
            <a:chOff x="335279" y="8619743"/>
            <a:chExt cx="6193790" cy="579120"/>
          </a:xfrm>
        </p:grpSpPr>
        <p:sp>
          <p:nvSpPr>
            <p:cNvPr id="19" name="object 16"/>
            <p:cNvSpPr/>
            <p:nvPr/>
          </p:nvSpPr>
          <p:spPr>
            <a:xfrm>
              <a:off x="339851" y="8624315"/>
              <a:ext cx="6184900" cy="570230"/>
            </a:xfrm>
            <a:custGeom>
              <a:avLst/>
              <a:gdLst/>
              <a:ahLst/>
              <a:cxnLst/>
              <a:rect l="l" t="t" r="r" b="b"/>
              <a:pathLst>
                <a:path w="6184900" h="570229">
                  <a:moveTo>
                    <a:pt x="6124702" y="0"/>
                  </a:moveTo>
                  <a:lnTo>
                    <a:pt x="59664" y="0"/>
                  </a:lnTo>
                  <a:lnTo>
                    <a:pt x="36438" y="4688"/>
                  </a:lnTo>
                  <a:lnTo>
                    <a:pt x="17473" y="17473"/>
                  </a:lnTo>
                  <a:lnTo>
                    <a:pt x="4688" y="36438"/>
                  </a:lnTo>
                  <a:lnTo>
                    <a:pt x="0" y="59664"/>
                  </a:lnTo>
                  <a:lnTo>
                    <a:pt x="0" y="510311"/>
                  </a:lnTo>
                  <a:lnTo>
                    <a:pt x="4688" y="533537"/>
                  </a:lnTo>
                  <a:lnTo>
                    <a:pt x="17473" y="552502"/>
                  </a:lnTo>
                  <a:lnTo>
                    <a:pt x="36438" y="565287"/>
                  </a:lnTo>
                  <a:lnTo>
                    <a:pt x="59664" y="569975"/>
                  </a:lnTo>
                  <a:lnTo>
                    <a:pt x="6124702" y="569975"/>
                  </a:lnTo>
                  <a:lnTo>
                    <a:pt x="6147958" y="565287"/>
                  </a:lnTo>
                  <a:lnTo>
                    <a:pt x="6166929" y="552502"/>
                  </a:lnTo>
                  <a:lnTo>
                    <a:pt x="6179708" y="533537"/>
                  </a:lnTo>
                  <a:lnTo>
                    <a:pt x="6184392" y="510311"/>
                  </a:lnTo>
                  <a:lnTo>
                    <a:pt x="6184392" y="59664"/>
                  </a:lnTo>
                  <a:lnTo>
                    <a:pt x="6179708" y="36438"/>
                  </a:lnTo>
                  <a:lnTo>
                    <a:pt x="6166929" y="17473"/>
                  </a:lnTo>
                  <a:lnTo>
                    <a:pt x="6147958" y="4688"/>
                  </a:lnTo>
                  <a:lnTo>
                    <a:pt x="6124702" y="0"/>
                  </a:lnTo>
                  <a:close/>
                </a:path>
              </a:pathLst>
            </a:custGeom>
            <a:solidFill>
              <a:srgbClr val="B1CDE3"/>
            </a:solidFill>
          </p:spPr>
          <p:txBody>
            <a:bodyPr wrap="square" lIns="0" tIns="0" rIns="0" bIns="0" rtlCol="0"/>
            <a:lstStyle/>
            <a:p>
              <a:endParaRPr sz="20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object 17"/>
            <p:cNvSpPr/>
            <p:nvPr/>
          </p:nvSpPr>
          <p:spPr>
            <a:xfrm>
              <a:off x="339851" y="8624315"/>
              <a:ext cx="6184900" cy="570230"/>
            </a:xfrm>
            <a:custGeom>
              <a:avLst/>
              <a:gdLst/>
              <a:ahLst/>
              <a:cxnLst/>
              <a:rect l="l" t="t" r="r" b="b"/>
              <a:pathLst>
                <a:path w="6184900" h="570229">
                  <a:moveTo>
                    <a:pt x="0" y="59664"/>
                  </a:moveTo>
                  <a:lnTo>
                    <a:pt x="4688" y="36438"/>
                  </a:lnTo>
                  <a:lnTo>
                    <a:pt x="17473" y="17473"/>
                  </a:lnTo>
                  <a:lnTo>
                    <a:pt x="36438" y="4688"/>
                  </a:lnTo>
                  <a:lnTo>
                    <a:pt x="59664" y="0"/>
                  </a:lnTo>
                  <a:lnTo>
                    <a:pt x="6124702" y="0"/>
                  </a:lnTo>
                  <a:lnTo>
                    <a:pt x="6147958" y="4688"/>
                  </a:lnTo>
                  <a:lnTo>
                    <a:pt x="6166929" y="17473"/>
                  </a:lnTo>
                  <a:lnTo>
                    <a:pt x="6179708" y="36438"/>
                  </a:lnTo>
                  <a:lnTo>
                    <a:pt x="6184392" y="59664"/>
                  </a:lnTo>
                  <a:lnTo>
                    <a:pt x="6184392" y="510311"/>
                  </a:lnTo>
                  <a:lnTo>
                    <a:pt x="6179708" y="533537"/>
                  </a:lnTo>
                  <a:lnTo>
                    <a:pt x="6166929" y="552502"/>
                  </a:lnTo>
                  <a:lnTo>
                    <a:pt x="6147958" y="565287"/>
                  </a:lnTo>
                  <a:lnTo>
                    <a:pt x="6124702" y="569975"/>
                  </a:lnTo>
                  <a:lnTo>
                    <a:pt x="59664" y="569975"/>
                  </a:lnTo>
                  <a:lnTo>
                    <a:pt x="36438" y="565287"/>
                  </a:lnTo>
                  <a:lnTo>
                    <a:pt x="17473" y="552502"/>
                  </a:lnTo>
                  <a:lnTo>
                    <a:pt x="4688" y="533537"/>
                  </a:lnTo>
                  <a:lnTo>
                    <a:pt x="0" y="510311"/>
                  </a:lnTo>
                  <a:lnTo>
                    <a:pt x="0" y="59664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 sz="20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2" name="object 18"/>
          <p:cNvSpPr txBox="1"/>
          <p:nvPr/>
        </p:nvSpPr>
        <p:spPr>
          <a:xfrm>
            <a:off x="2130895" y="9038789"/>
            <a:ext cx="14487255" cy="825867"/>
          </a:xfrm>
          <a:prstGeom prst="rect">
            <a:avLst/>
          </a:prstGeom>
        </p:spPr>
        <p:txBody>
          <a:bodyPr vert="horz" wrap="square" lIns="0" tIns="12700" rIns="0" bIns="0" rtlCol="0" anchor="ctr" anchorCtr="0">
            <a:spAutoFit/>
          </a:bodyPr>
          <a:lstStyle/>
          <a:p>
            <a:pPr marL="781685" marR="5080" indent="-769620" algn="ctr">
              <a:lnSpc>
                <a:spcPct val="100000"/>
              </a:lnSpc>
              <a:spcBef>
                <a:spcPts val="100"/>
              </a:spcBef>
            </a:pPr>
            <a:r>
              <a:rPr sz="2600" b="1" spc="-9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기업</a:t>
            </a:r>
            <a:r>
              <a:rPr sz="2600" b="1" spc="-10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600" b="1" spc="-9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자체기준이나</a:t>
            </a:r>
            <a:r>
              <a:rPr sz="2600" b="1" spc="-13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600" b="1" spc="-9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경쟁자보다</a:t>
            </a:r>
            <a:r>
              <a:rPr sz="2600" b="1" spc="-12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600" b="1" spc="-9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미흡한</a:t>
            </a:r>
            <a:r>
              <a:rPr sz="2600" b="1" spc="-11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600" b="1" spc="-4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부분,</a:t>
            </a:r>
            <a:r>
              <a:rPr sz="2600" b="1" spc="-9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고객</a:t>
            </a:r>
            <a:r>
              <a:rPr sz="2600" b="1" spc="-10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600" b="1" spc="-9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요구사항</a:t>
            </a:r>
            <a:r>
              <a:rPr sz="2600" b="1" spc="-13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600" b="1" spc="-9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미충족</a:t>
            </a:r>
            <a:r>
              <a:rPr sz="2600" b="1" spc="-10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600" b="1" spc="-5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요소를 </a:t>
            </a:r>
            <a:r>
              <a:rPr sz="2600" b="1" spc="-90" dirty="0" err="1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찾아내고</a:t>
            </a:r>
            <a:r>
              <a:rPr sz="2600" b="1" spc="-10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endParaRPr lang="en-US" sz="2600" b="1" spc="-105" dirty="0">
              <a:solidFill>
                <a:srgbClr val="2B374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781685" marR="5080" indent="-769620" algn="ctr">
              <a:lnSpc>
                <a:spcPct val="100000"/>
              </a:lnSpc>
              <a:spcBef>
                <a:spcPts val="100"/>
              </a:spcBef>
            </a:pPr>
            <a:r>
              <a:rPr sz="2600" b="1" spc="-90" dirty="0" err="1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이를</a:t>
            </a:r>
            <a:r>
              <a:rPr sz="2600" b="1" spc="-9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600" b="1" spc="-9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개선하는데</a:t>
            </a:r>
            <a:r>
              <a:rPr sz="2600" b="1" spc="-12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600" b="1" spc="-9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데이터분석을</a:t>
            </a:r>
            <a:r>
              <a:rPr sz="2600" b="1" spc="-12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600" b="1" spc="-9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접목해야</a:t>
            </a:r>
            <a:r>
              <a:rPr sz="2600" b="1" spc="-12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600" b="1" spc="-5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함</a:t>
            </a:r>
            <a:endParaRPr sz="26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098698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세상의 다양한 분석 자원들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03218" y="1530900"/>
            <a:ext cx="16508982" cy="1578269"/>
            <a:chOff x="703218" y="1409700"/>
            <a:chExt cx="16508982" cy="1315408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315408"/>
              <a:chOff x="1093218" y="1903334"/>
              <a:chExt cx="16508982" cy="1259380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8"/>
                <a:ext cx="16508982" cy="1173146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41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05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213607" cy="10773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[C] 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가치체인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업무활동 이슈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(2/2)</a:t>
              </a:r>
              <a:endParaRPr lang="ko-KR" altLang="en-US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가치사슬은 단계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(Phase)-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활동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(Activity)-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과업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(Task)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프로세스라는 계층구조 속에서 데이터분석을 활용할 수 있는 비즈니스 문제들이 존재함</a:t>
              </a: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10210800" y="3771900"/>
            <a:ext cx="70014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마케팅 업무활동의 경우 시장조사분석전략수립 실행 및 계획이라는 단계에 따라 활동 및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세부과업을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진행하게 되며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이에 필요한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근거자료의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수집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가공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해석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업무활용이라는 데이터분석활동이 수반됨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마케팅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4P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신제품기획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(Product),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가격책정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(Price),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판매채널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(Place),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촉진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(Promotion)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고객관계관리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(CRM: Customer Relationship </a:t>
            </a:r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Managerment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위한 잠재고객발굴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가망고객전환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업셀링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크로스셀링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휴면고객활성화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고객이탈방지 등을 위한 업무계획수립 및 실행결과 분석이 데이터분석의 주요 주제가 될 수 있음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23" name="object 11"/>
          <p:cNvGrpSpPr/>
          <p:nvPr/>
        </p:nvGrpSpPr>
        <p:grpSpPr>
          <a:xfrm>
            <a:off x="1601350" y="3561541"/>
            <a:ext cx="7937016" cy="5684059"/>
            <a:chOff x="323088" y="2243327"/>
            <a:chExt cx="6210300" cy="5095240"/>
          </a:xfrm>
        </p:grpSpPr>
        <p:pic>
          <p:nvPicPr>
            <p:cNvPr id="24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2232" y="2252471"/>
              <a:ext cx="6037211" cy="5076444"/>
            </a:xfrm>
            <a:prstGeom prst="rect">
              <a:avLst/>
            </a:prstGeom>
          </p:spPr>
        </p:pic>
        <p:sp>
          <p:nvSpPr>
            <p:cNvPr id="25" name="object 13"/>
            <p:cNvSpPr/>
            <p:nvPr/>
          </p:nvSpPr>
          <p:spPr>
            <a:xfrm>
              <a:off x="327660" y="2247899"/>
              <a:ext cx="6201410" cy="5085715"/>
            </a:xfrm>
            <a:custGeom>
              <a:avLst/>
              <a:gdLst/>
              <a:ahLst/>
              <a:cxnLst/>
              <a:rect l="l" t="t" r="r" b="b"/>
              <a:pathLst>
                <a:path w="6201409" h="5085715">
                  <a:moveTo>
                    <a:pt x="0" y="5085588"/>
                  </a:moveTo>
                  <a:lnTo>
                    <a:pt x="6201155" y="5085588"/>
                  </a:lnTo>
                  <a:lnTo>
                    <a:pt x="6201155" y="0"/>
                  </a:lnTo>
                  <a:lnTo>
                    <a:pt x="0" y="0"/>
                  </a:lnTo>
                  <a:lnTo>
                    <a:pt x="0" y="5085588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963171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세상의 다양한 분석 자원들</a:t>
            </a:r>
            <a:endParaRPr lang="en-US" altLang="ko-KR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03218" y="1530900"/>
            <a:ext cx="16541520" cy="1578269"/>
            <a:chOff x="703218" y="1409700"/>
            <a:chExt cx="16541520" cy="1315408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315408"/>
              <a:chOff x="1093218" y="1903334"/>
              <a:chExt cx="16508982" cy="1259380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8"/>
                <a:ext cx="16508982" cy="1173146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41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06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389545" cy="7695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분석대상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객체에서 다양한 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분석자원의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추출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 대상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객체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속성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변수로 구성된 데이터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분석문제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자원 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Pool,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변수간 관계 및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판단근거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학습이 분석방법론의 핵심이 되어야 함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5" name="object 10"/>
          <p:cNvSpPr txBox="1"/>
          <p:nvPr/>
        </p:nvSpPr>
        <p:spPr>
          <a:xfrm>
            <a:off x="1055900" y="3884674"/>
            <a:ext cx="7563186" cy="75084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b="1" spc="-10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분석대상·객체로부터</a:t>
            </a:r>
            <a:r>
              <a:rPr sz="2400" b="1" spc="-10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12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분석에</a:t>
            </a:r>
            <a:r>
              <a:rPr sz="2400" b="1" spc="-7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12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필요한</a:t>
            </a:r>
            <a:r>
              <a:rPr sz="2400" b="1" spc="-8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9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속성·변수의</a:t>
            </a:r>
            <a:r>
              <a:rPr sz="2400" b="1" spc="-8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2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추출</a:t>
            </a:r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44" name="object 11"/>
          <p:cNvSpPr/>
          <p:nvPr/>
        </p:nvSpPr>
        <p:spPr>
          <a:xfrm flipV="1">
            <a:off x="853609" y="4263887"/>
            <a:ext cx="7404603" cy="81342"/>
          </a:xfrm>
          <a:custGeom>
            <a:avLst/>
            <a:gdLst/>
            <a:ahLst/>
            <a:cxnLst/>
            <a:rect l="l" t="t" r="r" b="b"/>
            <a:pathLst>
              <a:path w="6177280">
                <a:moveTo>
                  <a:pt x="0" y="0"/>
                </a:moveTo>
                <a:lnTo>
                  <a:pt x="6176772" y="0"/>
                </a:lnTo>
              </a:path>
            </a:pathLst>
          </a:custGeom>
          <a:ln w="914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 sz="2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5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8600" y="4574522"/>
            <a:ext cx="1765847" cy="1272906"/>
          </a:xfrm>
          <a:prstGeom prst="rect">
            <a:avLst/>
          </a:prstGeom>
        </p:spPr>
      </p:pic>
      <p:sp>
        <p:nvSpPr>
          <p:cNvPr id="46" name="object 13"/>
          <p:cNvSpPr txBox="1"/>
          <p:nvPr/>
        </p:nvSpPr>
        <p:spPr>
          <a:xfrm>
            <a:off x="1124199" y="4880211"/>
            <a:ext cx="1649987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48895" algn="ctr">
              <a:lnSpc>
                <a:spcPct val="100000"/>
              </a:lnSpc>
              <a:spcBef>
                <a:spcPts val="100"/>
              </a:spcBef>
            </a:pPr>
            <a:r>
              <a:rPr sz="2000" b="1" spc="-25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분석 </a:t>
            </a:r>
            <a:r>
              <a:rPr sz="2000" b="1" spc="-7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대상·객체 </a:t>
            </a:r>
            <a:r>
              <a:rPr sz="2000" b="1" spc="-1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(object)</a:t>
            </a:r>
            <a:endParaRPr sz="20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pic>
        <p:nvPicPr>
          <p:cNvPr id="47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8600" y="6162442"/>
            <a:ext cx="1765847" cy="1266477"/>
          </a:xfrm>
          <a:prstGeom prst="rect">
            <a:avLst/>
          </a:prstGeom>
        </p:spPr>
      </p:pic>
      <p:sp>
        <p:nvSpPr>
          <p:cNvPr id="48" name="object 15"/>
          <p:cNvSpPr txBox="1"/>
          <p:nvPr/>
        </p:nvSpPr>
        <p:spPr>
          <a:xfrm>
            <a:off x="1340967" y="6439060"/>
            <a:ext cx="1765845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59055">
              <a:lnSpc>
                <a:spcPct val="100000"/>
              </a:lnSpc>
              <a:spcBef>
                <a:spcPts val="105"/>
              </a:spcBef>
            </a:pPr>
            <a:r>
              <a:rPr sz="2000" b="1" spc="-9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분석</a:t>
            </a:r>
            <a:r>
              <a:rPr sz="2000" b="1" spc="-11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000" b="1" spc="-25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속성 </a:t>
            </a:r>
            <a:r>
              <a:rPr sz="2000" b="1" spc="-3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(attribute)</a:t>
            </a:r>
            <a:endParaRPr sz="20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pic>
        <p:nvPicPr>
          <p:cNvPr id="49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68600" y="7763220"/>
            <a:ext cx="1765847" cy="1266478"/>
          </a:xfrm>
          <a:prstGeom prst="rect">
            <a:avLst/>
          </a:prstGeom>
        </p:spPr>
      </p:pic>
      <p:sp>
        <p:nvSpPr>
          <p:cNvPr id="50" name="object 17"/>
          <p:cNvSpPr txBox="1"/>
          <p:nvPr/>
        </p:nvSpPr>
        <p:spPr>
          <a:xfrm>
            <a:off x="1407715" y="8040194"/>
            <a:ext cx="1561362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2860">
              <a:lnSpc>
                <a:spcPct val="100000"/>
              </a:lnSpc>
              <a:spcBef>
                <a:spcPts val="105"/>
              </a:spcBef>
            </a:pPr>
            <a:r>
              <a:rPr sz="2000" b="1" spc="-9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분석</a:t>
            </a:r>
            <a:r>
              <a:rPr sz="2000" b="1" spc="-11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000" b="1" spc="-25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변수 </a:t>
            </a:r>
            <a:r>
              <a:rPr sz="2000" b="1" spc="-35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(variable)</a:t>
            </a:r>
            <a:endParaRPr sz="20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51" name="object 18"/>
          <p:cNvSpPr/>
          <p:nvPr/>
        </p:nvSpPr>
        <p:spPr>
          <a:xfrm>
            <a:off x="1830461" y="5768140"/>
            <a:ext cx="238299" cy="2012579"/>
          </a:xfrm>
          <a:custGeom>
            <a:avLst/>
            <a:gdLst/>
            <a:ahLst/>
            <a:cxnLst/>
            <a:rect l="l" t="t" r="r" b="b"/>
            <a:pathLst>
              <a:path w="173990" h="1431289">
                <a:moveTo>
                  <a:pt x="173736" y="1257046"/>
                </a:moveTo>
                <a:lnTo>
                  <a:pt x="115824" y="1295666"/>
                </a:lnTo>
                <a:lnTo>
                  <a:pt x="115824" y="1127760"/>
                </a:lnTo>
                <a:lnTo>
                  <a:pt x="57912" y="1127760"/>
                </a:lnTo>
                <a:lnTo>
                  <a:pt x="57912" y="1295666"/>
                </a:lnTo>
                <a:lnTo>
                  <a:pt x="0" y="1257046"/>
                </a:lnTo>
                <a:lnTo>
                  <a:pt x="86868" y="1430782"/>
                </a:lnTo>
                <a:lnTo>
                  <a:pt x="144780" y="1314958"/>
                </a:lnTo>
                <a:lnTo>
                  <a:pt x="173736" y="1257046"/>
                </a:lnTo>
                <a:close/>
              </a:path>
              <a:path w="173990" h="1431289">
                <a:moveTo>
                  <a:pt x="173736" y="118745"/>
                </a:moveTo>
                <a:lnTo>
                  <a:pt x="115824" y="157365"/>
                </a:lnTo>
                <a:lnTo>
                  <a:pt x="115824" y="0"/>
                </a:lnTo>
                <a:lnTo>
                  <a:pt x="57912" y="0"/>
                </a:lnTo>
                <a:lnTo>
                  <a:pt x="57912" y="157365"/>
                </a:lnTo>
                <a:lnTo>
                  <a:pt x="0" y="118745"/>
                </a:lnTo>
                <a:lnTo>
                  <a:pt x="86868" y="292481"/>
                </a:lnTo>
                <a:lnTo>
                  <a:pt x="144780" y="176657"/>
                </a:lnTo>
                <a:lnTo>
                  <a:pt x="173736" y="118745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2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object 19"/>
          <p:cNvSpPr txBox="1"/>
          <p:nvPr/>
        </p:nvSpPr>
        <p:spPr>
          <a:xfrm>
            <a:off x="2969076" y="4635520"/>
            <a:ext cx="5461177" cy="1274708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80670" indent="-268605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280670" algn="l"/>
                <a:tab pos="281305" algn="l"/>
              </a:tabLst>
            </a:pPr>
            <a:r>
              <a:rPr b="1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문제를</a:t>
            </a:r>
            <a:r>
              <a:rPr b="1" spc="-7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b="1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발생시켜</a:t>
            </a:r>
            <a:r>
              <a:rPr b="1" spc="-7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b="1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고통/즐거움을</a:t>
            </a:r>
            <a:r>
              <a:rPr b="1" spc="-7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주는</a:t>
            </a:r>
            <a:r>
              <a:rPr b="1" spc="-7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b="1" spc="-5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유·무형의</a:t>
            </a:r>
            <a:r>
              <a:rPr b="1" spc="-6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객체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463550" marR="5080" indent="-165100">
              <a:lnSpc>
                <a:spcPct val="100000"/>
              </a:lnSpc>
              <a:spcBef>
                <a:spcPts val="600"/>
              </a:spcBef>
            </a:pPr>
            <a:r>
              <a:rPr spc="-2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-</a:t>
            </a:r>
            <a:r>
              <a:rPr spc="49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6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(금융업종</a:t>
            </a:r>
            <a:r>
              <a:rPr spc="-5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5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예)</a:t>
            </a:r>
            <a:r>
              <a:rPr spc="-5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고객,</a:t>
            </a:r>
            <a:r>
              <a:rPr spc="-5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직원,</a:t>
            </a:r>
            <a:r>
              <a:rPr spc="-6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지점,</a:t>
            </a:r>
            <a:r>
              <a:rPr spc="-7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지역사회,</a:t>
            </a:r>
            <a:r>
              <a:rPr spc="-5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신용평가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및</a:t>
            </a:r>
            <a:r>
              <a:rPr spc="-5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절차,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인터넷뱅킹,</a:t>
            </a:r>
            <a:r>
              <a:rPr spc="-7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서류,</a:t>
            </a:r>
            <a:r>
              <a:rPr spc="-4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정책,</a:t>
            </a:r>
            <a:r>
              <a:rPr spc="-5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제도,</a:t>
            </a:r>
            <a:r>
              <a:rPr spc="-5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법률,</a:t>
            </a:r>
            <a:r>
              <a:rPr spc="-6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예산,</a:t>
            </a:r>
            <a:r>
              <a:rPr spc="-5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시공간</a:t>
            </a:r>
            <a:r>
              <a:rPr spc="-5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등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Dotum"/>
            </a:endParaRPr>
          </a:p>
        </p:txBody>
      </p:sp>
      <p:sp>
        <p:nvSpPr>
          <p:cNvPr id="53" name="object 20"/>
          <p:cNvSpPr txBox="1"/>
          <p:nvPr/>
        </p:nvSpPr>
        <p:spPr>
          <a:xfrm>
            <a:off x="2969078" y="6202779"/>
            <a:ext cx="4938102" cy="99770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80670" indent="-268605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280670" algn="l"/>
                <a:tab pos="281305" algn="l"/>
              </a:tabLst>
            </a:pPr>
            <a:r>
              <a:rPr b="1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분석</a:t>
            </a:r>
            <a:r>
              <a:rPr b="1" spc="-7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b="1" spc="-6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대상·객체에</a:t>
            </a:r>
            <a:r>
              <a:rPr b="1" spc="-8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b="1" spc="-7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속해</a:t>
            </a:r>
            <a:r>
              <a:rPr b="1" spc="-8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b="1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있는</a:t>
            </a:r>
            <a:r>
              <a:rPr b="1" spc="-7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b="1" spc="-2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성질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463550" marR="5080" indent="-165100">
              <a:lnSpc>
                <a:spcPct val="100000"/>
              </a:lnSpc>
              <a:spcBef>
                <a:spcPts val="600"/>
              </a:spcBef>
            </a:pPr>
            <a:r>
              <a:rPr spc="-2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-</a:t>
            </a:r>
            <a:r>
              <a:rPr spc="5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 </a:t>
            </a:r>
            <a:r>
              <a:rPr spc="-6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(예금상품</a:t>
            </a:r>
            <a:r>
              <a:rPr spc="-4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6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예:</a:t>
            </a:r>
            <a:r>
              <a:rPr spc="-5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상품번호,</a:t>
            </a:r>
            <a:r>
              <a:rPr spc="-6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상품명,기간,</a:t>
            </a:r>
            <a:r>
              <a:rPr spc="-7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납부조건,</a:t>
            </a:r>
            <a:r>
              <a:rPr spc="-5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만기조건, 납입금액,</a:t>
            </a:r>
            <a:r>
              <a:rPr spc="-6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이자율</a:t>
            </a:r>
            <a:r>
              <a:rPr spc="-4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2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등)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Dotum"/>
            </a:endParaRPr>
          </a:p>
        </p:txBody>
      </p:sp>
      <p:sp>
        <p:nvSpPr>
          <p:cNvPr id="54" name="object 21"/>
          <p:cNvSpPr txBox="1"/>
          <p:nvPr/>
        </p:nvSpPr>
        <p:spPr>
          <a:xfrm>
            <a:off x="2969077" y="7754827"/>
            <a:ext cx="52891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0670" indent="-26860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80670" algn="l"/>
                <a:tab pos="281305" algn="l"/>
              </a:tabLst>
            </a:pPr>
            <a:r>
              <a:rPr b="1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문제해결의</a:t>
            </a:r>
            <a:r>
              <a:rPr b="1" spc="-7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b="1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관련성을</a:t>
            </a:r>
            <a:r>
              <a:rPr b="1" spc="-7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b="1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가지고</a:t>
            </a:r>
            <a:r>
              <a:rPr b="1" spc="-7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b="1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있어</a:t>
            </a:r>
            <a:r>
              <a:rPr b="1" spc="-6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b="1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선택한</a:t>
            </a:r>
            <a:r>
              <a:rPr b="1" spc="-7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b="1" spc="-4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속성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55" name="object 22"/>
          <p:cNvSpPr txBox="1"/>
          <p:nvPr/>
        </p:nvSpPr>
        <p:spPr>
          <a:xfrm>
            <a:off x="3241187" y="8119127"/>
            <a:ext cx="4922043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165" marR="5080" indent="-165100">
              <a:lnSpc>
                <a:spcPct val="100000"/>
              </a:lnSpc>
              <a:spcBef>
                <a:spcPts val="100"/>
              </a:spcBef>
            </a:pPr>
            <a:r>
              <a:rPr spc="-2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-</a:t>
            </a:r>
            <a:r>
              <a:rPr spc="49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변수는</a:t>
            </a:r>
            <a:r>
              <a:rPr spc="-6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수치가</a:t>
            </a:r>
            <a:r>
              <a:rPr spc="-5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변한다는</a:t>
            </a:r>
            <a:r>
              <a:rPr spc="-6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의미이므로</a:t>
            </a:r>
            <a:r>
              <a:rPr spc="-6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어느</a:t>
            </a:r>
            <a:r>
              <a:rPr spc="-6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정도가</a:t>
            </a:r>
            <a:r>
              <a:rPr spc="-6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정상치인지,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어느</a:t>
            </a:r>
            <a:r>
              <a:rPr spc="-5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구간에서</a:t>
            </a:r>
            <a:r>
              <a:rPr spc="-6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움직여야</a:t>
            </a:r>
            <a:r>
              <a:rPr spc="-6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하는지,</a:t>
            </a:r>
            <a:r>
              <a:rPr spc="-7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이에</a:t>
            </a:r>
            <a:r>
              <a:rPr spc="-5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영향을</a:t>
            </a:r>
            <a:r>
              <a:rPr spc="-6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1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주고·받는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상관·인과관계</a:t>
            </a:r>
            <a:r>
              <a:rPr spc="-6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변수는</a:t>
            </a:r>
            <a:r>
              <a:rPr spc="-6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무엇인지</a:t>
            </a:r>
            <a:r>
              <a:rPr spc="-6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등을</a:t>
            </a:r>
            <a:r>
              <a:rPr spc="-4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알아야</a:t>
            </a:r>
            <a:r>
              <a:rPr spc="-5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5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함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Dotum"/>
            </a:endParaRPr>
          </a:p>
        </p:txBody>
      </p:sp>
      <p:sp>
        <p:nvSpPr>
          <p:cNvPr id="58" name="object 24"/>
          <p:cNvSpPr txBox="1"/>
          <p:nvPr/>
        </p:nvSpPr>
        <p:spPr>
          <a:xfrm>
            <a:off x="11808013" y="3887015"/>
            <a:ext cx="3633970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b="1" spc="-8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속성·변수</a:t>
            </a:r>
            <a:r>
              <a:rPr sz="2400" b="1" spc="-11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125" dirty="0" err="1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리스트</a:t>
            </a:r>
            <a:r>
              <a:rPr sz="2400" b="1" spc="-9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3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예</a:t>
            </a:r>
            <a:r>
              <a:rPr lang="en-US" sz="2400" b="1" spc="-3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3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:</a:t>
            </a:r>
            <a:r>
              <a:rPr sz="2400" b="1" spc="-10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2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고객</a:t>
            </a:r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59" name="object 25"/>
          <p:cNvSpPr/>
          <p:nvPr/>
        </p:nvSpPr>
        <p:spPr>
          <a:xfrm>
            <a:off x="9453335" y="4348194"/>
            <a:ext cx="7758865" cy="45719"/>
          </a:xfrm>
          <a:custGeom>
            <a:avLst/>
            <a:gdLst/>
            <a:ahLst/>
            <a:cxnLst/>
            <a:rect l="l" t="t" r="r" b="b"/>
            <a:pathLst>
              <a:path w="6177280">
                <a:moveTo>
                  <a:pt x="0" y="0"/>
                </a:moveTo>
                <a:lnTo>
                  <a:pt x="6176772" y="0"/>
                </a:lnTo>
              </a:path>
            </a:pathLst>
          </a:custGeom>
          <a:ln w="914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 sz="2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object 26"/>
          <p:cNvSpPr txBox="1"/>
          <p:nvPr/>
        </p:nvSpPr>
        <p:spPr>
          <a:xfrm>
            <a:off x="10667408" y="4707367"/>
            <a:ext cx="2363519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0670" indent="-26860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80670" algn="l"/>
                <a:tab pos="281305" algn="l"/>
              </a:tabLst>
            </a:pPr>
            <a:r>
              <a:rPr spc="-3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이름,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pc="-3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전화,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pc="-4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주소,</a:t>
            </a:r>
            <a:r>
              <a:rPr spc="-9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pc="-25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성별</a:t>
            </a:r>
            <a:r>
              <a:rPr spc="-2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</a:t>
            </a:r>
            <a:r>
              <a:rPr lang="en-US" spc="-2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pc="-35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연령</a:t>
            </a:r>
            <a:r>
              <a:rPr spc="-3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,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pc="-3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결혼,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pc="-4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인종,</a:t>
            </a:r>
            <a:r>
              <a:rPr spc="-9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pc="-4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소득, </a:t>
            </a:r>
            <a:r>
              <a:rPr spc="-3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학력,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pc="-3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직업,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거주지</a:t>
            </a:r>
            <a:r>
              <a:rPr spc="-8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pc="-5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등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61" name="object 27"/>
          <p:cNvSpPr txBox="1"/>
          <p:nvPr/>
        </p:nvSpPr>
        <p:spPr>
          <a:xfrm>
            <a:off x="14574743" y="4732792"/>
            <a:ext cx="2631087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0670" marR="5080" indent="-26860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80670" algn="l"/>
                <a:tab pos="281305" algn="l"/>
              </a:tabLst>
            </a:pPr>
            <a:r>
              <a:rPr spc="-3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종교,</a:t>
            </a:r>
            <a:r>
              <a:rPr spc="-6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pc="-6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주택유형,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pc="-6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구독잡지, 보유자동차, </a:t>
            </a:r>
            <a:r>
              <a:rPr spc="-1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선호미디어,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취미활동</a:t>
            </a:r>
            <a:r>
              <a:rPr spc="-7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pc="-5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등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62" name="object 28"/>
          <p:cNvSpPr txBox="1"/>
          <p:nvPr/>
        </p:nvSpPr>
        <p:spPr>
          <a:xfrm>
            <a:off x="10667408" y="6523152"/>
            <a:ext cx="2363519" cy="14106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0670" marR="5080" indent="-26860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80670" algn="l"/>
                <a:tab pos="281305" algn="l"/>
              </a:tabLst>
            </a:pP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주이용 </a:t>
            </a:r>
            <a:r>
              <a:rPr spc="-4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상품·서비스,</a:t>
            </a:r>
            <a:r>
              <a:rPr spc="-7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endParaRPr lang="en-US" spc="-7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2065" marR="5080">
              <a:lnSpc>
                <a:spcPct val="100000"/>
              </a:lnSpc>
              <a:spcBef>
                <a:spcPts val="100"/>
              </a:spcBef>
              <a:tabLst>
                <a:tab pos="280670" algn="l"/>
                <a:tab pos="281305" algn="l"/>
              </a:tabLst>
            </a:pPr>
            <a:r>
              <a:rPr lang="en-US" spc="-7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   </a:t>
            </a:r>
            <a:r>
              <a:rPr spc="-90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주이용</a:t>
            </a:r>
            <a:r>
              <a:rPr spc="-9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pc="-1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시간·장소,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280670" marR="234950">
              <a:lnSpc>
                <a:spcPct val="100000"/>
              </a:lnSpc>
            </a:pP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총</a:t>
            </a:r>
            <a:r>
              <a:rPr spc="-8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pc="-1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이용빈도·거래금액,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최근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pc="-7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이용빈도·거래금액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grpSp>
        <p:nvGrpSpPr>
          <p:cNvPr id="63" name="object 29"/>
          <p:cNvGrpSpPr/>
          <p:nvPr/>
        </p:nvGrpSpPr>
        <p:grpSpPr>
          <a:xfrm>
            <a:off x="9393647" y="4479193"/>
            <a:ext cx="1331838" cy="1363674"/>
            <a:chOff x="306324" y="6899147"/>
            <a:chExt cx="986155" cy="967740"/>
          </a:xfrm>
        </p:grpSpPr>
        <p:pic>
          <p:nvPicPr>
            <p:cNvPr id="64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6324" y="6899147"/>
              <a:ext cx="986028" cy="967739"/>
            </a:xfrm>
            <a:prstGeom prst="rect">
              <a:avLst/>
            </a:prstGeom>
          </p:spPr>
        </p:pic>
        <p:pic>
          <p:nvPicPr>
            <p:cNvPr id="65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2232" y="6925055"/>
              <a:ext cx="879348" cy="861060"/>
            </a:xfrm>
            <a:prstGeom prst="rect">
              <a:avLst/>
            </a:prstGeom>
          </p:spPr>
        </p:pic>
        <p:sp>
          <p:nvSpPr>
            <p:cNvPr id="66" name="object 32"/>
            <p:cNvSpPr/>
            <p:nvPr/>
          </p:nvSpPr>
          <p:spPr>
            <a:xfrm>
              <a:off x="403860" y="6995159"/>
              <a:ext cx="737870" cy="721360"/>
            </a:xfrm>
            <a:custGeom>
              <a:avLst/>
              <a:gdLst/>
              <a:ahLst/>
              <a:cxnLst/>
              <a:rect l="l" t="t" r="r" b="b"/>
              <a:pathLst>
                <a:path w="737869" h="721359">
                  <a:moveTo>
                    <a:pt x="368808" y="0"/>
                  </a:moveTo>
                  <a:lnTo>
                    <a:pt x="318763" y="3291"/>
                  </a:lnTo>
                  <a:lnTo>
                    <a:pt x="270765" y="12878"/>
                  </a:lnTo>
                  <a:lnTo>
                    <a:pt x="225253" y="28330"/>
                  </a:lnTo>
                  <a:lnTo>
                    <a:pt x="182665" y="49219"/>
                  </a:lnTo>
                  <a:lnTo>
                    <a:pt x="143442" y="75114"/>
                  </a:lnTo>
                  <a:lnTo>
                    <a:pt x="108023" y="105584"/>
                  </a:lnTo>
                  <a:lnTo>
                    <a:pt x="76847" y="140201"/>
                  </a:lnTo>
                  <a:lnTo>
                    <a:pt x="50354" y="178533"/>
                  </a:lnTo>
                  <a:lnTo>
                    <a:pt x="28983" y="220152"/>
                  </a:lnTo>
                  <a:lnTo>
                    <a:pt x="13174" y="264627"/>
                  </a:lnTo>
                  <a:lnTo>
                    <a:pt x="3366" y="311528"/>
                  </a:lnTo>
                  <a:lnTo>
                    <a:pt x="0" y="360426"/>
                  </a:lnTo>
                  <a:lnTo>
                    <a:pt x="3366" y="409323"/>
                  </a:lnTo>
                  <a:lnTo>
                    <a:pt x="13174" y="456224"/>
                  </a:lnTo>
                  <a:lnTo>
                    <a:pt x="28983" y="500699"/>
                  </a:lnTo>
                  <a:lnTo>
                    <a:pt x="50354" y="542318"/>
                  </a:lnTo>
                  <a:lnTo>
                    <a:pt x="76847" y="580650"/>
                  </a:lnTo>
                  <a:lnTo>
                    <a:pt x="108023" y="615267"/>
                  </a:lnTo>
                  <a:lnTo>
                    <a:pt x="143442" y="645737"/>
                  </a:lnTo>
                  <a:lnTo>
                    <a:pt x="182665" y="671632"/>
                  </a:lnTo>
                  <a:lnTo>
                    <a:pt x="225253" y="692521"/>
                  </a:lnTo>
                  <a:lnTo>
                    <a:pt x="270765" y="707973"/>
                  </a:lnTo>
                  <a:lnTo>
                    <a:pt x="318763" y="717560"/>
                  </a:lnTo>
                  <a:lnTo>
                    <a:pt x="368808" y="720852"/>
                  </a:lnTo>
                  <a:lnTo>
                    <a:pt x="418852" y="717560"/>
                  </a:lnTo>
                  <a:lnTo>
                    <a:pt x="466850" y="707973"/>
                  </a:lnTo>
                  <a:lnTo>
                    <a:pt x="512362" y="692521"/>
                  </a:lnTo>
                  <a:lnTo>
                    <a:pt x="554950" y="671632"/>
                  </a:lnTo>
                  <a:lnTo>
                    <a:pt x="594173" y="645737"/>
                  </a:lnTo>
                  <a:lnTo>
                    <a:pt x="629592" y="615267"/>
                  </a:lnTo>
                  <a:lnTo>
                    <a:pt x="660768" y="580650"/>
                  </a:lnTo>
                  <a:lnTo>
                    <a:pt x="687261" y="542318"/>
                  </a:lnTo>
                  <a:lnTo>
                    <a:pt x="708632" y="500699"/>
                  </a:lnTo>
                  <a:lnTo>
                    <a:pt x="724441" y="456224"/>
                  </a:lnTo>
                  <a:lnTo>
                    <a:pt x="734249" y="409323"/>
                  </a:lnTo>
                  <a:lnTo>
                    <a:pt x="737616" y="360426"/>
                  </a:lnTo>
                  <a:lnTo>
                    <a:pt x="734249" y="311528"/>
                  </a:lnTo>
                  <a:lnTo>
                    <a:pt x="724441" y="264627"/>
                  </a:lnTo>
                  <a:lnTo>
                    <a:pt x="708632" y="220152"/>
                  </a:lnTo>
                  <a:lnTo>
                    <a:pt x="687261" y="178533"/>
                  </a:lnTo>
                  <a:lnTo>
                    <a:pt x="660768" y="140201"/>
                  </a:lnTo>
                  <a:lnTo>
                    <a:pt x="629592" y="105584"/>
                  </a:lnTo>
                  <a:lnTo>
                    <a:pt x="594173" y="75114"/>
                  </a:lnTo>
                  <a:lnTo>
                    <a:pt x="554950" y="49219"/>
                  </a:lnTo>
                  <a:lnTo>
                    <a:pt x="512362" y="28330"/>
                  </a:lnTo>
                  <a:lnTo>
                    <a:pt x="466850" y="12878"/>
                  </a:lnTo>
                  <a:lnTo>
                    <a:pt x="418852" y="3291"/>
                  </a:lnTo>
                  <a:lnTo>
                    <a:pt x="3688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object 33"/>
            <p:cNvSpPr/>
            <p:nvPr/>
          </p:nvSpPr>
          <p:spPr>
            <a:xfrm>
              <a:off x="403860" y="6995159"/>
              <a:ext cx="737870" cy="721360"/>
            </a:xfrm>
            <a:custGeom>
              <a:avLst/>
              <a:gdLst/>
              <a:ahLst/>
              <a:cxnLst/>
              <a:rect l="l" t="t" r="r" b="b"/>
              <a:pathLst>
                <a:path w="737869" h="721359">
                  <a:moveTo>
                    <a:pt x="0" y="360426"/>
                  </a:moveTo>
                  <a:lnTo>
                    <a:pt x="3366" y="311528"/>
                  </a:lnTo>
                  <a:lnTo>
                    <a:pt x="13174" y="264627"/>
                  </a:lnTo>
                  <a:lnTo>
                    <a:pt x="28983" y="220152"/>
                  </a:lnTo>
                  <a:lnTo>
                    <a:pt x="50354" y="178533"/>
                  </a:lnTo>
                  <a:lnTo>
                    <a:pt x="76847" y="140201"/>
                  </a:lnTo>
                  <a:lnTo>
                    <a:pt x="108023" y="105584"/>
                  </a:lnTo>
                  <a:lnTo>
                    <a:pt x="143442" y="75114"/>
                  </a:lnTo>
                  <a:lnTo>
                    <a:pt x="182665" y="49219"/>
                  </a:lnTo>
                  <a:lnTo>
                    <a:pt x="225253" y="28330"/>
                  </a:lnTo>
                  <a:lnTo>
                    <a:pt x="270765" y="12878"/>
                  </a:lnTo>
                  <a:lnTo>
                    <a:pt x="318763" y="3291"/>
                  </a:lnTo>
                  <a:lnTo>
                    <a:pt x="368808" y="0"/>
                  </a:lnTo>
                  <a:lnTo>
                    <a:pt x="418852" y="3291"/>
                  </a:lnTo>
                  <a:lnTo>
                    <a:pt x="466850" y="12878"/>
                  </a:lnTo>
                  <a:lnTo>
                    <a:pt x="512362" y="28330"/>
                  </a:lnTo>
                  <a:lnTo>
                    <a:pt x="554950" y="49219"/>
                  </a:lnTo>
                  <a:lnTo>
                    <a:pt x="594173" y="75114"/>
                  </a:lnTo>
                  <a:lnTo>
                    <a:pt x="629592" y="105584"/>
                  </a:lnTo>
                  <a:lnTo>
                    <a:pt x="660768" y="140201"/>
                  </a:lnTo>
                  <a:lnTo>
                    <a:pt x="687261" y="178533"/>
                  </a:lnTo>
                  <a:lnTo>
                    <a:pt x="708632" y="220152"/>
                  </a:lnTo>
                  <a:lnTo>
                    <a:pt x="724441" y="264627"/>
                  </a:lnTo>
                  <a:lnTo>
                    <a:pt x="734249" y="311528"/>
                  </a:lnTo>
                  <a:lnTo>
                    <a:pt x="737616" y="360426"/>
                  </a:lnTo>
                  <a:lnTo>
                    <a:pt x="734249" y="409323"/>
                  </a:lnTo>
                  <a:lnTo>
                    <a:pt x="724441" y="456224"/>
                  </a:lnTo>
                  <a:lnTo>
                    <a:pt x="708632" y="500699"/>
                  </a:lnTo>
                  <a:lnTo>
                    <a:pt x="687261" y="542318"/>
                  </a:lnTo>
                  <a:lnTo>
                    <a:pt x="660768" y="580650"/>
                  </a:lnTo>
                  <a:lnTo>
                    <a:pt x="629592" y="615267"/>
                  </a:lnTo>
                  <a:lnTo>
                    <a:pt x="594173" y="645737"/>
                  </a:lnTo>
                  <a:lnTo>
                    <a:pt x="554950" y="671632"/>
                  </a:lnTo>
                  <a:lnTo>
                    <a:pt x="512362" y="692521"/>
                  </a:lnTo>
                  <a:lnTo>
                    <a:pt x="466850" y="707973"/>
                  </a:lnTo>
                  <a:lnTo>
                    <a:pt x="418852" y="717560"/>
                  </a:lnTo>
                  <a:lnTo>
                    <a:pt x="368808" y="720852"/>
                  </a:lnTo>
                  <a:lnTo>
                    <a:pt x="318763" y="717560"/>
                  </a:lnTo>
                  <a:lnTo>
                    <a:pt x="270765" y="707973"/>
                  </a:lnTo>
                  <a:lnTo>
                    <a:pt x="225253" y="692521"/>
                  </a:lnTo>
                  <a:lnTo>
                    <a:pt x="182665" y="671632"/>
                  </a:lnTo>
                  <a:lnTo>
                    <a:pt x="143442" y="645737"/>
                  </a:lnTo>
                  <a:lnTo>
                    <a:pt x="108023" y="615267"/>
                  </a:lnTo>
                  <a:lnTo>
                    <a:pt x="76847" y="580650"/>
                  </a:lnTo>
                  <a:lnTo>
                    <a:pt x="50354" y="542318"/>
                  </a:lnTo>
                  <a:lnTo>
                    <a:pt x="28983" y="500699"/>
                  </a:lnTo>
                  <a:lnTo>
                    <a:pt x="13174" y="456224"/>
                  </a:lnTo>
                  <a:lnTo>
                    <a:pt x="3366" y="409323"/>
                  </a:lnTo>
                  <a:lnTo>
                    <a:pt x="0" y="360426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 sz="2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8" name="object 34"/>
          <p:cNvSpPr txBox="1"/>
          <p:nvPr/>
        </p:nvSpPr>
        <p:spPr>
          <a:xfrm>
            <a:off x="9518177" y="4663628"/>
            <a:ext cx="1033911" cy="9397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10000"/>
              </a:lnSpc>
              <a:spcBef>
                <a:spcPts val="100"/>
              </a:spcBef>
            </a:pPr>
            <a:r>
              <a:rPr b="1" spc="-2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인구· </a:t>
            </a:r>
            <a:endParaRPr lang="en-US" b="1" spc="-25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2065" marR="5080" indent="-635" algn="ctr">
              <a:lnSpc>
                <a:spcPct val="110000"/>
              </a:lnSpc>
              <a:spcBef>
                <a:spcPts val="100"/>
              </a:spcBef>
            </a:pPr>
            <a:r>
              <a:rPr b="1" spc="-95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사회학적</a:t>
            </a:r>
            <a:r>
              <a:rPr b="1" spc="-9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b="1" spc="-2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속성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grpSp>
        <p:nvGrpSpPr>
          <p:cNvPr id="69" name="object 35"/>
          <p:cNvGrpSpPr/>
          <p:nvPr/>
        </p:nvGrpSpPr>
        <p:grpSpPr>
          <a:xfrm>
            <a:off x="13291772" y="4479193"/>
            <a:ext cx="1331838" cy="1363674"/>
            <a:chOff x="3491484" y="6899147"/>
            <a:chExt cx="986155" cy="967740"/>
          </a:xfrm>
        </p:grpSpPr>
        <p:pic>
          <p:nvPicPr>
            <p:cNvPr id="70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91484" y="6899147"/>
              <a:ext cx="986027" cy="967739"/>
            </a:xfrm>
            <a:prstGeom prst="rect">
              <a:avLst/>
            </a:prstGeom>
          </p:spPr>
        </p:pic>
        <p:pic>
          <p:nvPicPr>
            <p:cNvPr id="71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17392" y="6925055"/>
              <a:ext cx="879348" cy="861060"/>
            </a:xfrm>
            <a:prstGeom prst="rect">
              <a:avLst/>
            </a:prstGeom>
          </p:spPr>
        </p:pic>
        <p:sp>
          <p:nvSpPr>
            <p:cNvPr id="72" name="object 38"/>
            <p:cNvSpPr/>
            <p:nvPr/>
          </p:nvSpPr>
          <p:spPr>
            <a:xfrm>
              <a:off x="3587496" y="6995159"/>
              <a:ext cx="737870" cy="721360"/>
            </a:xfrm>
            <a:custGeom>
              <a:avLst/>
              <a:gdLst/>
              <a:ahLst/>
              <a:cxnLst/>
              <a:rect l="l" t="t" r="r" b="b"/>
              <a:pathLst>
                <a:path w="737870" h="721359">
                  <a:moveTo>
                    <a:pt x="368807" y="0"/>
                  </a:moveTo>
                  <a:lnTo>
                    <a:pt x="318758" y="3291"/>
                  </a:lnTo>
                  <a:lnTo>
                    <a:pt x="270756" y="12878"/>
                  </a:lnTo>
                  <a:lnTo>
                    <a:pt x="225242" y="28330"/>
                  </a:lnTo>
                  <a:lnTo>
                    <a:pt x="182654" y="49219"/>
                  </a:lnTo>
                  <a:lnTo>
                    <a:pt x="143431" y="75114"/>
                  </a:lnTo>
                  <a:lnTo>
                    <a:pt x="108013" y="105584"/>
                  </a:lnTo>
                  <a:lnTo>
                    <a:pt x="76839" y="140201"/>
                  </a:lnTo>
                  <a:lnTo>
                    <a:pt x="50348" y="178533"/>
                  </a:lnTo>
                  <a:lnTo>
                    <a:pt x="28979" y="220152"/>
                  </a:lnTo>
                  <a:lnTo>
                    <a:pt x="13172" y="264627"/>
                  </a:lnTo>
                  <a:lnTo>
                    <a:pt x="3366" y="311528"/>
                  </a:lnTo>
                  <a:lnTo>
                    <a:pt x="0" y="360426"/>
                  </a:lnTo>
                  <a:lnTo>
                    <a:pt x="3366" y="409323"/>
                  </a:lnTo>
                  <a:lnTo>
                    <a:pt x="13172" y="456224"/>
                  </a:lnTo>
                  <a:lnTo>
                    <a:pt x="28979" y="500699"/>
                  </a:lnTo>
                  <a:lnTo>
                    <a:pt x="50348" y="542318"/>
                  </a:lnTo>
                  <a:lnTo>
                    <a:pt x="76839" y="580650"/>
                  </a:lnTo>
                  <a:lnTo>
                    <a:pt x="108013" y="615267"/>
                  </a:lnTo>
                  <a:lnTo>
                    <a:pt x="143431" y="645737"/>
                  </a:lnTo>
                  <a:lnTo>
                    <a:pt x="182654" y="671632"/>
                  </a:lnTo>
                  <a:lnTo>
                    <a:pt x="225242" y="692521"/>
                  </a:lnTo>
                  <a:lnTo>
                    <a:pt x="270756" y="707973"/>
                  </a:lnTo>
                  <a:lnTo>
                    <a:pt x="318758" y="717560"/>
                  </a:lnTo>
                  <a:lnTo>
                    <a:pt x="368807" y="720852"/>
                  </a:lnTo>
                  <a:lnTo>
                    <a:pt x="418857" y="717560"/>
                  </a:lnTo>
                  <a:lnTo>
                    <a:pt x="466859" y="707973"/>
                  </a:lnTo>
                  <a:lnTo>
                    <a:pt x="512373" y="692521"/>
                  </a:lnTo>
                  <a:lnTo>
                    <a:pt x="554961" y="671632"/>
                  </a:lnTo>
                  <a:lnTo>
                    <a:pt x="594184" y="645737"/>
                  </a:lnTo>
                  <a:lnTo>
                    <a:pt x="629602" y="615267"/>
                  </a:lnTo>
                  <a:lnTo>
                    <a:pt x="660776" y="580650"/>
                  </a:lnTo>
                  <a:lnTo>
                    <a:pt x="687267" y="542318"/>
                  </a:lnTo>
                  <a:lnTo>
                    <a:pt x="708636" y="500699"/>
                  </a:lnTo>
                  <a:lnTo>
                    <a:pt x="724443" y="456224"/>
                  </a:lnTo>
                  <a:lnTo>
                    <a:pt x="734249" y="409323"/>
                  </a:lnTo>
                  <a:lnTo>
                    <a:pt x="737615" y="360426"/>
                  </a:lnTo>
                  <a:lnTo>
                    <a:pt x="734249" y="311528"/>
                  </a:lnTo>
                  <a:lnTo>
                    <a:pt x="724443" y="264627"/>
                  </a:lnTo>
                  <a:lnTo>
                    <a:pt x="708636" y="220152"/>
                  </a:lnTo>
                  <a:lnTo>
                    <a:pt x="687267" y="178533"/>
                  </a:lnTo>
                  <a:lnTo>
                    <a:pt x="660776" y="140201"/>
                  </a:lnTo>
                  <a:lnTo>
                    <a:pt x="629602" y="105584"/>
                  </a:lnTo>
                  <a:lnTo>
                    <a:pt x="594184" y="75114"/>
                  </a:lnTo>
                  <a:lnTo>
                    <a:pt x="554961" y="49219"/>
                  </a:lnTo>
                  <a:lnTo>
                    <a:pt x="512373" y="28330"/>
                  </a:lnTo>
                  <a:lnTo>
                    <a:pt x="466859" y="12878"/>
                  </a:lnTo>
                  <a:lnTo>
                    <a:pt x="418857" y="3291"/>
                  </a:lnTo>
                  <a:lnTo>
                    <a:pt x="3688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object 39"/>
            <p:cNvSpPr/>
            <p:nvPr/>
          </p:nvSpPr>
          <p:spPr>
            <a:xfrm>
              <a:off x="3587496" y="6995159"/>
              <a:ext cx="737870" cy="721360"/>
            </a:xfrm>
            <a:custGeom>
              <a:avLst/>
              <a:gdLst/>
              <a:ahLst/>
              <a:cxnLst/>
              <a:rect l="l" t="t" r="r" b="b"/>
              <a:pathLst>
                <a:path w="737870" h="721359">
                  <a:moveTo>
                    <a:pt x="0" y="360426"/>
                  </a:moveTo>
                  <a:lnTo>
                    <a:pt x="3366" y="311528"/>
                  </a:lnTo>
                  <a:lnTo>
                    <a:pt x="13172" y="264627"/>
                  </a:lnTo>
                  <a:lnTo>
                    <a:pt x="28979" y="220152"/>
                  </a:lnTo>
                  <a:lnTo>
                    <a:pt x="50348" y="178533"/>
                  </a:lnTo>
                  <a:lnTo>
                    <a:pt x="76839" y="140201"/>
                  </a:lnTo>
                  <a:lnTo>
                    <a:pt x="108013" y="105584"/>
                  </a:lnTo>
                  <a:lnTo>
                    <a:pt x="143431" y="75114"/>
                  </a:lnTo>
                  <a:lnTo>
                    <a:pt x="182654" y="49219"/>
                  </a:lnTo>
                  <a:lnTo>
                    <a:pt x="225242" y="28330"/>
                  </a:lnTo>
                  <a:lnTo>
                    <a:pt x="270756" y="12878"/>
                  </a:lnTo>
                  <a:lnTo>
                    <a:pt x="318758" y="3291"/>
                  </a:lnTo>
                  <a:lnTo>
                    <a:pt x="368807" y="0"/>
                  </a:lnTo>
                  <a:lnTo>
                    <a:pt x="418857" y="3291"/>
                  </a:lnTo>
                  <a:lnTo>
                    <a:pt x="466859" y="12878"/>
                  </a:lnTo>
                  <a:lnTo>
                    <a:pt x="512373" y="28330"/>
                  </a:lnTo>
                  <a:lnTo>
                    <a:pt x="554961" y="49219"/>
                  </a:lnTo>
                  <a:lnTo>
                    <a:pt x="594184" y="75114"/>
                  </a:lnTo>
                  <a:lnTo>
                    <a:pt x="629602" y="105584"/>
                  </a:lnTo>
                  <a:lnTo>
                    <a:pt x="660776" y="140201"/>
                  </a:lnTo>
                  <a:lnTo>
                    <a:pt x="687267" y="178533"/>
                  </a:lnTo>
                  <a:lnTo>
                    <a:pt x="708636" y="220152"/>
                  </a:lnTo>
                  <a:lnTo>
                    <a:pt x="724443" y="264627"/>
                  </a:lnTo>
                  <a:lnTo>
                    <a:pt x="734249" y="311528"/>
                  </a:lnTo>
                  <a:lnTo>
                    <a:pt x="737615" y="360426"/>
                  </a:lnTo>
                  <a:lnTo>
                    <a:pt x="734249" y="409323"/>
                  </a:lnTo>
                  <a:lnTo>
                    <a:pt x="724443" y="456224"/>
                  </a:lnTo>
                  <a:lnTo>
                    <a:pt x="708636" y="500699"/>
                  </a:lnTo>
                  <a:lnTo>
                    <a:pt x="687267" y="542318"/>
                  </a:lnTo>
                  <a:lnTo>
                    <a:pt x="660776" y="580650"/>
                  </a:lnTo>
                  <a:lnTo>
                    <a:pt x="629602" y="615267"/>
                  </a:lnTo>
                  <a:lnTo>
                    <a:pt x="594184" y="645737"/>
                  </a:lnTo>
                  <a:lnTo>
                    <a:pt x="554961" y="671632"/>
                  </a:lnTo>
                  <a:lnTo>
                    <a:pt x="512373" y="692521"/>
                  </a:lnTo>
                  <a:lnTo>
                    <a:pt x="466859" y="707973"/>
                  </a:lnTo>
                  <a:lnTo>
                    <a:pt x="418857" y="717560"/>
                  </a:lnTo>
                  <a:lnTo>
                    <a:pt x="368807" y="720852"/>
                  </a:lnTo>
                  <a:lnTo>
                    <a:pt x="318758" y="717560"/>
                  </a:lnTo>
                  <a:lnTo>
                    <a:pt x="270756" y="707973"/>
                  </a:lnTo>
                  <a:lnTo>
                    <a:pt x="225242" y="692521"/>
                  </a:lnTo>
                  <a:lnTo>
                    <a:pt x="182654" y="671632"/>
                  </a:lnTo>
                  <a:lnTo>
                    <a:pt x="143431" y="645737"/>
                  </a:lnTo>
                  <a:lnTo>
                    <a:pt x="108013" y="615267"/>
                  </a:lnTo>
                  <a:lnTo>
                    <a:pt x="76839" y="580650"/>
                  </a:lnTo>
                  <a:lnTo>
                    <a:pt x="50348" y="542318"/>
                  </a:lnTo>
                  <a:lnTo>
                    <a:pt x="28979" y="500699"/>
                  </a:lnTo>
                  <a:lnTo>
                    <a:pt x="13172" y="456224"/>
                  </a:lnTo>
                  <a:lnTo>
                    <a:pt x="3366" y="409323"/>
                  </a:lnTo>
                  <a:lnTo>
                    <a:pt x="0" y="360426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 sz="2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4" name="object 40"/>
          <p:cNvSpPr txBox="1"/>
          <p:nvPr/>
        </p:nvSpPr>
        <p:spPr>
          <a:xfrm>
            <a:off x="13488022" y="4706430"/>
            <a:ext cx="863354" cy="92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0000"/>
              </a:lnSpc>
              <a:spcBef>
                <a:spcPts val="100"/>
              </a:spcBef>
            </a:pPr>
            <a:r>
              <a:rPr b="1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라이프 스타일 </a:t>
            </a:r>
            <a:r>
              <a:rPr b="1" spc="-2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속성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grpSp>
        <p:nvGrpSpPr>
          <p:cNvPr id="75" name="object 41"/>
          <p:cNvGrpSpPr/>
          <p:nvPr/>
        </p:nvGrpSpPr>
        <p:grpSpPr>
          <a:xfrm>
            <a:off x="9393647" y="6425082"/>
            <a:ext cx="1331838" cy="1363674"/>
            <a:chOff x="306324" y="7879080"/>
            <a:chExt cx="986155" cy="967740"/>
          </a:xfrm>
        </p:grpSpPr>
        <p:pic>
          <p:nvPicPr>
            <p:cNvPr id="76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6324" y="7879080"/>
              <a:ext cx="986028" cy="967740"/>
            </a:xfrm>
            <a:prstGeom prst="rect">
              <a:avLst/>
            </a:prstGeom>
          </p:spPr>
        </p:pic>
        <p:pic>
          <p:nvPicPr>
            <p:cNvPr id="77" name="object 4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2232" y="7904988"/>
              <a:ext cx="879348" cy="861060"/>
            </a:xfrm>
            <a:prstGeom prst="rect">
              <a:avLst/>
            </a:prstGeom>
          </p:spPr>
        </p:pic>
        <p:sp>
          <p:nvSpPr>
            <p:cNvPr id="78" name="object 44"/>
            <p:cNvSpPr/>
            <p:nvPr/>
          </p:nvSpPr>
          <p:spPr>
            <a:xfrm>
              <a:off x="403860" y="7975092"/>
              <a:ext cx="737870" cy="721360"/>
            </a:xfrm>
            <a:custGeom>
              <a:avLst/>
              <a:gdLst/>
              <a:ahLst/>
              <a:cxnLst/>
              <a:rect l="l" t="t" r="r" b="b"/>
              <a:pathLst>
                <a:path w="737869" h="721359">
                  <a:moveTo>
                    <a:pt x="368808" y="0"/>
                  </a:moveTo>
                  <a:lnTo>
                    <a:pt x="318763" y="3291"/>
                  </a:lnTo>
                  <a:lnTo>
                    <a:pt x="270765" y="12878"/>
                  </a:lnTo>
                  <a:lnTo>
                    <a:pt x="225253" y="28330"/>
                  </a:lnTo>
                  <a:lnTo>
                    <a:pt x="182665" y="49219"/>
                  </a:lnTo>
                  <a:lnTo>
                    <a:pt x="143442" y="75114"/>
                  </a:lnTo>
                  <a:lnTo>
                    <a:pt x="108023" y="105584"/>
                  </a:lnTo>
                  <a:lnTo>
                    <a:pt x="76847" y="140201"/>
                  </a:lnTo>
                  <a:lnTo>
                    <a:pt x="50354" y="178533"/>
                  </a:lnTo>
                  <a:lnTo>
                    <a:pt x="28983" y="220152"/>
                  </a:lnTo>
                  <a:lnTo>
                    <a:pt x="13174" y="264627"/>
                  </a:lnTo>
                  <a:lnTo>
                    <a:pt x="3366" y="311528"/>
                  </a:lnTo>
                  <a:lnTo>
                    <a:pt x="0" y="360425"/>
                  </a:lnTo>
                  <a:lnTo>
                    <a:pt x="3366" y="409323"/>
                  </a:lnTo>
                  <a:lnTo>
                    <a:pt x="13174" y="456224"/>
                  </a:lnTo>
                  <a:lnTo>
                    <a:pt x="28983" y="500699"/>
                  </a:lnTo>
                  <a:lnTo>
                    <a:pt x="50354" y="542318"/>
                  </a:lnTo>
                  <a:lnTo>
                    <a:pt x="76847" y="580650"/>
                  </a:lnTo>
                  <a:lnTo>
                    <a:pt x="108023" y="615267"/>
                  </a:lnTo>
                  <a:lnTo>
                    <a:pt x="143442" y="645737"/>
                  </a:lnTo>
                  <a:lnTo>
                    <a:pt x="182665" y="671632"/>
                  </a:lnTo>
                  <a:lnTo>
                    <a:pt x="225253" y="692521"/>
                  </a:lnTo>
                  <a:lnTo>
                    <a:pt x="270765" y="707973"/>
                  </a:lnTo>
                  <a:lnTo>
                    <a:pt x="318763" y="717560"/>
                  </a:lnTo>
                  <a:lnTo>
                    <a:pt x="368808" y="720851"/>
                  </a:lnTo>
                  <a:lnTo>
                    <a:pt x="418852" y="717560"/>
                  </a:lnTo>
                  <a:lnTo>
                    <a:pt x="466850" y="707973"/>
                  </a:lnTo>
                  <a:lnTo>
                    <a:pt x="512362" y="692521"/>
                  </a:lnTo>
                  <a:lnTo>
                    <a:pt x="554950" y="671632"/>
                  </a:lnTo>
                  <a:lnTo>
                    <a:pt x="594173" y="645737"/>
                  </a:lnTo>
                  <a:lnTo>
                    <a:pt x="629592" y="615267"/>
                  </a:lnTo>
                  <a:lnTo>
                    <a:pt x="660768" y="580650"/>
                  </a:lnTo>
                  <a:lnTo>
                    <a:pt x="687261" y="542318"/>
                  </a:lnTo>
                  <a:lnTo>
                    <a:pt x="708632" y="500699"/>
                  </a:lnTo>
                  <a:lnTo>
                    <a:pt x="724441" y="456224"/>
                  </a:lnTo>
                  <a:lnTo>
                    <a:pt x="734249" y="409323"/>
                  </a:lnTo>
                  <a:lnTo>
                    <a:pt x="737616" y="360425"/>
                  </a:lnTo>
                  <a:lnTo>
                    <a:pt x="734249" y="311528"/>
                  </a:lnTo>
                  <a:lnTo>
                    <a:pt x="724441" y="264627"/>
                  </a:lnTo>
                  <a:lnTo>
                    <a:pt x="708632" y="220152"/>
                  </a:lnTo>
                  <a:lnTo>
                    <a:pt x="687261" y="178533"/>
                  </a:lnTo>
                  <a:lnTo>
                    <a:pt x="660768" y="140201"/>
                  </a:lnTo>
                  <a:lnTo>
                    <a:pt x="629592" y="105584"/>
                  </a:lnTo>
                  <a:lnTo>
                    <a:pt x="594173" y="75114"/>
                  </a:lnTo>
                  <a:lnTo>
                    <a:pt x="554950" y="49219"/>
                  </a:lnTo>
                  <a:lnTo>
                    <a:pt x="512362" y="28330"/>
                  </a:lnTo>
                  <a:lnTo>
                    <a:pt x="466850" y="12878"/>
                  </a:lnTo>
                  <a:lnTo>
                    <a:pt x="418852" y="3291"/>
                  </a:lnTo>
                  <a:lnTo>
                    <a:pt x="3688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object 45"/>
            <p:cNvSpPr/>
            <p:nvPr/>
          </p:nvSpPr>
          <p:spPr>
            <a:xfrm>
              <a:off x="403860" y="7975092"/>
              <a:ext cx="737870" cy="721360"/>
            </a:xfrm>
            <a:custGeom>
              <a:avLst/>
              <a:gdLst/>
              <a:ahLst/>
              <a:cxnLst/>
              <a:rect l="l" t="t" r="r" b="b"/>
              <a:pathLst>
                <a:path w="737869" h="721359">
                  <a:moveTo>
                    <a:pt x="0" y="360425"/>
                  </a:moveTo>
                  <a:lnTo>
                    <a:pt x="3366" y="311528"/>
                  </a:lnTo>
                  <a:lnTo>
                    <a:pt x="13174" y="264627"/>
                  </a:lnTo>
                  <a:lnTo>
                    <a:pt x="28983" y="220152"/>
                  </a:lnTo>
                  <a:lnTo>
                    <a:pt x="50354" y="178533"/>
                  </a:lnTo>
                  <a:lnTo>
                    <a:pt x="76847" y="140201"/>
                  </a:lnTo>
                  <a:lnTo>
                    <a:pt x="108023" y="105584"/>
                  </a:lnTo>
                  <a:lnTo>
                    <a:pt x="143442" y="75114"/>
                  </a:lnTo>
                  <a:lnTo>
                    <a:pt x="182665" y="49219"/>
                  </a:lnTo>
                  <a:lnTo>
                    <a:pt x="225253" y="28330"/>
                  </a:lnTo>
                  <a:lnTo>
                    <a:pt x="270765" y="12878"/>
                  </a:lnTo>
                  <a:lnTo>
                    <a:pt x="318763" y="3291"/>
                  </a:lnTo>
                  <a:lnTo>
                    <a:pt x="368808" y="0"/>
                  </a:lnTo>
                  <a:lnTo>
                    <a:pt x="418852" y="3291"/>
                  </a:lnTo>
                  <a:lnTo>
                    <a:pt x="466850" y="12878"/>
                  </a:lnTo>
                  <a:lnTo>
                    <a:pt x="512362" y="28330"/>
                  </a:lnTo>
                  <a:lnTo>
                    <a:pt x="554950" y="49219"/>
                  </a:lnTo>
                  <a:lnTo>
                    <a:pt x="594173" y="75114"/>
                  </a:lnTo>
                  <a:lnTo>
                    <a:pt x="629592" y="105584"/>
                  </a:lnTo>
                  <a:lnTo>
                    <a:pt x="660768" y="140201"/>
                  </a:lnTo>
                  <a:lnTo>
                    <a:pt x="687261" y="178533"/>
                  </a:lnTo>
                  <a:lnTo>
                    <a:pt x="708632" y="220152"/>
                  </a:lnTo>
                  <a:lnTo>
                    <a:pt x="724441" y="264627"/>
                  </a:lnTo>
                  <a:lnTo>
                    <a:pt x="734249" y="311528"/>
                  </a:lnTo>
                  <a:lnTo>
                    <a:pt x="737616" y="360425"/>
                  </a:lnTo>
                  <a:lnTo>
                    <a:pt x="734249" y="409323"/>
                  </a:lnTo>
                  <a:lnTo>
                    <a:pt x="724441" y="456224"/>
                  </a:lnTo>
                  <a:lnTo>
                    <a:pt x="708632" y="500699"/>
                  </a:lnTo>
                  <a:lnTo>
                    <a:pt x="687261" y="542318"/>
                  </a:lnTo>
                  <a:lnTo>
                    <a:pt x="660768" y="580650"/>
                  </a:lnTo>
                  <a:lnTo>
                    <a:pt x="629592" y="615267"/>
                  </a:lnTo>
                  <a:lnTo>
                    <a:pt x="594173" y="645737"/>
                  </a:lnTo>
                  <a:lnTo>
                    <a:pt x="554950" y="671632"/>
                  </a:lnTo>
                  <a:lnTo>
                    <a:pt x="512362" y="692521"/>
                  </a:lnTo>
                  <a:lnTo>
                    <a:pt x="466850" y="707973"/>
                  </a:lnTo>
                  <a:lnTo>
                    <a:pt x="418852" y="717560"/>
                  </a:lnTo>
                  <a:lnTo>
                    <a:pt x="368808" y="720851"/>
                  </a:lnTo>
                  <a:lnTo>
                    <a:pt x="318763" y="717560"/>
                  </a:lnTo>
                  <a:lnTo>
                    <a:pt x="270765" y="707973"/>
                  </a:lnTo>
                  <a:lnTo>
                    <a:pt x="225253" y="692521"/>
                  </a:lnTo>
                  <a:lnTo>
                    <a:pt x="182665" y="671632"/>
                  </a:lnTo>
                  <a:lnTo>
                    <a:pt x="143442" y="645737"/>
                  </a:lnTo>
                  <a:lnTo>
                    <a:pt x="108023" y="615267"/>
                  </a:lnTo>
                  <a:lnTo>
                    <a:pt x="76847" y="580650"/>
                  </a:lnTo>
                  <a:lnTo>
                    <a:pt x="50354" y="542318"/>
                  </a:lnTo>
                  <a:lnTo>
                    <a:pt x="28983" y="500699"/>
                  </a:lnTo>
                  <a:lnTo>
                    <a:pt x="13174" y="456224"/>
                  </a:lnTo>
                  <a:lnTo>
                    <a:pt x="3366" y="409323"/>
                  </a:lnTo>
                  <a:lnTo>
                    <a:pt x="0" y="360425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 sz="2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0" name="object 46"/>
          <p:cNvSpPr txBox="1"/>
          <p:nvPr/>
        </p:nvSpPr>
        <p:spPr>
          <a:xfrm>
            <a:off x="9467176" y="6819900"/>
            <a:ext cx="1111266" cy="614271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70"/>
              </a:spcBef>
            </a:pPr>
            <a:r>
              <a:rPr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거래·이력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b="1" spc="-2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속성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grpSp>
        <p:nvGrpSpPr>
          <p:cNvPr id="81" name="object 47"/>
          <p:cNvGrpSpPr/>
          <p:nvPr/>
        </p:nvGrpSpPr>
        <p:grpSpPr>
          <a:xfrm>
            <a:off x="13316431" y="6450810"/>
            <a:ext cx="1282955" cy="1325198"/>
            <a:chOff x="3509743" y="7897338"/>
            <a:chExt cx="949960" cy="940435"/>
          </a:xfrm>
        </p:grpSpPr>
        <p:pic>
          <p:nvPicPr>
            <p:cNvPr id="82" name="object 4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09743" y="7897338"/>
              <a:ext cx="949508" cy="940351"/>
            </a:xfrm>
            <a:prstGeom prst="rect">
              <a:avLst/>
            </a:prstGeom>
          </p:spPr>
        </p:pic>
        <p:pic>
          <p:nvPicPr>
            <p:cNvPr id="83" name="object 4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17392" y="7904987"/>
              <a:ext cx="879348" cy="861060"/>
            </a:xfrm>
            <a:prstGeom prst="rect">
              <a:avLst/>
            </a:prstGeom>
          </p:spPr>
        </p:pic>
        <p:sp>
          <p:nvSpPr>
            <p:cNvPr id="84" name="object 50"/>
            <p:cNvSpPr/>
            <p:nvPr/>
          </p:nvSpPr>
          <p:spPr>
            <a:xfrm>
              <a:off x="3587496" y="7975091"/>
              <a:ext cx="737870" cy="721360"/>
            </a:xfrm>
            <a:custGeom>
              <a:avLst/>
              <a:gdLst/>
              <a:ahLst/>
              <a:cxnLst/>
              <a:rect l="l" t="t" r="r" b="b"/>
              <a:pathLst>
                <a:path w="737870" h="721359">
                  <a:moveTo>
                    <a:pt x="368807" y="0"/>
                  </a:moveTo>
                  <a:lnTo>
                    <a:pt x="318758" y="3291"/>
                  </a:lnTo>
                  <a:lnTo>
                    <a:pt x="270756" y="12878"/>
                  </a:lnTo>
                  <a:lnTo>
                    <a:pt x="225242" y="28330"/>
                  </a:lnTo>
                  <a:lnTo>
                    <a:pt x="182654" y="49219"/>
                  </a:lnTo>
                  <a:lnTo>
                    <a:pt x="143431" y="75114"/>
                  </a:lnTo>
                  <a:lnTo>
                    <a:pt x="108013" y="105584"/>
                  </a:lnTo>
                  <a:lnTo>
                    <a:pt x="76839" y="140201"/>
                  </a:lnTo>
                  <a:lnTo>
                    <a:pt x="50348" y="178533"/>
                  </a:lnTo>
                  <a:lnTo>
                    <a:pt x="28979" y="220152"/>
                  </a:lnTo>
                  <a:lnTo>
                    <a:pt x="13172" y="264627"/>
                  </a:lnTo>
                  <a:lnTo>
                    <a:pt x="3366" y="311528"/>
                  </a:lnTo>
                  <a:lnTo>
                    <a:pt x="0" y="360425"/>
                  </a:lnTo>
                  <a:lnTo>
                    <a:pt x="3366" y="409323"/>
                  </a:lnTo>
                  <a:lnTo>
                    <a:pt x="13172" y="456224"/>
                  </a:lnTo>
                  <a:lnTo>
                    <a:pt x="28979" y="500699"/>
                  </a:lnTo>
                  <a:lnTo>
                    <a:pt x="50348" y="542318"/>
                  </a:lnTo>
                  <a:lnTo>
                    <a:pt x="76839" y="580650"/>
                  </a:lnTo>
                  <a:lnTo>
                    <a:pt x="108013" y="615267"/>
                  </a:lnTo>
                  <a:lnTo>
                    <a:pt x="143431" y="645737"/>
                  </a:lnTo>
                  <a:lnTo>
                    <a:pt x="182654" y="671632"/>
                  </a:lnTo>
                  <a:lnTo>
                    <a:pt x="225242" y="692521"/>
                  </a:lnTo>
                  <a:lnTo>
                    <a:pt x="270756" y="707973"/>
                  </a:lnTo>
                  <a:lnTo>
                    <a:pt x="318758" y="717560"/>
                  </a:lnTo>
                  <a:lnTo>
                    <a:pt x="368807" y="720851"/>
                  </a:lnTo>
                  <a:lnTo>
                    <a:pt x="418857" y="717560"/>
                  </a:lnTo>
                  <a:lnTo>
                    <a:pt x="466859" y="707973"/>
                  </a:lnTo>
                  <a:lnTo>
                    <a:pt x="512373" y="692521"/>
                  </a:lnTo>
                  <a:lnTo>
                    <a:pt x="554961" y="671632"/>
                  </a:lnTo>
                  <a:lnTo>
                    <a:pt x="594184" y="645737"/>
                  </a:lnTo>
                  <a:lnTo>
                    <a:pt x="629602" y="615267"/>
                  </a:lnTo>
                  <a:lnTo>
                    <a:pt x="660776" y="580650"/>
                  </a:lnTo>
                  <a:lnTo>
                    <a:pt x="687267" y="542318"/>
                  </a:lnTo>
                  <a:lnTo>
                    <a:pt x="708636" y="500699"/>
                  </a:lnTo>
                  <a:lnTo>
                    <a:pt x="724443" y="456224"/>
                  </a:lnTo>
                  <a:lnTo>
                    <a:pt x="734249" y="409323"/>
                  </a:lnTo>
                  <a:lnTo>
                    <a:pt x="737615" y="360425"/>
                  </a:lnTo>
                  <a:lnTo>
                    <a:pt x="734249" y="311528"/>
                  </a:lnTo>
                  <a:lnTo>
                    <a:pt x="724443" y="264627"/>
                  </a:lnTo>
                  <a:lnTo>
                    <a:pt x="708636" y="220152"/>
                  </a:lnTo>
                  <a:lnTo>
                    <a:pt x="687267" y="178533"/>
                  </a:lnTo>
                  <a:lnTo>
                    <a:pt x="660776" y="140201"/>
                  </a:lnTo>
                  <a:lnTo>
                    <a:pt x="629602" y="105584"/>
                  </a:lnTo>
                  <a:lnTo>
                    <a:pt x="594184" y="75114"/>
                  </a:lnTo>
                  <a:lnTo>
                    <a:pt x="554961" y="49219"/>
                  </a:lnTo>
                  <a:lnTo>
                    <a:pt x="512373" y="28330"/>
                  </a:lnTo>
                  <a:lnTo>
                    <a:pt x="466859" y="12878"/>
                  </a:lnTo>
                  <a:lnTo>
                    <a:pt x="418857" y="3291"/>
                  </a:lnTo>
                  <a:lnTo>
                    <a:pt x="36880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object 51"/>
            <p:cNvSpPr/>
            <p:nvPr/>
          </p:nvSpPr>
          <p:spPr>
            <a:xfrm>
              <a:off x="3587496" y="7975091"/>
              <a:ext cx="737870" cy="721360"/>
            </a:xfrm>
            <a:custGeom>
              <a:avLst/>
              <a:gdLst/>
              <a:ahLst/>
              <a:cxnLst/>
              <a:rect l="l" t="t" r="r" b="b"/>
              <a:pathLst>
                <a:path w="737870" h="721359">
                  <a:moveTo>
                    <a:pt x="0" y="360425"/>
                  </a:moveTo>
                  <a:lnTo>
                    <a:pt x="3366" y="311528"/>
                  </a:lnTo>
                  <a:lnTo>
                    <a:pt x="13172" y="264627"/>
                  </a:lnTo>
                  <a:lnTo>
                    <a:pt x="28979" y="220152"/>
                  </a:lnTo>
                  <a:lnTo>
                    <a:pt x="50348" y="178533"/>
                  </a:lnTo>
                  <a:lnTo>
                    <a:pt x="76839" y="140201"/>
                  </a:lnTo>
                  <a:lnTo>
                    <a:pt x="108013" y="105584"/>
                  </a:lnTo>
                  <a:lnTo>
                    <a:pt x="143431" y="75114"/>
                  </a:lnTo>
                  <a:lnTo>
                    <a:pt x="182654" y="49219"/>
                  </a:lnTo>
                  <a:lnTo>
                    <a:pt x="225242" y="28330"/>
                  </a:lnTo>
                  <a:lnTo>
                    <a:pt x="270756" y="12878"/>
                  </a:lnTo>
                  <a:lnTo>
                    <a:pt x="318758" y="3291"/>
                  </a:lnTo>
                  <a:lnTo>
                    <a:pt x="368807" y="0"/>
                  </a:lnTo>
                  <a:lnTo>
                    <a:pt x="418857" y="3291"/>
                  </a:lnTo>
                  <a:lnTo>
                    <a:pt x="466859" y="12878"/>
                  </a:lnTo>
                  <a:lnTo>
                    <a:pt x="512373" y="28330"/>
                  </a:lnTo>
                  <a:lnTo>
                    <a:pt x="554961" y="49219"/>
                  </a:lnTo>
                  <a:lnTo>
                    <a:pt x="594184" y="75114"/>
                  </a:lnTo>
                  <a:lnTo>
                    <a:pt x="629602" y="105584"/>
                  </a:lnTo>
                  <a:lnTo>
                    <a:pt x="660776" y="140201"/>
                  </a:lnTo>
                  <a:lnTo>
                    <a:pt x="687267" y="178533"/>
                  </a:lnTo>
                  <a:lnTo>
                    <a:pt x="708636" y="220152"/>
                  </a:lnTo>
                  <a:lnTo>
                    <a:pt x="724443" y="264627"/>
                  </a:lnTo>
                  <a:lnTo>
                    <a:pt x="734249" y="311528"/>
                  </a:lnTo>
                  <a:lnTo>
                    <a:pt x="737615" y="360425"/>
                  </a:lnTo>
                  <a:lnTo>
                    <a:pt x="734249" y="409323"/>
                  </a:lnTo>
                  <a:lnTo>
                    <a:pt x="724443" y="456224"/>
                  </a:lnTo>
                  <a:lnTo>
                    <a:pt x="708636" y="500699"/>
                  </a:lnTo>
                  <a:lnTo>
                    <a:pt x="687267" y="542318"/>
                  </a:lnTo>
                  <a:lnTo>
                    <a:pt x="660776" y="580650"/>
                  </a:lnTo>
                  <a:lnTo>
                    <a:pt x="629602" y="615267"/>
                  </a:lnTo>
                  <a:lnTo>
                    <a:pt x="594184" y="645737"/>
                  </a:lnTo>
                  <a:lnTo>
                    <a:pt x="554961" y="671632"/>
                  </a:lnTo>
                  <a:lnTo>
                    <a:pt x="512373" y="692521"/>
                  </a:lnTo>
                  <a:lnTo>
                    <a:pt x="466859" y="707973"/>
                  </a:lnTo>
                  <a:lnTo>
                    <a:pt x="418857" y="717560"/>
                  </a:lnTo>
                  <a:lnTo>
                    <a:pt x="368807" y="720851"/>
                  </a:lnTo>
                  <a:lnTo>
                    <a:pt x="318758" y="717560"/>
                  </a:lnTo>
                  <a:lnTo>
                    <a:pt x="270756" y="707973"/>
                  </a:lnTo>
                  <a:lnTo>
                    <a:pt x="225242" y="692521"/>
                  </a:lnTo>
                  <a:lnTo>
                    <a:pt x="182654" y="671632"/>
                  </a:lnTo>
                  <a:lnTo>
                    <a:pt x="143431" y="645737"/>
                  </a:lnTo>
                  <a:lnTo>
                    <a:pt x="108013" y="615267"/>
                  </a:lnTo>
                  <a:lnTo>
                    <a:pt x="76839" y="580650"/>
                  </a:lnTo>
                  <a:lnTo>
                    <a:pt x="50348" y="542318"/>
                  </a:lnTo>
                  <a:lnTo>
                    <a:pt x="28979" y="500699"/>
                  </a:lnTo>
                  <a:lnTo>
                    <a:pt x="13172" y="456224"/>
                  </a:lnTo>
                  <a:lnTo>
                    <a:pt x="3366" y="409323"/>
                  </a:lnTo>
                  <a:lnTo>
                    <a:pt x="0" y="360425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 sz="28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6" name="object 52"/>
          <p:cNvSpPr txBox="1"/>
          <p:nvPr/>
        </p:nvSpPr>
        <p:spPr>
          <a:xfrm>
            <a:off x="13451283" y="6595881"/>
            <a:ext cx="1010242" cy="929742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70"/>
              </a:spcBef>
            </a:pPr>
            <a:r>
              <a:rPr b="1" spc="-35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성향</a:t>
            </a:r>
            <a:r>
              <a:rPr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·</a:t>
            </a:r>
            <a:endParaRPr lang="en-US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270"/>
              </a:spcBef>
            </a:pPr>
            <a:r>
              <a:rPr b="1" spc="-35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태도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b="1" spc="-2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속성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87" name="object 53"/>
          <p:cNvSpPr txBox="1"/>
          <p:nvPr/>
        </p:nvSpPr>
        <p:spPr>
          <a:xfrm>
            <a:off x="14663744" y="6795680"/>
            <a:ext cx="2313779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0670" marR="5080" indent="-26860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80670" algn="l"/>
                <a:tab pos="281305" algn="l"/>
              </a:tabLst>
            </a:pP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이벤트</a:t>
            </a:r>
            <a:r>
              <a:rPr spc="-8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pc="-4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참여도,</a:t>
            </a:r>
            <a:r>
              <a:rPr spc="-7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pc="-9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반응도 </a:t>
            </a:r>
            <a:r>
              <a:rPr spc="-5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불만의견,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요구사항</a:t>
            </a:r>
            <a:r>
              <a:rPr spc="-6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pc="-9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등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89" name="object 40"/>
          <p:cNvSpPr/>
          <p:nvPr/>
        </p:nvSpPr>
        <p:spPr>
          <a:xfrm rot="16200000">
            <a:off x="6624567" y="6628687"/>
            <a:ext cx="4678024" cy="211407"/>
          </a:xfrm>
          <a:custGeom>
            <a:avLst/>
            <a:gdLst/>
            <a:ahLst/>
            <a:cxnLst/>
            <a:rect l="l" t="t" r="r" b="b"/>
            <a:pathLst>
              <a:path w="4175760" h="180339">
                <a:moveTo>
                  <a:pt x="4175759" y="0"/>
                </a:moveTo>
                <a:lnTo>
                  <a:pt x="0" y="0"/>
                </a:lnTo>
                <a:lnTo>
                  <a:pt x="2087880" y="179831"/>
                </a:lnTo>
                <a:lnTo>
                  <a:pt x="4175759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9308072" y="8199332"/>
            <a:ext cx="8217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165" marR="5080" indent="-165100">
              <a:lnSpc>
                <a:spcPct val="150000"/>
              </a:lnSpc>
              <a:spcBef>
                <a:spcPts val="100"/>
              </a:spcBef>
            </a:pPr>
            <a:r>
              <a:rPr lang="en-US" altLang="ko-KR" sz="1600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- </a:t>
            </a:r>
            <a:r>
              <a:rPr lang="ko-KR" altLang="en-US" sz="1600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고객이 가진 다양한 속성</a:t>
            </a:r>
            <a:r>
              <a:rPr lang="en-US" altLang="ko-KR" sz="1600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·</a:t>
            </a:r>
            <a:r>
              <a:rPr lang="ko-KR" altLang="en-US" sz="1600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변수들 중에서 문제해결에 필요한 </a:t>
            </a:r>
            <a:r>
              <a:rPr lang="ko-KR" altLang="en-US" sz="1600" spc="-80" dirty="0" err="1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속성변수를</a:t>
            </a:r>
            <a:r>
              <a:rPr lang="ko-KR" altLang="en-US" sz="1600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선택하면 변수가 되며</a:t>
            </a:r>
            <a:r>
              <a:rPr lang="en-US" altLang="ko-KR" sz="1600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, </a:t>
            </a:r>
            <a:r>
              <a:rPr lang="ko-KR" altLang="en-US" sz="1600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선택된 변수의 </a:t>
            </a:r>
            <a:r>
              <a:rPr lang="ko-KR" altLang="en-US" sz="1600" spc="-80" dirty="0" err="1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수치변화에</a:t>
            </a:r>
            <a:r>
              <a:rPr lang="ko-KR" altLang="en-US" sz="1600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따라 문제의 원인</a:t>
            </a:r>
            <a:r>
              <a:rPr lang="en-US" altLang="ko-KR" sz="1600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-</a:t>
            </a:r>
            <a:r>
              <a:rPr lang="ko-KR" altLang="en-US" sz="1600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결과 해결책을 찾을 수 있음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  <a:cs typeface="Dotum"/>
            </a:endParaRPr>
          </a:p>
        </p:txBody>
      </p:sp>
    </p:spTree>
    <p:extLst>
      <p:ext uri="{BB962C8B-B14F-4D97-AF65-F5344CB8AC3E}">
        <p14:creationId xmlns:p14="http://schemas.microsoft.com/office/powerpoint/2010/main" val="30535221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16738" y="4078134"/>
            <a:ext cx="4428000" cy="2808000"/>
          </a:xfrm>
          <a:prstGeom prst="rect">
            <a:avLst/>
          </a:prstGeom>
        </p:spPr>
      </p:pic>
      <p:pic>
        <p:nvPicPr>
          <p:cNvPr id="112" name="object 3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43475" y="4080936"/>
            <a:ext cx="4428000" cy="2808000"/>
          </a:xfrm>
          <a:prstGeom prst="rect">
            <a:avLst/>
          </a:prstGeom>
        </p:spPr>
      </p:pic>
      <p:pic>
        <p:nvPicPr>
          <p:cNvPr id="108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83184" y="4035581"/>
            <a:ext cx="4428000" cy="28080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세상의 다양한 분석 자원들</a:t>
            </a:r>
            <a:endParaRPr lang="en-US" altLang="ko-KR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03218" y="1530900"/>
            <a:ext cx="16541520" cy="1578269"/>
            <a:chOff x="703218" y="1409700"/>
            <a:chExt cx="16541520" cy="1315408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315408"/>
              <a:chOff x="1093218" y="1903334"/>
              <a:chExt cx="16508982" cy="1259380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8"/>
                <a:ext cx="16508982" cy="1173146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41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07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389545" cy="7695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온도속성을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이용한 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분석사례</a:t>
              </a:r>
              <a:endParaRPr lang="ko-KR" altLang="en-US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온도라는 속성이 문제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상황별로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어떠한 영향을 미치는 자를 통해서 주어진 문제해결에 필요한 실마리를 얻을 수 있음</a:t>
              </a: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7" name="object 10"/>
          <p:cNvSpPr txBox="1"/>
          <p:nvPr/>
        </p:nvSpPr>
        <p:spPr>
          <a:xfrm>
            <a:off x="1633754" y="3351108"/>
            <a:ext cx="3688892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ko-KR" altLang="en-US" sz="2800" b="1" spc="-12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체온과 면역력</a:t>
            </a:r>
            <a:endParaRPr sz="28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88" name="object 11"/>
          <p:cNvSpPr/>
          <p:nvPr/>
        </p:nvSpPr>
        <p:spPr>
          <a:xfrm>
            <a:off x="1283184" y="3873359"/>
            <a:ext cx="4389159" cy="0"/>
          </a:xfrm>
          <a:custGeom>
            <a:avLst/>
            <a:gdLst/>
            <a:ahLst/>
            <a:cxnLst/>
            <a:rect l="l" t="t" r="r" b="b"/>
            <a:pathLst>
              <a:path w="2677795">
                <a:moveTo>
                  <a:pt x="0" y="0"/>
                </a:moveTo>
                <a:lnTo>
                  <a:pt x="2677668" y="0"/>
                </a:lnTo>
              </a:path>
            </a:pathLst>
          </a:custGeom>
          <a:ln w="914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 sz="2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0" name="object 13"/>
          <p:cNvSpPr txBox="1"/>
          <p:nvPr/>
        </p:nvSpPr>
        <p:spPr>
          <a:xfrm>
            <a:off x="7513514" y="3340592"/>
            <a:ext cx="4031220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ko-KR" altLang="en-US" sz="2400" b="1" spc="-12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데이터센터 온도와 </a:t>
            </a:r>
            <a:r>
              <a:rPr lang="ko-KR" altLang="en-US" sz="2400" b="1" spc="-125" dirty="0" err="1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서버안정성</a:t>
            </a:r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91" name="object 14"/>
          <p:cNvSpPr/>
          <p:nvPr/>
        </p:nvSpPr>
        <p:spPr>
          <a:xfrm>
            <a:off x="7333380" y="3861227"/>
            <a:ext cx="4389159" cy="0"/>
          </a:xfrm>
          <a:custGeom>
            <a:avLst/>
            <a:gdLst/>
            <a:ahLst/>
            <a:cxnLst/>
            <a:rect l="l" t="t" r="r" b="b"/>
            <a:pathLst>
              <a:path w="2677795">
                <a:moveTo>
                  <a:pt x="0" y="0"/>
                </a:moveTo>
                <a:lnTo>
                  <a:pt x="2677668" y="0"/>
                </a:lnTo>
              </a:path>
            </a:pathLst>
          </a:custGeom>
          <a:ln w="914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 sz="2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2" name="object 15"/>
          <p:cNvSpPr txBox="1"/>
          <p:nvPr/>
        </p:nvSpPr>
        <p:spPr>
          <a:xfrm>
            <a:off x="13309656" y="3351108"/>
            <a:ext cx="3738057" cy="75084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ko-KR" altLang="en-US" sz="2400" b="1" spc="-12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시설원예 온도와 </a:t>
            </a:r>
            <a:r>
              <a:rPr lang="ko-KR" altLang="en-US" sz="2400" b="1" spc="-120" dirty="0" err="1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작물생육</a:t>
            </a:r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93" name="object 16"/>
          <p:cNvSpPr/>
          <p:nvPr/>
        </p:nvSpPr>
        <p:spPr>
          <a:xfrm>
            <a:off x="12771639" y="3870933"/>
            <a:ext cx="4389159" cy="0"/>
          </a:xfrm>
          <a:custGeom>
            <a:avLst/>
            <a:gdLst/>
            <a:ahLst/>
            <a:cxnLst/>
            <a:rect l="l" t="t" r="r" b="b"/>
            <a:pathLst>
              <a:path w="2677795">
                <a:moveTo>
                  <a:pt x="0" y="0"/>
                </a:moveTo>
                <a:lnTo>
                  <a:pt x="2677668" y="0"/>
                </a:lnTo>
              </a:path>
            </a:pathLst>
          </a:custGeom>
          <a:ln w="914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 sz="2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1327939" y="7018468"/>
            <a:ext cx="4389159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질병과 노화는 체온저하와 밀접한 관련성이 있음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체온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도를 올리면 면역력이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 정도 높아짐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36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 이상이면 효소 활동이 활발해 면역력이 강화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낮으면 자율신경에 이상이 있고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암세포 활동이 나타남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7355757" y="6905620"/>
            <a:ext cx="4389159" cy="308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서버실은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도라는 게 알려진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관행이었음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구글에서 온도와 서버의 성능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수명과의 관계분석결과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27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도에서 서버가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안정적임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온도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 중대로 냉각에너지를 반 이상 절감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페이스북은 연평균기온이 낮은 스웨덴 북부에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IDC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예정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12801600" y="6905620"/>
            <a:ext cx="4389159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작물생육에 영향을 주는 요소 중의 하나는 온도임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작물의 종류에 따라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계절에 따라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성장단계에 따라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적정유지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온도범위가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존재함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저온장해시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탄수화물이나 원형질 합성에 어려우며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고온장해시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기공폐쇄로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광합성 작용이 감소함</a:t>
            </a:r>
          </a:p>
        </p:txBody>
      </p:sp>
    </p:spTree>
    <p:extLst>
      <p:ext uri="{BB962C8B-B14F-4D97-AF65-F5344CB8AC3E}">
        <p14:creationId xmlns:p14="http://schemas.microsoft.com/office/powerpoint/2010/main" val="4148114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AF9A2D-DFC3-456D-A5D5-653FA1442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4389" y="461342"/>
            <a:ext cx="12519222" cy="6524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pPr algn="l"/>
            <a:r>
              <a:rPr lang="ko-KR" altLang="en-US" dirty="0"/>
              <a:t>교수 소개</a:t>
            </a:r>
            <a:endParaRPr lang="ko-KR" altLang="en-US" dirty="0">
              <a:solidFill>
                <a:srgbClr val="4C4C4E"/>
              </a:solidFill>
            </a:endParaRPr>
          </a:p>
        </p:txBody>
      </p:sp>
      <p:sp>
        <p:nvSpPr>
          <p:cNvPr id="48" name="Object 23">
            <a:extLst>
              <a:ext uri="{FF2B5EF4-FFF2-40B4-BE49-F238E27FC236}">
                <a16:creationId xmlns:a16="http://schemas.microsoft.com/office/drawing/2014/main" id="{B97D7AE6-C1CA-4532-9042-CC47FF10A3E2}"/>
              </a:ext>
            </a:extLst>
          </p:cNvPr>
          <p:cNvSpPr txBox="1"/>
          <p:nvPr/>
        </p:nvSpPr>
        <p:spPr>
          <a:xfrm>
            <a:off x="3395943" y="7269076"/>
            <a:ext cx="2728371" cy="14344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25" kern="0" spc="75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Light" pitchFamily="34" charset="0"/>
              </a:rPr>
              <a:t>오인택</a:t>
            </a:r>
            <a:r>
              <a:rPr lang="en-US" altLang="ko-KR" sz="2025" kern="0" spc="75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Light" pitchFamily="34" charset="0"/>
              </a:rPr>
              <a:t>(</a:t>
            </a:r>
            <a:r>
              <a:rPr lang="ko-KR" altLang="en-US" sz="2025" kern="0" spc="75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Light" pitchFamily="34" charset="0"/>
              </a:rPr>
              <a:t>吳仁澤</a:t>
            </a:r>
            <a:r>
              <a:rPr lang="en-US" altLang="ko-KR" sz="2025" kern="0" spc="75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Light" pitchFamily="34" charset="0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2025" kern="0" spc="75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Light" pitchFamily="34" charset="0"/>
              </a:rPr>
              <a:t>PH.D. IN TAEK OH</a:t>
            </a:r>
          </a:p>
          <a:p>
            <a:pPr algn="ctr">
              <a:lnSpc>
                <a:spcPct val="150000"/>
              </a:lnSpc>
            </a:pPr>
            <a:endParaRPr lang="en-US" altLang="ko-KR" sz="2025" kern="0" spc="75" dirty="0">
              <a:solidFill>
                <a:srgbClr val="28115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Light" pitchFamily="34" charset="0"/>
            </a:endParaRPr>
          </a:p>
        </p:txBody>
      </p:sp>
      <p:sp>
        <p:nvSpPr>
          <p:cNvPr id="49" name="Object 64">
            <a:extLst>
              <a:ext uri="{FF2B5EF4-FFF2-40B4-BE49-F238E27FC236}">
                <a16:creationId xmlns:a16="http://schemas.microsoft.com/office/drawing/2014/main" id="{C1896613-6AEB-4554-B886-6D97B6985979}"/>
              </a:ext>
            </a:extLst>
          </p:cNvPr>
          <p:cNvSpPr txBox="1"/>
          <p:nvPr/>
        </p:nvSpPr>
        <p:spPr>
          <a:xfrm>
            <a:off x="3149792" y="6762914"/>
            <a:ext cx="1096013" cy="966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025" b="1" dirty="0">
              <a:solidFill>
                <a:srgbClr val="281153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endParaRPr lang="en-US" sz="2025" b="1" dirty="0">
              <a:solidFill>
                <a:srgbClr val="28115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2" name="그룹 1004">
            <a:extLst>
              <a:ext uri="{FF2B5EF4-FFF2-40B4-BE49-F238E27FC236}">
                <a16:creationId xmlns:a16="http://schemas.microsoft.com/office/drawing/2014/main" id="{402DCC6A-63FD-44A7-8A66-FEFFB37F4974}"/>
              </a:ext>
            </a:extLst>
          </p:cNvPr>
          <p:cNvGrpSpPr/>
          <p:nvPr/>
        </p:nvGrpSpPr>
        <p:grpSpPr>
          <a:xfrm>
            <a:off x="8332611" y="2473266"/>
            <a:ext cx="6868845" cy="2125083"/>
            <a:chOff x="8571429" y="4222441"/>
            <a:chExt cx="9158460" cy="2729358"/>
          </a:xfrm>
        </p:grpSpPr>
        <p:pic>
          <p:nvPicPr>
            <p:cNvPr id="53" name="Object 11">
              <a:extLst>
                <a:ext uri="{FF2B5EF4-FFF2-40B4-BE49-F238E27FC236}">
                  <a16:creationId xmlns:a16="http://schemas.microsoft.com/office/drawing/2014/main" id="{C8D63C54-56E0-4051-9119-1B39503AB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1429" y="4222441"/>
              <a:ext cx="9158460" cy="2729358"/>
            </a:xfrm>
            <a:prstGeom prst="rect">
              <a:avLst/>
            </a:prstGeom>
          </p:spPr>
        </p:pic>
      </p:grpSp>
      <p:grpSp>
        <p:nvGrpSpPr>
          <p:cNvPr id="54" name="그룹 1005">
            <a:extLst>
              <a:ext uri="{FF2B5EF4-FFF2-40B4-BE49-F238E27FC236}">
                <a16:creationId xmlns:a16="http://schemas.microsoft.com/office/drawing/2014/main" id="{2EB4A46D-DADB-4F22-A10C-6A487B1E255C}"/>
              </a:ext>
            </a:extLst>
          </p:cNvPr>
          <p:cNvGrpSpPr/>
          <p:nvPr/>
        </p:nvGrpSpPr>
        <p:grpSpPr>
          <a:xfrm>
            <a:off x="8332611" y="4700583"/>
            <a:ext cx="6868845" cy="3478731"/>
            <a:chOff x="8571429" y="7151799"/>
            <a:chExt cx="9158460" cy="2186255"/>
          </a:xfrm>
        </p:grpSpPr>
        <p:pic>
          <p:nvPicPr>
            <p:cNvPr id="55" name="Object 14">
              <a:extLst>
                <a:ext uri="{FF2B5EF4-FFF2-40B4-BE49-F238E27FC236}">
                  <a16:creationId xmlns:a16="http://schemas.microsoft.com/office/drawing/2014/main" id="{5AF11535-DA65-48C0-885B-9356A09F4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71429" y="7151799"/>
              <a:ext cx="9158460" cy="2186255"/>
            </a:xfrm>
            <a:prstGeom prst="rect">
              <a:avLst/>
            </a:prstGeom>
          </p:spPr>
        </p:pic>
      </p:grpSp>
      <p:sp>
        <p:nvSpPr>
          <p:cNvPr id="58" name="Object 27">
            <a:extLst>
              <a:ext uri="{FF2B5EF4-FFF2-40B4-BE49-F238E27FC236}">
                <a16:creationId xmlns:a16="http://schemas.microsoft.com/office/drawing/2014/main" id="{B7F98A9B-C51D-431E-A214-909FB96F6E17}"/>
              </a:ext>
            </a:extLst>
          </p:cNvPr>
          <p:cNvSpPr txBox="1"/>
          <p:nvPr/>
        </p:nvSpPr>
        <p:spPr>
          <a:xfrm>
            <a:off x="8570864" y="4785655"/>
            <a:ext cx="3580178" cy="3520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88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Bold" pitchFamily="34" charset="0"/>
              </a:rPr>
              <a:t>주요 활동</a:t>
            </a:r>
            <a:endParaRPr lang="en-US" sz="1688" b="1" dirty="0">
              <a:solidFill>
                <a:srgbClr val="28115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Object 28">
            <a:extLst>
              <a:ext uri="{FF2B5EF4-FFF2-40B4-BE49-F238E27FC236}">
                <a16:creationId xmlns:a16="http://schemas.microsoft.com/office/drawing/2014/main" id="{0B606AFA-9FF5-4AF5-BAEA-899A3CD7A227}"/>
              </a:ext>
            </a:extLst>
          </p:cNvPr>
          <p:cNvSpPr txBox="1"/>
          <p:nvPr/>
        </p:nvSpPr>
        <p:spPr>
          <a:xfrm>
            <a:off x="8570869" y="2555413"/>
            <a:ext cx="3580178" cy="3520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88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Gmarket Sans Bold" pitchFamily="34" charset="0"/>
              </a:rPr>
              <a:t>경력</a:t>
            </a:r>
            <a:endParaRPr lang="en-US" sz="1688" b="1" dirty="0">
              <a:solidFill>
                <a:srgbClr val="28115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Object 39">
            <a:extLst>
              <a:ext uri="{FF2B5EF4-FFF2-40B4-BE49-F238E27FC236}">
                <a16:creationId xmlns:a16="http://schemas.microsoft.com/office/drawing/2014/main" id="{DDCAED8B-CDDC-45C7-80B3-66D3BDEA2E6A}"/>
              </a:ext>
            </a:extLst>
          </p:cNvPr>
          <p:cNvSpPr txBox="1"/>
          <p:nvPr/>
        </p:nvSpPr>
        <p:spPr>
          <a:xfrm>
            <a:off x="8763170" y="5124464"/>
            <a:ext cx="6323625" cy="30440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21485" indent="-32148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21</a:t>
            </a: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년 등단</a:t>
            </a: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(</a:t>
            </a: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나래시조시인협회</a:t>
            </a: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)</a:t>
            </a: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 </a:t>
            </a: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, </a:t>
            </a: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시조시인</a:t>
            </a:r>
            <a:endParaRPr lang="en-US" altLang="ko-KR" sz="1463" dirty="0">
              <a:solidFill>
                <a:srgbClr val="281153"/>
              </a:solidFill>
              <a:latin typeface="Gmarket Sans Light" pitchFamily="34" charset="0"/>
              <a:ea typeface="맑은 고딕" panose="020B0503020000020004" pitchFamily="50" charset="-127"/>
              <a:cs typeface="Gmarket Sans Light" pitchFamily="34" charset="0"/>
            </a:endParaRPr>
          </a:p>
          <a:p>
            <a:pPr marL="321485" indent="-32148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대표시집 </a:t>
            </a: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『</a:t>
            </a:r>
            <a:r>
              <a:rPr lang="ko-KR" altLang="en-US" sz="1463" dirty="0" err="1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은꽃연가</a:t>
            </a: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』,</a:t>
            </a:r>
            <a:r>
              <a:rPr lang="ko-KR" altLang="en-US" sz="1463" dirty="0" err="1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좋은땅출판사</a:t>
            </a:r>
            <a:endParaRPr lang="en-US" altLang="ko-KR" sz="1463" dirty="0">
              <a:solidFill>
                <a:srgbClr val="281153"/>
              </a:solidFill>
              <a:latin typeface="Gmarket Sans Light" pitchFamily="34" charset="0"/>
              <a:ea typeface="맑은 고딕" panose="020B0503020000020004" pitchFamily="50" charset="-127"/>
              <a:cs typeface="Gmarket Sans Light" pitchFamily="34" charset="0"/>
            </a:endParaRPr>
          </a:p>
          <a:p>
            <a:pPr marL="321485" indent="-32148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한국산림문학 이사</a:t>
            </a:r>
            <a:endParaRPr lang="en-US" altLang="ko-KR" sz="1463" dirty="0">
              <a:solidFill>
                <a:srgbClr val="281153"/>
              </a:solidFill>
              <a:latin typeface="Gmarket Sans Light" pitchFamily="34" charset="0"/>
              <a:ea typeface="맑은 고딕" panose="020B0503020000020004" pitchFamily="50" charset="-127"/>
              <a:cs typeface="Gmarket Sans Light" pitchFamily="34" charset="0"/>
            </a:endParaRPr>
          </a:p>
          <a:p>
            <a:pPr marL="321485" indent="-32148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63" dirty="0" err="1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문경새재여름시인학교</a:t>
            </a: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 사무국장</a:t>
            </a:r>
            <a:endParaRPr lang="en-US" altLang="ko-KR" sz="1463" dirty="0">
              <a:solidFill>
                <a:srgbClr val="281153"/>
              </a:solidFill>
              <a:latin typeface="Gmarket Sans Light" pitchFamily="34" charset="0"/>
              <a:ea typeface="맑은 고딕" panose="020B0503020000020004" pitchFamily="50" charset="-127"/>
              <a:cs typeface="Gmarket Sans Light" pitchFamily="34" charset="0"/>
            </a:endParaRPr>
          </a:p>
          <a:p>
            <a:pPr marL="321485" indent="-32148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</a:rPr>
              <a:t>한국</a:t>
            </a: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 문인협회 정회원</a:t>
            </a:r>
            <a:endParaRPr lang="en-US" altLang="ko-KR" sz="1463" dirty="0">
              <a:solidFill>
                <a:srgbClr val="281153"/>
              </a:solidFill>
              <a:latin typeface="Gmarket Sans Light" pitchFamily="34" charset="0"/>
              <a:ea typeface="맑은 고딕" panose="020B0503020000020004" pitchFamily="50" charset="-127"/>
              <a:cs typeface="Gmarket Sans Light" pitchFamily="34" charset="0"/>
            </a:endParaRPr>
          </a:p>
          <a:p>
            <a:pPr marL="321485" indent="-32148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중앙대학교 일반대학원 문화예술경영학과 겸임교수</a:t>
            </a:r>
            <a:endParaRPr lang="en-US" altLang="ko-KR" sz="1463" dirty="0">
              <a:solidFill>
                <a:srgbClr val="281153"/>
              </a:solidFill>
              <a:latin typeface="Gmarket Sans Light" pitchFamily="34" charset="0"/>
              <a:ea typeface="맑은 고딕" panose="020B0503020000020004" pitchFamily="50" charset="-127"/>
              <a:cs typeface="Gmarket Sans Light" pitchFamily="34" charset="0"/>
            </a:endParaRPr>
          </a:p>
          <a:p>
            <a:pPr marL="321485" indent="-32148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한국정보처리학회 부회장</a:t>
            </a:r>
          </a:p>
          <a:p>
            <a:pPr marL="321485" indent="-32148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KAIST Fourth Revolution Intelligence Center </a:t>
            </a: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자문위원</a:t>
            </a:r>
          </a:p>
          <a:p>
            <a:pPr marL="321485" indent="-32148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한양대학교 소프트중심대학 교과과정 자문위원</a:t>
            </a:r>
          </a:p>
          <a:p>
            <a:pPr marL="321485" indent="-32148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한국정보산업협회 </a:t>
            </a:r>
            <a:r>
              <a:rPr lang="ko-KR" altLang="en-US" sz="1463" dirty="0" err="1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한이음</a:t>
            </a: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 대회 심사위원</a:t>
            </a:r>
          </a:p>
          <a:p>
            <a:pPr marL="321485" indent="-32148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서울시 기술연구소 자문위원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1F0CE3A-EFA7-4646-BF16-366C5933A857}"/>
              </a:ext>
            </a:extLst>
          </p:cNvPr>
          <p:cNvGrpSpPr/>
          <p:nvPr/>
        </p:nvGrpSpPr>
        <p:grpSpPr>
          <a:xfrm>
            <a:off x="8332613" y="1228419"/>
            <a:ext cx="6868845" cy="1045380"/>
            <a:chOff x="4031074" y="1363572"/>
            <a:chExt cx="4579230" cy="696920"/>
          </a:xfrm>
        </p:grpSpPr>
        <p:grpSp>
          <p:nvGrpSpPr>
            <p:cNvPr id="50" name="그룹 1003">
              <a:extLst>
                <a:ext uri="{FF2B5EF4-FFF2-40B4-BE49-F238E27FC236}">
                  <a16:creationId xmlns:a16="http://schemas.microsoft.com/office/drawing/2014/main" id="{FD2BB8FB-0ED5-4740-99CE-A84D3031682B}"/>
                </a:ext>
              </a:extLst>
            </p:cNvPr>
            <p:cNvGrpSpPr/>
            <p:nvPr/>
          </p:nvGrpSpPr>
          <p:grpSpPr>
            <a:xfrm>
              <a:off x="4031074" y="1377862"/>
              <a:ext cx="4579230" cy="682630"/>
              <a:chOff x="8571429" y="1616934"/>
              <a:chExt cx="9158460" cy="2399756"/>
            </a:xfrm>
          </p:grpSpPr>
          <p:pic>
            <p:nvPicPr>
              <p:cNvPr id="51" name="Object 8">
                <a:extLst>
                  <a:ext uri="{FF2B5EF4-FFF2-40B4-BE49-F238E27FC236}">
                    <a16:creationId xmlns:a16="http://schemas.microsoft.com/office/drawing/2014/main" id="{569A2408-D414-4FAD-BA8A-03FCF2317F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571429" y="1616934"/>
                <a:ext cx="9158460" cy="2399756"/>
              </a:xfrm>
              <a:prstGeom prst="rect">
                <a:avLst/>
              </a:prstGeom>
            </p:spPr>
          </p:pic>
        </p:grpSp>
        <p:sp>
          <p:nvSpPr>
            <p:cNvPr id="56" name="Object 22">
              <a:extLst>
                <a:ext uri="{FF2B5EF4-FFF2-40B4-BE49-F238E27FC236}">
                  <a16:creationId xmlns:a16="http://schemas.microsoft.com/office/drawing/2014/main" id="{66722196-875A-4577-B513-AD41ACE03FD8}"/>
                </a:ext>
              </a:extLst>
            </p:cNvPr>
            <p:cNvSpPr txBox="1"/>
            <p:nvPr/>
          </p:nvSpPr>
          <p:spPr>
            <a:xfrm>
              <a:off x="4318112" y="1614948"/>
              <a:ext cx="3801032" cy="408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321485" indent="-321485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63" dirty="0">
                  <a:solidFill>
                    <a:srgbClr val="281153"/>
                  </a:solidFill>
                  <a:latin typeface="Gmarket Sans Light" pitchFamily="34" charset="0"/>
                  <a:ea typeface="맑은 고딕" panose="020B0503020000020004" pitchFamily="50" charset="-127"/>
                  <a:cs typeface="Gmarket Sans Light" pitchFamily="34" charset="0"/>
                </a:rPr>
                <a:t>숭실대학교 공학박사</a:t>
              </a:r>
              <a:r>
                <a:rPr lang="en-US" altLang="ko-KR" sz="1463" dirty="0">
                  <a:solidFill>
                    <a:srgbClr val="281153"/>
                  </a:solidFill>
                  <a:latin typeface="Gmarket Sans Light" pitchFamily="34" charset="0"/>
                  <a:ea typeface="맑은 고딕" panose="020B0503020000020004" pitchFamily="50" charset="-127"/>
                  <a:cs typeface="Gmarket Sans Light" pitchFamily="34" charset="0"/>
                </a:rPr>
                <a:t>(IT Policy &amp; Management)</a:t>
              </a:r>
            </a:p>
            <a:p>
              <a:pPr marL="321485" indent="-321485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63" dirty="0">
                  <a:solidFill>
                    <a:srgbClr val="281153"/>
                  </a:solidFill>
                  <a:latin typeface="Gmarket Sans Light" pitchFamily="34" charset="0"/>
                  <a:ea typeface="맑은 고딕" panose="020B0503020000020004" pitchFamily="50" charset="-127"/>
                  <a:cs typeface="Gmarket Sans Light" pitchFamily="34" charset="0"/>
                </a:rPr>
                <a:t>서강대 경제학석사 </a:t>
              </a:r>
              <a:r>
                <a:rPr lang="en-US" altLang="ko-KR" sz="1463" dirty="0">
                  <a:solidFill>
                    <a:srgbClr val="281153"/>
                  </a:solidFill>
                  <a:latin typeface="Gmarket Sans Light" pitchFamily="34" charset="0"/>
                  <a:ea typeface="맑은 고딕" panose="020B0503020000020004" pitchFamily="50" charset="-127"/>
                  <a:cs typeface="Gmarket Sans Light" pitchFamily="34" charset="0"/>
                </a:rPr>
                <a:t>(</a:t>
              </a:r>
              <a:r>
                <a:rPr lang="ko-KR" altLang="en-US" sz="1463" dirty="0" err="1">
                  <a:solidFill>
                    <a:srgbClr val="281153"/>
                  </a:solidFill>
                  <a:latin typeface="Gmarket Sans Light" pitchFamily="34" charset="0"/>
                  <a:ea typeface="맑은 고딕" panose="020B0503020000020004" pitchFamily="50" charset="-127"/>
                  <a:cs typeface="Gmarket Sans Light" pitchFamily="34" charset="0"/>
                </a:rPr>
                <a:t>기술경제학</a:t>
              </a:r>
              <a:r>
                <a:rPr lang="en-US" altLang="ko-KR" sz="1463" dirty="0">
                  <a:solidFill>
                    <a:srgbClr val="281153"/>
                  </a:solidFill>
                  <a:latin typeface="Gmarket Sans Light" pitchFamily="34" charset="0"/>
                  <a:ea typeface="맑은 고딕" panose="020B0503020000020004" pitchFamily="50" charset="-127"/>
                  <a:cs typeface="Gmarket Sans Light" pitchFamily="34" charset="0"/>
                </a:rPr>
                <a:t>)</a:t>
              </a:r>
            </a:p>
          </p:txBody>
        </p:sp>
        <p:sp>
          <p:nvSpPr>
            <p:cNvPr id="57" name="Object 25">
              <a:extLst>
                <a:ext uri="{FF2B5EF4-FFF2-40B4-BE49-F238E27FC236}">
                  <a16:creationId xmlns:a16="http://schemas.microsoft.com/office/drawing/2014/main" id="{4ECDDE40-4BEB-4211-ABAE-7B4253795666}"/>
                </a:ext>
              </a:extLst>
            </p:cNvPr>
            <p:cNvSpPr txBox="1"/>
            <p:nvPr/>
          </p:nvSpPr>
          <p:spPr>
            <a:xfrm>
              <a:off x="4189908" y="1442834"/>
              <a:ext cx="2386785" cy="23472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688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Gmarket Sans Bold" pitchFamily="34" charset="0"/>
                </a:rPr>
                <a:t>학력</a:t>
              </a:r>
              <a:endParaRPr lang="en-US" sz="1688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61" name="그룹 1018">
              <a:extLst>
                <a:ext uri="{FF2B5EF4-FFF2-40B4-BE49-F238E27FC236}">
                  <a16:creationId xmlns:a16="http://schemas.microsoft.com/office/drawing/2014/main" id="{B13934AE-B06B-47ED-8520-1DCB3921C5EC}"/>
                </a:ext>
              </a:extLst>
            </p:cNvPr>
            <p:cNvGrpSpPr/>
            <p:nvPr/>
          </p:nvGrpSpPr>
          <p:grpSpPr>
            <a:xfrm>
              <a:off x="4031075" y="1363572"/>
              <a:ext cx="311833" cy="31025"/>
              <a:chOff x="8571429" y="1616934"/>
              <a:chExt cx="623665" cy="62049"/>
            </a:xfrm>
          </p:grpSpPr>
          <p:pic>
            <p:nvPicPr>
              <p:cNvPr id="62" name="Object 65">
                <a:extLst>
                  <a:ext uri="{FF2B5EF4-FFF2-40B4-BE49-F238E27FC236}">
                    <a16:creationId xmlns:a16="http://schemas.microsoft.com/office/drawing/2014/main" id="{1810B6D5-A4CA-43E1-A5C5-6D60283743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0800000">
                <a:off x="8571429" y="1616934"/>
                <a:ext cx="623665" cy="62049"/>
              </a:xfrm>
              <a:prstGeom prst="rect">
                <a:avLst/>
              </a:prstGeom>
            </p:spPr>
          </p:pic>
        </p:grpSp>
      </p:grpSp>
      <p:grpSp>
        <p:nvGrpSpPr>
          <p:cNvPr id="63" name="그룹 1019">
            <a:extLst>
              <a:ext uri="{FF2B5EF4-FFF2-40B4-BE49-F238E27FC236}">
                <a16:creationId xmlns:a16="http://schemas.microsoft.com/office/drawing/2014/main" id="{DF822FBF-F439-462C-9F60-40D624975B60}"/>
              </a:ext>
            </a:extLst>
          </p:cNvPr>
          <p:cNvGrpSpPr/>
          <p:nvPr/>
        </p:nvGrpSpPr>
        <p:grpSpPr>
          <a:xfrm>
            <a:off x="8332615" y="2458981"/>
            <a:ext cx="467750" cy="46538"/>
            <a:chOff x="8571429" y="4203394"/>
            <a:chExt cx="623665" cy="62049"/>
          </a:xfrm>
        </p:grpSpPr>
        <p:pic>
          <p:nvPicPr>
            <p:cNvPr id="64" name="Object 68">
              <a:extLst>
                <a:ext uri="{FF2B5EF4-FFF2-40B4-BE49-F238E27FC236}">
                  <a16:creationId xmlns:a16="http://schemas.microsoft.com/office/drawing/2014/main" id="{CE7BD984-395E-47D0-818B-56EAAD583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8571429" y="4203394"/>
              <a:ext cx="623665" cy="62049"/>
            </a:xfrm>
            <a:prstGeom prst="rect">
              <a:avLst/>
            </a:prstGeom>
          </p:spPr>
        </p:pic>
      </p:grpSp>
      <p:grpSp>
        <p:nvGrpSpPr>
          <p:cNvPr id="65" name="그룹 1020">
            <a:extLst>
              <a:ext uri="{FF2B5EF4-FFF2-40B4-BE49-F238E27FC236}">
                <a16:creationId xmlns:a16="http://schemas.microsoft.com/office/drawing/2014/main" id="{2F25C4AF-F724-4A76-B3EF-BFCA2B3F6FA1}"/>
              </a:ext>
            </a:extLst>
          </p:cNvPr>
          <p:cNvGrpSpPr/>
          <p:nvPr/>
        </p:nvGrpSpPr>
        <p:grpSpPr>
          <a:xfrm>
            <a:off x="8332615" y="4686301"/>
            <a:ext cx="467750" cy="46538"/>
            <a:chOff x="8571429" y="7132751"/>
            <a:chExt cx="623665" cy="62049"/>
          </a:xfrm>
        </p:grpSpPr>
        <p:pic>
          <p:nvPicPr>
            <p:cNvPr id="66" name="Object 71">
              <a:extLst>
                <a:ext uri="{FF2B5EF4-FFF2-40B4-BE49-F238E27FC236}">
                  <a16:creationId xmlns:a16="http://schemas.microsoft.com/office/drawing/2014/main" id="{1365FC87-33AD-4B11-A8B3-9E5125FCD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8571429" y="7132751"/>
              <a:ext cx="623665" cy="62049"/>
            </a:xfrm>
            <a:prstGeom prst="rect">
              <a:avLst/>
            </a:prstGeom>
          </p:spPr>
        </p:pic>
      </p:grpSp>
      <p:sp>
        <p:nvSpPr>
          <p:cNvPr id="67" name="Object 22">
            <a:extLst>
              <a:ext uri="{FF2B5EF4-FFF2-40B4-BE49-F238E27FC236}">
                <a16:creationId xmlns:a16="http://schemas.microsoft.com/office/drawing/2014/main" id="{40AE1995-5EBC-411A-B5F4-FAF9102A99A1}"/>
              </a:ext>
            </a:extLst>
          </p:cNvPr>
          <p:cNvSpPr txBox="1"/>
          <p:nvPr/>
        </p:nvSpPr>
        <p:spPr>
          <a:xfrm>
            <a:off x="8763170" y="2859219"/>
            <a:ext cx="5266386" cy="16933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21485" indent="-32148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KTDS DX</a:t>
            </a: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사업본부장</a:t>
            </a:r>
            <a:endParaRPr lang="en-US" altLang="ko-KR" sz="1463" dirty="0">
              <a:solidFill>
                <a:srgbClr val="281153"/>
              </a:solidFill>
              <a:latin typeface="Gmarket Sans Light" pitchFamily="34" charset="0"/>
              <a:ea typeface="맑은 고딕" panose="020B0503020000020004" pitchFamily="50" charset="-127"/>
              <a:cs typeface="Gmarket Sans Light" pitchFamily="34" charset="0"/>
            </a:endParaRPr>
          </a:p>
          <a:p>
            <a:pPr marL="321485" indent="-32148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KT IT</a:t>
            </a: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부문 </a:t>
            </a: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IT</a:t>
            </a: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컨설팅본부장</a:t>
            </a: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(2021 ~ 2023)</a:t>
            </a:r>
          </a:p>
          <a:p>
            <a:pPr marL="321485" indent="-32148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KT IT</a:t>
            </a: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부문 </a:t>
            </a: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SW</a:t>
            </a: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개발본부 </a:t>
            </a: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IT Delivery 1PTF</a:t>
            </a: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장 </a:t>
            </a: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(2020)</a:t>
            </a:r>
          </a:p>
          <a:p>
            <a:pPr marL="321485" indent="-32148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KT IT</a:t>
            </a: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부문 </a:t>
            </a: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DX</a:t>
            </a:r>
            <a:r>
              <a:rPr lang="ko-KR" altLang="en-US" sz="1463" dirty="0" err="1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혁신담당</a:t>
            </a: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 </a:t>
            </a: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(2018~2020)</a:t>
            </a:r>
          </a:p>
          <a:p>
            <a:pPr marL="321485" indent="-32148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KT IT</a:t>
            </a: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부문 경영플랫폼담당 </a:t>
            </a: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(2015~ 2018)</a:t>
            </a:r>
          </a:p>
          <a:p>
            <a:pPr marL="321485" indent="-321485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KT </a:t>
            </a:r>
            <a:r>
              <a:rPr lang="en-US" altLang="ko-KR" sz="1463" dirty="0" err="1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NexR</a:t>
            </a: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 </a:t>
            </a:r>
            <a:r>
              <a:rPr lang="ko-KR" altLang="en-US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사외이사 겸직 </a:t>
            </a:r>
            <a:r>
              <a:rPr lang="en-US" altLang="ko-KR" sz="1463" dirty="0">
                <a:solidFill>
                  <a:srgbClr val="281153"/>
                </a:solidFill>
                <a:latin typeface="Gmarket Sans Light" pitchFamily="34" charset="0"/>
                <a:ea typeface="맑은 고딕" panose="020B0503020000020004" pitchFamily="50" charset="-127"/>
                <a:cs typeface="Gmarket Sans Light" pitchFamily="34" charset="0"/>
              </a:rPr>
              <a:t>(2016 ~ 2019)</a:t>
            </a:r>
            <a:endParaRPr lang="en-US" sz="1463" dirty="0">
              <a:solidFill>
                <a:srgbClr val="281153"/>
              </a:solidFill>
              <a:latin typeface="Gmarket Sans Light" pitchFamily="34" charset="0"/>
              <a:ea typeface="맑은 고딕" panose="020B0503020000020004" pitchFamily="50" charset="-127"/>
              <a:cs typeface="Gmarket Sans Light" pitchFamily="34" charset="0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F286B10C-DDF6-4E5A-8280-1156E77E10C3}"/>
              </a:ext>
            </a:extLst>
          </p:cNvPr>
          <p:cNvGrpSpPr/>
          <p:nvPr/>
        </p:nvGrpSpPr>
        <p:grpSpPr>
          <a:xfrm>
            <a:off x="8332614" y="8229600"/>
            <a:ext cx="6868845" cy="1045380"/>
            <a:chOff x="4031074" y="1363572"/>
            <a:chExt cx="4579230" cy="696920"/>
          </a:xfrm>
        </p:grpSpPr>
        <p:grpSp>
          <p:nvGrpSpPr>
            <p:cNvPr id="77" name="그룹 1003">
              <a:extLst>
                <a:ext uri="{FF2B5EF4-FFF2-40B4-BE49-F238E27FC236}">
                  <a16:creationId xmlns:a16="http://schemas.microsoft.com/office/drawing/2014/main" id="{4A7544BF-87F6-4F86-836C-8AA8B5D0E0D5}"/>
                </a:ext>
              </a:extLst>
            </p:cNvPr>
            <p:cNvGrpSpPr/>
            <p:nvPr/>
          </p:nvGrpSpPr>
          <p:grpSpPr>
            <a:xfrm>
              <a:off x="4031074" y="1377862"/>
              <a:ext cx="4579230" cy="682630"/>
              <a:chOff x="8571429" y="1616934"/>
              <a:chExt cx="9158460" cy="2399756"/>
            </a:xfrm>
          </p:grpSpPr>
          <p:pic>
            <p:nvPicPr>
              <p:cNvPr id="82" name="Object 8">
                <a:extLst>
                  <a:ext uri="{FF2B5EF4-FFF2-40B4-BE49-F238E27FC236}">
                    <a16:creationId xmlns:a16="http://schemas.microsoft.com/office/drawing/2014/main" id="{4E7838B7-9804-478E-855A-9C63295E69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571429" y="1616934"/>
                <a:ext cx="9158460" cy="2399756"/>
              </a:xfrm>
              <a:prstGeom prst="rect">
                <a:avLst/>
              </a:prstGeom>
            </p:spPr>
          </p:pic>
        </p:grpSp>
        <p:sp>
          <p:nvSpPr>
            <p:cNvPr id="78" name="Object 22">
              <a:extLst>
                <a:ext uri="{FF2B5EF4-FFF2-40B4-BE49-F238E27FC236}">
                  <a16:creationId xmlns:a16="http://schemas.microsoft.com/office/drawing/2014/main" id="{A113EA68-49FA-428C-BECC-908C1BE0FA02}"/>
                </a:ext>
              </a:extLst>
            </p:cNvPr>
            <p:cNvSpPr txBox="1"/>
            <p:nvPr/>
          </p:nvSpPr>
          <p:spPr>
            <a:xfrm>
              <a:off x="4318112" y="1614948"/>
              <a:ext cx="3801032" cy="408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321485" indent="-321485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63" dirty="0">
                  <a:solidFill>
                    <a:srgbClr val="281153"/>
                  </a:solidFill>
                  <a:latin typeface="Gmarket Sans Light" pitchFamily="34" charset="0"/>
                  <a:ea typeface="맑은 고딕" panose="020B0503020000020004" pitchFamily="50" charset="-127"/>
                  <a:cs typeface="Gmarket Sans Light" pitchFamily="34" charset="0"/>
                  <a:hlinkClick r:id="rId6"/>
                </a:rPr>
                <a:t>ohintaek@gmail.com</a:t>
              </a:r>
              <a:r>
                <a:rPr lang="en-US" altLang="ko-KR" sz="1463" dirty="0">
                  <a:solidFill>
                    <a:srgbClr val="281153"/>
                  </a:solidFill>
                  <a:latin typeface="Gmarket Sans Light" pitchFamily="34" charset="0"/>
                  <a:ea typeface="맑은 고딕" panose="020B0503020000020004" pitchFamily="50" charset="-127"/>
                  <a:cs typeface="Gmarket Sans Light" pitchFamily="34" charset="0"/>
                </a:rPr>
                <a:t> </a:t>
              </a:r>
            </a:p>
            <a:p>
              <a:pPr marL="321485" indent="-321485">
                <a:lnSpc>
                  <a:spcPct val="12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63" dirty="0">
                  <a:solidFill>
                    <a:srgbClr val="281153"/>
                  </a:solidFill>
                  <a:latin typeface="Gmarket Sans Light" pitchFamily="34" charset="0"/>
                  <a:ea typeface="맑은 고딕" panose="020B0503020000020004" pitchFamily="50" charset="-127"/>
                  <a:cs typeface="Gmarket Sans Light" pitchFamily="34" charset="0"/>
                </a:rPr>
                <a:t>010-3010-1651(</a:t>
              </a:r>
              <a:r>
                <a:rPr lang="ko-KR" altLang="en-US" sz="1463" dirty="0">
                  <a:solidFill>
                    <a:srgbClr val="281153"/>
                  </a:solidFill>
                  <a:latin typeface="Gmarket Sans Light" pitchFamily="34" charset="0"/>
                  <a:ea typeface="맑은 고딕" panose="020B0503020000020004" pitchFamily="50" charset="-127"/>
                  <a:cs typeface="Gmarket Sans Light" pitchFamily="34" charset="0"/>
                </a:rPr>
                <a:t>언제든지</a:t>
              </a:r>
              <a:r>
                <a:rPr lang="en-US" altLang="ko-KR" sz="1463" dirty="0">
                  <a:solidFill>
                    <a:srgbClr val="281153"/>
                  </a:solidFill>
                  <a:latin typeface="Gmarket Sans Light" pitchFamily="34" charset="0"/>
                  <a:ea typeface="맑은 고딕" panose="020B0503020000020004" pitchFamily="50" charset="-127"/>
                  <a:cs typeface="Gmarket Sans Light" pitchFamily="34" charset="0"/>
                </a:rPr>
                <a:t> </a:t>
              </a:r>
              <a:r>
                <a:rPr lang="ko-KR" altLang="en-US" sz="1463" dirty="0">
                  <a:solidFill>
                    <a:srgbClr val="281153"/>
                  </a:solidFill>
                  <a:latin typeface="Gmarket Sans Light" pitchFamily="34" charset="0"/>
                  <a:ea typeface="맑은 고딕" panose="020B0503020000020004" pitchFamily="50" charset="-127"/>
                  <a:cs typeface="Gmarket Sans Light" pitchFamily="34" charset="0"/>
                </a:rPr>
                <a:t>연락을 해도 좋습니다</a:t>
              </a:r>
              <a:r>
                <a:rPr lang="en-US" altLang="ko-KR" sz="1463" dirty="0">
                  <a:solidFill>
                    <a:srgbClr val="281153"/>
                  </a:solidFill>
                  <a:latin typeface="Gmarket Sans Light" pitchFamily="34" charset="0"/>
                  <a:ea typeface="맑은 고딕" panose="020B0503020000020004" pitchFamily="50" charset="-127"/>
                  <a:cs typeface="Gmarket Sans Light" pitchFamily="34" charset="0"/>
                </a:rPr>
                <a:t>)</a:t>
              </a:r>
            </a:p>
          </p:txBody>
        </p:sp>
        <p:sp>
          <p:nvSpPr>
            <p:cNvPr id="79" name="Object 25">
              <a:extLst>
                <a:ext uri="{FF2B5EF4-FFF2-40B4-BE49-F238E27FC236}">
                  <a16:creationId xmlns:a16="http://schemas.microsoft.com/office/drawing/2014/main" id="{25A14819-9393-4CF9-8278-747F53E88965}"/>
                </a:ext>
              </a:extLst>
            </p:cNvPr>
            <p:cNvSpPr txBox="1"/>
            <p:nvPr/>
          </p:nvSpPr>
          <p:spPr>
            <a:xfrm>
              <a:off x="4189908" y="1442834"/>
              <a:ext cx="2386785" cy="23472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688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연락처</a:t>
              </a:r>
              <a:endParaRPr lang="en-US" sz="1688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80" name="그룹 1018">
              <a:extLst>
                <a:ext uri="{FF2B5EF4-FFF2-40B4-BE49-F238E27FC236}">
                  <a16:creationId xmlns:a16="http://schemas.microsoft.com/office/drawing/2014/main" id="{D2585C40-C03C-4FF4-8A3D-3F22A8DB92B5}"/>
                </a:ext>
              </a:extLst>
            </p:cNvPr>
            <p:cNvGrpSpPr/>
            <p:nvPr/>
          </p:nvGrpSpPr>
          <p:grpSpPr>
            <a:xfrm>
              <a:off x="4031075" y="1363572"/>
              <a:ext cx="311833" cy="31025"/>
              <a:chOff x="8571429" y="1616934"/>
              <a:chExt cx="623665" cy="62049"/>
            </a:xfrm>
          </p:grpSpPr>
          <p:pic>
            <p:nvPicPr>
              <p:cNvPr id="81" name="Object 65">
                <a:extLst>
                  <a:ext uri="{FF2B5EF4-FFF2-40B4-BE49-F238E27FC236}">
                    <a16:creationId xmlns:a16="http://schemas.microsoft.com/office/drawing/2014/main" id="{314CA6C2-A338-4492-8A79-0F2D8468F3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0800000">
                <a:off x="8571429" y="1616934"/>
                <a:ext cx="623665" cy="62049"/>
              </a:xfrm>
              <a:prstGeom prst="rect">
                <a:avLst/>
              </a:prstGeom>
            </p:spPr>
          </p:pic>
        </p:grp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4E78EC7B-5F66-44D0-A199-91C3AB8185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2871" y="2391045"/>
            <a:ext cx="3711231" cy="463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1550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하늘, 야외, 건물, 구름이(가) 표시된 사진&#10;&#10;자동 생성된 설명">
            <a:extLst>
              <a:ext uri="{FF2B5EF4-FFF2-40B4-BE49-F238E27FC236}">
                <a16:creationId xmlns:a16="http://schemas.microsoft.com/office/drawing/2014/main" id="{848B2F0A-D5E1-44C1-90D3-00C10D5AC3B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Rectangle 75">
            <a:extLst>
              <a:ext uri="{FF2B5EF4-FFF2-40B4-BE49-F238E27FC236}">
                <a16:creationId xmlns:a16="http://schemas.microsoft.com/office/drawing/2014/main" id="{F6DD49C8-F91D-468D-817C-8705BA4406C6}"/>
              </a:ext>
            </a:extLst>
          </p:cNvPr>
          <p:cNvSpPr/>
          <p:nvPr/>
        </p:nvSpPr>
        <p:spPr>
          <a:xfrm>
            <a:off x="0" y="0"/>
            <a:ext cx="11391900" cy="10287000"/>
          </a:xfrm>
          <a:prstGeom prst="rect">
            <a:avLst/>
          </a:prstGeom>
          <a:gradFill>
            <a:gsLst>
              <a:gs pos="0">
                <a:srgbClr val="2269F7">
                  <a:alpha val="70000"/>
                </a:srgbClr>
              </a:gs>
              <a:gs pos="96000">
                <a:srgbClr val="2269F7">
                  <a:alpha val="70000"/>
                  <a:lumMod val="75000"/>
                </a:srgbClr>
              </a:gs>
            </a:gsLst>
            <a:lin ang="2700000" scaled="0"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3715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페이퍼로지 5 Medium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02295" y="3002314"/>
            <a:ext cx="16272723" cy="10910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데이터 분석 과제 기획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02294" y="768427"/>
            <a:ext cx="3021801" cy="18620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07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701708" y="2169721"/>
            <a:ext cx="246624" cy="246624"/>
            <a:chOff x="2701708" y="2169721"/>
            <a:chExt cx="246624" cy="2466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1708" y="2169721"/>
              <a:ext cx="246624" cy="2466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0557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4800" b="1" kern="0" spc="-200" dirty="0" err="1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분석과제</a:t>
            </a:r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기획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03218" y="1530900"/>
            <a:ext cx="16508982" cy="1578269"/>
            <a:chOff x="703218" y="1409700"/>
            <a:chExt cx="16508982" cy="1315408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315408"/>
              <a:chOff x="1093218" y="1903334"/>
              <a:chExt cx="16508982" cy="1259380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8"/>
                <a:ext cx="16508982" cy="1173146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41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01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10773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문제와 데이터분석의 관계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(1/2)</a:t>
              </a:r>
              <a:endParaRPr lang="ko-KR" altLang="en-US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데이터분석은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기대상태와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현재상태의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차이에서 발생하는 고통과 즐거움에 대한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현상분석을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통해 원인과 결과를 규명하고 이를 해결하기 위한 액션시나리오를 만드는 문제해결기법임</a:t>
              </a:r>
            </a:p>
          </p:txBody>
        </p:sp>
      </p:grpSp>
      <p:sp>
        <p:nvSpPr>
          <p:cNvPr id="35" name="object 6"/>
          <p:cNvSpPr/>
          <p:nvPr/>
        </p:nvSpPr>
        <p:spPr>
          <a:xfrm>
            <a:off x="5466011" y="11932693"/>
            <a:ext cx="120650" cy="90805"/>
          </a:xfrm>
          <a:custGeom>
            <a:avLst/>
            <a:gdLst/>
            <a:ahLst/>
            <a:cxnLst/>
            <a:rect l="l" t="t" r="r" b="b"/>
            <a:pathLst>
              <a:path w="120650" h="90804">
                <a:moveTo>
                  <a:pt x="68707" y="79019"/>
                </a:moveTo>
                <a:lnTo>
                  <a:pt x="68199" y="79413"/>
                </a:lnTo>
                <a:lnTo>
                  <a:pt x="68199" y="86880"/>
                </a:lnTo>
                <a:lnTo>
                  <a:pt x="83820" y="90652"/>
                </a:lnTo>
                <a:lnTo>
                  <a:pt x="97536" y="90652"/>
                </a:lnTo>
                <a:lnTo>
                  <a:pt x="105410" y="88125"/>
                </a:lnTo>
                <a:lnTo>
                  <a:pt x="110852" y="83312"/>
                </a:lnTo>
                <a:lnTo>
                  <a:pt x="84201" y="83312"/>
                </a:lnTo>
                <a:lnTo>
                  <a:pt x="81153" y="83032"/>
                </a:lnTo>
                <a:lnTo>
                  <a:pt x="75565" y="81902"/>
                </a:lnTo>
                <a:lnTo>
                  <a:pt x="72771" y="80937"/>
                </a:lnTo>
                <a:lnTo>
                  <a:pt x="69850" y="79578"/>
                </a:lnTo>
                <a:lnTo>
                  <a:pt x="68707" y="79019"/>
                </a:lnTo>
                <a:close/>
              </a:path>
              <a:path w="120650" h="90804">
                <a:moveTo>
                  <a:pt x="112799" y="41897"/>
                </a:moveTo>
                <a:lnTo>
                  <a:pt x="88646" y="41897"/>
                </a:lnTo>
                <a:lnTo>
                  <a:pt x="98813" y="43168"/>
                </a:lnTo>
                <a:lnTo>
                  <a:pt x="106076" y="46983"/>
                </a:lnTo>
                <a:lnTo>
                  <a:pt x="110434" y="53341"/>
                </a:lnTo>
                <a:lnTo>
                  <a:pt x="111887" y="62242"/>
                </a:lnTo>
                <a:lnTo>
                  <a:pt x="111887" y="69138"/>
                </a:lnTo>
                <a:lnTo>
                  <a:pt x="109474" y="74434"/>
                </a:lnTo>
                <a:lnTo>
                  <a:pt x="104648" y="78130"/>
                </a:lnTo>
                <a:lnTo>
                  <a:pt x="100203" y="81584"/>
                </a:lnTo>
                <a:lnTo>
                  <a:pt x="94488" y="83312"/>
                </a:lnTo>
                <a:lnTo>
                  <a:pt x="110852" y="83312"/>
                </a:lnTo>
                <a:lnTo>
                  <a:pt x="117221" y="77774"/>
                </a:lnTo>
                <a:lnTo>
                  <a:pt x="120269" y="70269"/>
                </a:lnTo>
                <a:lnTo>
                  <a:pt x="120269" y="52603"/>
                </a:lnTo>
                <a:lnTo>
                  <a:pt x="117602" y="46266"/>
                </a:lnTo>
                <a:lnTo>
                  <a:pt x="112799" y="41897"/>
                </a:lnTo>
                <a:close/>
              </a:path>
              <a:path w="120650" h="90804">
                <a:moveTo>
                  <a:pt x="115697" y="0"/>
                </a:moveTo>
                <a:lnTo>
                  <a:pt x="71628" y="0"/>
                </a:lnTo>
                <a:lnTo>
                  <a:pt x="70739" y="139"/>
                </a:lnTo>
                <a:lnTo>
                  <a:pt x="70485" y="419"/>
                </a:lnTo>
                <a:lnTo>
                  <a:pt x="70104" y="698"/>
                </a:lnTo>
                <a:lnTo>
                  <a:pt x="69977" y="1676"/>
                </a:lnTo>
                <a:lnTo>
                  <a:pt x="69911" y="7340"/>
                </a:lnTo>
                <a:lnTo>
                  <a:pt x="69459" y="34671"/>
                </a:lnTo>
                <a:lnTo>
                  <a:pt x="71374" y="44297"/>
                </a:lnTo>
                <a:lnTo>
                  <a:pt x="75311" y="43256"/>
                </a:lnTo>
                <a:lnTo>
                  <a:pt x="77978" y="42697"/>
                </a:lnTo>
                <a:lnTo>
                  <a:pt x="82804" y="42049"/>
                </a:lnTo>
                <a:lnTo>
                  <a:pt x="85598" y="41897"/>
                </a:lnTo>
                <a:lnTo>
                  <a:pt x="112799" y="41897"/>
                </a:lnTo>
                <a:lnTo>
                  <a:pt x="107188" y="36957"/>
                </a:lnTo>
                <a:lnTo>
                  <a:pt x="77597" y="36957"/>
                </a:lnTo>
                <a:lnTo>
                  <a:pt x="77724" y="26962"/>
                </a:lnTo>
                <a:lnTo>
                  <a:pt x="78232" y="7340"/>
                </a:lnTo>
                <a:lnTo>
                  <a:pt x="115697" y="7340"/>
                </a:lnTo>
                <a:lnTo>
                  <a:pt x="116205" y="6781"/>
                </a:lnTo>
                <a:lnTo>
                  <a:pt x="116078" y="419"/>
                </a:lnTo>
                <a:lnTo>
                  <a:pt x="115697" y="0"/>
                </a:lnTo>
                <a:close/>
              </a:path>
              <a:path w="120650" h="90804">
                <a:moveTo>
                  <a:pt x="100330" y="34671"/>
                </a:moveTo>
                <a:lnTo>
                  <a:pt x="86360" y="34671"/>
                </a:lnTo>
                <a:lnTo>
                  <a:pt x="81534" y="35433"/>
                </a:lnTo>
                <a:lnTo>
                  <a:pt x="77597" y="36957"/>
                </a:lnTo>
                <a:lnTo>
                  <a:pt x="107188" y="36957"/>
                </a:lnTo>
                <a:lnTo>
                  <a:pt x="100330" y="34671"/>
                </a:lnTo>
                <a:close/>
              </a:path>
              <a:path w="120650" h="90804">
                <a:moveTo>
                  <a:pt x="27305" y="9867"/>
                </a:moveTo>
                <a:lnTo>
                  <a:pt x="19050" y="9867"/>
                </a:lnTo>
                <a:lnTo>
                  <a:pt x="19050" y="89242"/>
                </a:lnTo>
                <a:lnTo>
                  <a:pt x="19558" y="89814"/>
                </a:lnTo>
                <a:lnTo>
                  <a:pt x="26797" y="89814"/>
                </a:lnTo>
                <a:lnTo>
                  <a:pt x="27305" y="89242"/>
                </a:lnTo>
                <a:lnTo>
                  <a:pt x="27305" y="9867"/>
                </a:lnTo>
                <a:close/>
              </a:path>
              <a:path w="120650" h="90804">
                <a:moveTo>
                  <a:pt x="25654" y="0"/>
                </a:moveTo>
                <a:lnTo>
                  <a:pt x="20066" y="0"/>
                </a:lnTo>
                <a:lnTo>
                  <a:pt x="19558" y="152"/>
                </a:lnTo>
                <a:lnTo>
                  <a:pt x="19304" y="469"/>
                </a:lnTo>
                <a:lnTo>
                  <a:pt x="635" y="16129"/>
                </a:lnTo>
                <a:lnTo>
                  <a:pt x="127" y="16446"/>
                </a:lnTo>
                <a:lnTo>
                  <a:pt x="0" y="16827"/>
                </a:lnTo>
                <a:lnTo>
                  <a:pt x="0" y="17716"/>
                </a:lnTo>
                <a:lnTo>
                  <a:pt x="127" y="18135"/>
                </a:lnTo>
                <a:lnTo>
                  <a:pt x="381" y="18529"/>
                </a:lnTo>
                <a:lnTo>
                  <a:pt x="2794" y="21424"/>
                </a:lnTo>
                <a:lnTo>
                  <a:pt x="3429" y="22301"/>
                </a:lnTo>
                <a:lnTo>
                  <a:pt x="4318" y="22390"/>
                </a:lnTo>
                <a:lnTo>
                  <a:pt x="5207" y="21666"/>
                </a:lnTo>
                <a:lnTo>
                  <a:pt x="16510" y="11950"/>
                </a:lnTo>
                <a:lnTo>
                  <a:pt x="19050" y="9867"/>
                </a:lnTo>
                <a:lnTo>
                  <a:pt x="27305" y="9867"/>
                </a:lnTo>
                <a:lnTo>
                  <a:pt x="27178" y="698"/>
                </a:lnTo>
                <a:lnTo>
                  <a:pt x="26670" y="139"/>
                </a:lnTo>
                <a:lnTo>
                  <a:pt x="2565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13"/>
          <p:cNvSpPr txBox="1"/>
          <p:nvPr/>
        </p:nvSpPr>
        <p:spPr>
          <a:xfrm>
            <a:off x="2381945" y="7341663"/>
            <a:ext cx="287149" cy="4430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ᆖ</a:t>
            </a:r>
            <a:endParaRPr sz="28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74" name="object 14"/>
          <p:cNvSpPr txBox="1"/>
          <p:nvPr/>
        </p:nvSpPr>
        <p:spPr>
          <a:xfrm>
            <a:off x="3828762" y="7338506"/>
            <a:ext cx="271994" cy="4430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ᅳ</a:t>
            </a:r>
            <a:endParaRPr sz="280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75" name="object 15"/>
          <p:cNvSpPr/>
          <p:nvPr/>
        </p:nvSpPr>
        <p:spPr>
          <a:xfrm>
            <a:off x="5733039" y="6782028"/>
            <a:ext cx="165908" cy="0"/>
          </a:xfrm>
          <a:custGeom>
            <a:avLst/>
            <a:gdLst/>
            <a:ahLst/>
            <a:cxnLst/>
            <a:rect l="l" t="t" r="r" b="b"/>
            <a:pathLst>
              <a:path w="132079">
                <a:moveTo>
                  <a:pt x="0" y="0"/>
                </a:moveTo>
                <a:lnTo>
                  <a:pt x="13182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object 16"/>
          <p:cNvSpPr/>
          <p:nvPr/>
        </p:nvSpPr>
        <p:spPr>
          <a:xfrm>
            <a:off x="7598552" y="6782028"/>
            <a:ext cx="1370340" cy="0"/>
          </a:xfrm>
          <a:custGeom>
            <a:avLst/>
            <a:gdLst/>
            <a:ahLst/>
            <a:cxnLst/>
            <a:rect l="l" t="t" r="r" b="b"/>
            <a:pathLst>
              <a:path w="1090929">
                <a:moveTo>
                  <a:pt x="0" y="0"/>
                </a:moveTo>
                <a:lnTo>
                  <a:pt x="1090676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3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object 17"/>
          <p:cNvSpPr txBox="1"/>
          <p:nvPr/>
        </p:nvSpPr>
        <p:spPr>
          <a:xfrm>
            <a:off x="5898629" y="6360089"/>
            <a:ext cx="1700561" cy="867552"/>
          </a:xfrm>
          <a:prstGeom prst="rect">
            <a:avLst/>
          </a:prstGeom>
          <a:solidFill>
            <a:srgbClr val="9BBA58"/>
          </a:solidFill>
          <a:ln w="25907">
            <a:solidFill>
              <a:srgbClr val="70883E"/>
            </a:solidFill>
          </a:ln>
        </p:spPr>
        <p:txBody>
          <a:bodyPr vert="horz" wrap="square" lIns="0" tIns="5715" rIns="0" bIns="0" rtlCol="0" anchor="ctr" anchorCtr="0">
            <a:noAutofit/>
          </a:bodyPr>
          <a:lstStyle/>
          <a:p>
            <a:pPr marL="278130" marR="127635" indent="-140335">
              <a:lnSpc>
                <a:spcPct val="100000"/>
              </a:lnSpc>
              <a:spcBef>
                <a:spcPts val="45"/>
              </a:spcBef>
            </a:pPr>
            <a:r>
              <a:rPr b="1" spc="-5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Normal</a:t>
            </a:r>
            <a:r>
              <a:rPr lang="en-US" b="1" spc="-5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lang="en-US" b="1" spc="-8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P</a:t>
            </a:r>
            <a:r>
              <a:rPr b="1" spc="-3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oint </a:t>
            </a:r>
            <a:endParaRPr lang="en-US" b="1" spc="-3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278130" marR="127635" indent="-140335">
              <a:lnSpc>
                <a:spcPct val="100000"/>
              </a:lnSpc>
              <a:spcBef>
                <a:spcPts val="45"/>
              </a:spcBef>
            </a:pPr>
            <a:r>
              <a:rPr sz="2000" b="1" spc="-1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(정상상태)</a:t>
            </a:r>
            <a:endParaRPr sz="20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78" name="object 18"/>
          <p:cNvSpPr txBox="1"/>
          <p:nvPr/>
        </p:nvSpPr>
        <p:spPr>
          <a:xfrm>
            <a:off x="5898629" y="7748521"/>
            <a:ext cx="1700561" cy="821253"/>
          </a:xfrm>
          <a:prstGeom prst="rect">
            <a:avLst/>
          </a:prstGeom>
          <a:ln w="25907">
            <a:solidFill>
              <a:srgbClr val="4F81BC"/>
            </a:solidFill>
          </a:ln>
        </p:spPr>
        <p:txBody>
          <a:bodyPr vert="horz" wrap="square" lIns="0" tIns="5715" rIns="0" bIns="0" rtlCol="0" anchor="ctr" anchorCtr="0">
            <a:noAutofit/>
          </a:bodyPr>
          <a:lstStyle/>
          <a:p>
            <a:pPr marL="361950" marR="254000" indent="-97790">
              <a:lnSpc>
                <a:spcPct val="100000"/>
              </a:lnSpc>
              <a:spcBef>
                <a:spcPts val="45"/>
              </a:spcBef>
            </a:pPr>
            <a:r>
              <a:rPr sz="2000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Pain</a:t>
            </a:r>
            <a:r>
              <a:rPr sz="2000" b="1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000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Point </a:t>
            </a:r>
            <a:r>
              <a:rPr sz="2000" b="1" spc="-1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(고통점)</a:t>
            </a:r>
            <a:endParaRPr sz="20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79" name="object 19"/>
          <p:cNvSpPr txBox="1"/>
          <p:nvPr/>
        </p:nvSpPr>
        <p:spPr>
          <a:xfrm>
            <a:off x="5878602" y="4950368"/>
            <a:ext cx="1700561" cy="833662"/>
          </a:xfrm>
          <a:prstGeom prst="rect">
            <a:avLst/>
          </a:prstGeom>
          <a:ln w="25907">
            <a:solidFill>
              <a:srgbClr val="C0504D"/>
            </a:solidFill>
          </a:ln>
        </p:spPr>
        <p:txBody>
          <a:bodyPr vert="horz" wrap="square" lIns="0" tIns="6350" rIns="0" bIns="0" rtlCol="0" anchor="ctr" anchorCtr="0">
            <a:noAutofit/>
          </a:bodyPr>
          <a:lstStyle/>
          <a:p>
            <a:pPr marL="361950" marR="300990" indent="-50800">
              <a:lnSpc>
                <a:spcPct val="100000"/>
              </a:lnSpc>
              <a:spcBef>
                <a:spcPts val="50"/>
              </a:spcBef>
            </a:pPr>
            <a:r>
              <a:rPr sz="2000" b="1" spc="-8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Joy</a:t>
            </a:r>
            <a:r>
              <a:rPr sz="2000" b="1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000"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Point </a:t>
            </a:r>
            <a:endParaRPr lang="en-US" sz="2000" b="1" spc="-35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361950" marR="300990" indent="-50800">
              <a:lnSpc>
                <a:spcPct val="100000"/>
              </a:lnSpc>
              <a:spcBef>
                <a:spcPts val="50"/>
              </a:spcBef>
            </a:pPr>
            <a:r>
              <a:rPr sz="2000" b="1" spc="-1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(즐거움)</a:t>
            </a:r>
            <a:endParaRPr sz="20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80" name="object 20"/>
          <p:cNvSpPr/>
          <p:nvPr/>
        </p:nvSpPr>
        <p:spPr>
          <a:xfrm>
            <a:off x="6676803" y="5784049"/>
            <a:ext cx="143575" cy="576001"/>
          </a:xfrm>
          <a:custGeom>
            <a:avLst/>
            <a:gdLst/>
            <a:ahLst/>
            <a:cxnLst/>
            <a:rect l="l" t="t" r="r" b="b"/>
            <a:pathLst>
              <a:path w="114300" h="349885">
                <a:moveTo>
                  <a:pt x="57150" y="76200"/>
                </a:moveTo>
                <a:lnTo>
                  <a:pt x="38100" y="88900"/>
                </a:lnTo>
                <a:lnTo>
                  <a:pt x="38100" y="349376"/>
                </a:lnTo>
                <a:lnTo>
                  <a:pt x="76200" y="349376"/>
                </a:lnTo>
                <a:lnTo>
                  <a:pt x="76200" y="88900"/>
                </a:lnTo>
                <a:lnTo>
                  <a:pt x="57150" y="76200"/>
                </a:lnTo>
                <a:close/>
              </a:path>
              <a:path w="114300" h="349885">
                <a:moveTo>
                  <a:pt x="57150" y="0"/>
                </a:moveTo>
                <a:lnTo>
                  <a:pt x="0" y="114300"/>
                </a:lnTo>
                <a:lnTo>
                  <a:pt x="38100" y="88900"/>
                </a:lnTo>
                <a:lnTo>
                  <a:pt x="38100" y="76200"/>
                </a:lnTo>
                <a:lnTo>
                  <a:pt x="95250" y="76200"/>
                </a:lnTo>
                <a:lnTo>
                  <a:pt x="57150" y="0"/>
                </a:lnTo>
                <a:close/>
              </a:path>
              <a:path w="114300" h="349885">
                <a:moveTo>
                  <a:pt x="95250" y="76200"/>
                </a:moveTo>
                <a:lnTo>
                  <a:pt x="76200" y="76200"/>
                </a:lnTo>
                <a:lnTo>
                  <a:pt x="76200" y="88900"/>
                </a:lnTo>
                <a:lnTo>
                  <a:pt x="114300" y="114300"/>
                </a:lnTo>
                <a:lnTo>
                  <a:pt x="95250" y="76200"/>
                </a:lnTo>
                <a:close/>
              </a:path>
              <a:path w="114300" h="349885">
                <a:moveTo>
                  <a:pt x="57150" y="76200"/>
                </a:moveTo>
                <a:lnTo>
                  <a:pt x="38100" y="76200"/>
                </a:lnTo>
                <a:lnTo>
                  <a:pt x="38100" y="88900"/>
                </a:lnTo>
                <a:lnTo>
                  <a:pt x="57150" y="76200"/>
                </a:lnTo>
                <a:close/>
              </a:path>
              <a:path w="114300" h="349885">
                <a:moveTo>
                  <a:pt x="76200" y="76200"/>
                </a:moveTo>
                <a:lnTo>
                  <a:pt x="57150" y="76200"/>
                </a:lnTo>
                <a:lnTo>
                  <a:pt x="76200" y="88900"/>
                </a:lnTo>
                <a:lnTo>
                  <a:pt x="76200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3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object 21"/>
          <p:cNvSpPr/>
          <p:nvPr/>
        </p:nvSpPr>
        <p:spPr>
          <a:xfrm>
            <a:off x="6676803" y="7222394"/>
            <a:ext cx="143575" cy="576001"/>
          </a:xfrm>
          <a:custGeom>
            <a:avLst/>
            <a:gdLst/>
            <a:ahLst/>
            <a:cxnLst/>
            <a:rect l="l" t="t" r="r" b="b"/>
            <a:pathLst>
              <a:path w="114300" h="349885">
                <a:moveTo>
                  <a:pt x="0" y="235458"/>
                </a:moveTo>
                <a:lnTo>
                  <a:pt x="57150" y="349758"/>
                </a:lnTo>
                <a:lnTo>
                  <a:pt x="95250" y="273558"/>
                </a:lnTo>
                <a:lnTo>
                  <a:pt x="38100" y="273558"/>
                </a:lnTo>
                <a:lnTo>
                  <a:pt x="38100" y="260858"/>
                </a:lnTo>
                <a:lnTo>
                  <a:pt x="0" y="235458"/>
                </a:lnTo>
                <a:close/>
              </a:path>
              <a:path w="114300" h="349885">
                <a:moveTo>
                  <a:pt x="38100" y="260858"/>
                </a:moveTo>
                <a:lnTo>
                  <a:pt x="38100" y="273558"/>
                </a:lnTo>
                <a:lnTo>
                  <a:pt x="57150" y="273558"/>
                </a:lnTo>
                <a:lnTo>
                  <a:pt x="38100" y="260858"/>
                </a:lnTo>
                <a:close/>
              </a:path>
              <a:path w="114300" h="349885">
                <a:moveTo>
                  <a:pt x="76200" y="0"/>
                </a:moveTo>
                <a:lnTo>
                  <a:pt x="38100" y="0"/>
                </a:lnTo>
                <a:lnTo>
                  <a:pt x="38100" y="260858"/>
                </a:lnTo>
                <a:lnTo>
                  <a:pt x="57150" y="273558"/>
                </a:lnTo>
                <a:lnTo>
                  <a:pt x="76200" y="260858"/>
                </a:lnTo>
                <a:lnTo>
                  <a:pt x="76200" y="0"/>
                </a:lnTo>
                <a:close/>
              </a:path>
              <a:path w="114300" h="349885">
                <a:moveTo>
                  <a:pt x="76200" y="260858"/>
                </a:moveTo>
                <a:lnTo>
                  <a:pt x="57150" y="273558"/>
                </a:lnTo>
                <a:lnTo>
                  <a:pt x="76200" y="273558"/>
                </a:lnTo>
                <a:lnTo>
                  <a:pt x="76200" y="260858"/>
                </a:lnTo>
                <a:close/>
              </a:path>
              <a:path w="114300" h="349885">
                <a:moveTo>
                  <a:pt x="114300" y="235458"/>
                </a:moveTo>
                <a:lnTo>
                  <a:pt x="76200" y="260858"/>
                </a:lnTo>
                <a:lnTo>
                  <a:pt x="76200" y="273558"/>
                </a:lnTo>
                <a:lnTo>
                  <a:pt x="95250" y="273558"/>
                </a:lnTo>
                <a:lnTo>
                  <a:pt x="114300" y="2354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3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object 22"/>
          <p:cNvSpPr/>
          <p:nvPr/>
        </p:nvSpPr>
        <p:spPr>
          <a:xfrm>
            <a:off x="7603818" y="5143501"/>
            <a:ext cx="626145" cy="1457014"/>
          </a:xfrm>
          <a:custGeom>
            <a:avLst/>
            <a:gdLst/>
            <a:ahLst/>
            <a:cxnLst/>
            <a:rect l="l" t="t" r="r" b="b"/>
            <a:pathLst>
              <a:path w="498475" h="866775">
                <a:moveTo>
                  <a:pt x="388483" y="152151"/>
                </a:moveTo>
                <a:lnTo>
                  <a:pt x="347011" y="176510"/>
                </a:lnTo>
                <a:lnTo>
                  <a:pt x="345694" y="186943"/>
                </a:lnTo>
                <a:lnTo>
                  <a:pt x="340106" y="223646"/>
                </a:lnTo>
                <a:lnTo>
                  <a:pt x="326009" y="295655"/>
                </a:lnTo>
                <a:lnTo>
                  <a:pt x="308610" y="364997"/>
                </a:lnTo>
                <a:lnTo>
                  <a:pt x="288163" y="431545"/>
                </a:lnTo>
                <a:lnTo>
                  <a:pt x="264922" y="494283"/>
                </a:lnTo>
                <a:lnTo>
                  <a:pt x="239395" y="552450"/>
                </a:lnTo>
                <a:lnTo>
                  <a:pt x="211709" y="605916"/>
                </a:lnTo>
                <a:lnTo>
                  <a:pt x="182372" y="653541"/>
                </a:lnTo>
                <a:lnTo>
                  <a:pt x="152019" y="694816"/>
                </a:lnTo>
                <a:lnTo>
                  <a:pt x="120776" y="729233"/>
                </a:lnTo>
                <a:lnTo>
                  <a:pt x="89915" y="755903"/>
                </a:lnTo>
                <a:lnTo>
                  <a:pt x="45212" y="781430"/>
                </a:lnTo>
                <a:lnTo>
                  <a:pt x="0" y="790320"/>
                </a:lnTo>
                <a:lnTo>
                  <a:pt x="2286" y="866520"/>
                </a:lnTo>
                <a:lnTo>
                  <a:pt x="46609" y="860805"/>
                </a:lnTo>
                <a:lnTo>
                  <a:pt x="90297" y="844803"/>
                </a:lnTo>
                <a:lnTo>
                  <a:pt x="132587" y="819022"/>
                </a:lnTo>
                <a:lnTo>
                  <a:pt x="172338" y="785240"/>
                </a:lnTo>
                <a:lnTo>
                  <a:pt x="209550" y="744601"/>
                </a:lnTo>
                <a:lnTo>
                  <a:pt x="244601" y="697483"/>
                </a:lnTo>
                <a:lnTo>
                  <a:pt x="277240" y="644778"/>
                </a:lnTo>
                <a:lnTo>
                  <a:pt x="307467" y="586739"/>
                </a:lnTo>
                <a:lnTo>
                  <a:pt x="335152" y="523747"/>
                </a:lnTo>
                <a:lnTo>
                  <a:pt x="359918" y="456945"/>
                </a:lnTo>
                <a:lnTo>
                  <a:pt x="381762" y="386461"/>
                </a:lnTo>
                <a:lnTo>
                  <a:pt x="400176" y="313054"/>
                </a:lnTo>
                <a:lnTo>
                  <a:pt x="408050" y="275336"/>
                </a:lnTo>
                <a:lnTo>
                  <a:pt x="415036" y="237236"/>
                </a:lnTo>
                <a:lnTo>
                  <a:pt x="421005" y="198500"/>
                </a:lnTo>
                <a:lnTo>
                  <a:pt x="423599" y="178526"/>
                </a:lnTo>
                <a:lnTo>
                  <a:pt x="388483" y="152151"/>
                </a:lnTo>
                <a:close/>
              </a:path>
              <a:path w="498475" h="866775">
                <a:moveTo>
                  <a:pt x="462746" y="152145"/>
                </a:moveTo>
                <a:lnTo>
                  <a:pt x="388493" y="152145"/>
                </a:lnTo>
                <a:lnTo>
                  <a:pt x="426338" y="155955"/>
                </a:lnTo>
                <a:lnTo>
                  <a:pt x="426085" y="159384"/>
                </a:lnTo>
                <a:lnTo>
                  <a:pt x="423599" y="178526"/>
                </a:lnTo>
                <a:lnTo>
                  <a:pt x="498348" y="234695"/>
                </a:lnTo>
                <a:lnTo>
                  <a:pt x="462746" y="152145"/>
                </a:lnTo>
                <a:close/>
              </a:path>
              <a:path w="498475" h="866775">
                <a:moveTo>
                  <a:pt x="397129" y="0"/>
                </a:moveTo>
                <a:lnTo>
                  <a:pt x="270001" y="221741"/>
                </a:lnTo>
                <a:lnTo>
                  <a:pt x="347011" y="176510"/>
                </a:lnTo>
                <a:lnTo>
                  <a:pt x="350393" y="149732"/>
                </a:lnTo>
                <a:lnTo>
                  <a:pt x="350520" y="148336"/>
                </a:lnTo>
                <a:lnTo>
                  <a:pt x="461102" y="148336"/>
                </a:lnTo>
                <a:lnTo>
                  <a:pt x="397129" y="0"/>
                </a:lnTo>
                <a:close/>
              </a:path>
              <a:path w="498475" h="866775">
                <a:moveTo>
                  <a:pt x="388502" y="152153"/>
                </a:moveTo>
                <a:lnTo>
                  <a:pt x="423599" y="178526"/>
                </a:lnTo>
                <a:lnTo>
                  <a:pt x="426085" y="159384"/>
                </a:lnTo>
                <a:lnTo>
                  <a:pt x="426338" y="155955"/>
                </a:lnTo>
                <a:lnTo>
                  <a:pt x="388502" y="152153"/>
                </a:lnTo>
                <a:close/>
              </a:path>
              <a:path w="498475" h="866775">
                <a:moveTo>
                  <a:pt x="350520" y="148336"/>
                </a:moveTo>
                <a:lnTo>
                  <a:pt x="350393" y="149732"/>
                </a:lnTo>
                <a:lnTo>
                  <a:pt x="347011" y="176510"/>
                </a:lnTo>
                <a:lnTo>
                  <a:pt x="388480" y="152153"/>
                </a:lnTo>
                <a:lnTo>
                  <a:pt x="350520" y="148336"/>
                </a:lnTo>
                <a:close/>
              </a:path>
              <a:path w="498475" h="866775">
                <a:moveTo>
                  <a:pt x="461102" y="148336"/>
                </a:moveTo>
                <a:lnTo>
                  <a:pt x="350520" y="148336"/>
                </a:lnTo>
                <a:lnTo>
                  <a:pt x="388493" y="152145"/>
                </a:lnTo>
                <a:lnTo>
                  <a:pt x="462746" y="152145"/>
                </a:lnTo>
                <a:lnTo>
                  <a:pt x="461102" y="148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3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object 23"/>
          <p:cNvSpPr/>
          <p:nvPr/>
        </p:nvSpPr>
        <p:spPr>
          <a:xfrm>
            <a:off x="8390127" y="6958982"/>
            <a:ext cx="271994" cy="448523"/>
          </a:xfrm>
          <a:custGeom>
            <a:avLst/>
            <a:gdLst/>
            <a:ahLst/>
            <a:cxnLst/>
            <a:rect l="l" t="t" r="r" b="b"/>
            <a:pathLst>
              <a:path w="216535" h="216535">
                <a:moveTo>
                  <a:pt x="216408" y="0"/>
                </a:moveTo>
                <a:lnTo>
                  <a:pt x="0" y="0"/>
                </a:lnTo>
                <a:lnTo>
                  <a:pt x="0" y="216408"/>
                </a:lnTo>
                <a:lnTo>
                  <a:pt x="216408" y="216408"/>
                </a:lnTo>
                <a:lnTo>
                  <a:pt x="21640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3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4" name="object 24"/>
          <p:cNvSpPr txBox="1"/>
          <p:nvPr/>
        </p:nvSpPr>
        <p:spPr>
          <a:xfrm>
            <a:off x="8142953" y="7442493"/>
            <a:ext cx="812014" cy="668131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 marR="5080" algn="ctr">
              <a:spcBef>
                <a:spcPts val="420"/>
              </a:spcBef>
            </a:pPr>
            <a:r>
              <a:rPr sz="2000" b="1" spc="-100" dirty="0" err="1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회복형</a:t>
            </a:r>
            <a:r>
              <a:rPr sz="2000" b="1" spc="-10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000" b="1" spc="-2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문제</a:t>
            </a:r>
            <a:endParaRPr sz="20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85" name="object 25"/>
          <p:cNvSpPr/>
          <p:nvPr/>
        </p:nvSpPr>
        <p:spPr>
          <a:xfrm>
            <a:off x="7603818" y="6817017"/>
            <a:ext cx="626145" cy="1355217"/>
          </a:xfrm>
          <a:custGeom>
            <a:avLst/>
            <a:gdLst/>
            <a:ahLst/>
            <a:cxnLst/>
            <a:rect l="l" t="t" r="r" b="b"/>
            <a:pathLst>
              <a:path w="498475" h="866775">
                <a:moveTo>
                  <a:pt x="388483" y="152151"/>
                </a:moveTo>
                <a:lnTo>
                  <a:pt x="347011" y="176510"/>
                </a:lnTo>
                <a:lnTo>
                  <a:pt x="345694" y="186943"/>
                </a:lnTo>
                <a:lnTo>
                  <a:pt x="340106" y="223647"/>
                </a:lnTo>
                <a:lnTo>
                  <a:pt x="326009" y="295655"/>
                </a:lnTo>
                <a:lnTo>
                  <a:pt x="308610" y="364998"/>
                </a:lnTo>
                <a:lnTo>
                  <a:pt x="288163" y="431546"/>
                </a:lnTo>
                <a:lnTo>
                  <a:pt x="264922" y="494284"/>
                </a:lnTo>
                <a:lnTo>
                  <a:pt x="239395" y="552450"/>
                </a:lnTo>
                <a:lnTo>
                  <a:pt x="211709" y="605916"/>
                </a:lnTo>
                <a:lnTo>
                  <a:pt x="182372" y="653541"/>
                </a:lnTo>
                <a:lnTo>
                  <a:pt x="152019" y="694816"/>
                </a:lnTo>
                <a:lnTo>
                  <a:pt x="120776" y="729234"/>
                </a:lnTo>
                <a:lnTo>
                  <a:pt x="89915" y="755903"/>
                </a:lnTo>
                <a:lnTo>
                  <a:pt x="45212" y="781430"/>
                </a:lnTo>
                <a:lnTo>
                  <a:pt x="0" y="790321"/>
                </a:lnTo>
                <a:lnTo>
                  <a:pt x="2286" y="866521"/>
                </a:lnTo>
                <a:lnTo>
                  <a:pt x="46609" y="860805"/>
                </a:lnTo>
                <a:lnTo>
                  <a:pt x="90297" y="844803"/>
                </a:lnTo>
                <a:lnTo>
                  <a:pt x="132587" y="819023"/>
                </a:lnTo>
                <a:lnTo>
                  <a:pt x="172338" y="785240"/>
                </a:lnTo>
                <a:lnTo>
                  <a:pt x="209550" y="744601"/>
                </a:lnTo>
                <a:lnTo>
                  <a:pt x="244601" y="697484"/>
                </a:lnTo>
                <a:lnTo>
                  <a:pt x="277240" y="644778"/>
                </a:lnTo>
                <a:lnTo>
                  <a:pt x="307467" y="586739"/>
                </a:lnTo>
                <a:lnTo>
                  <a:pt x="335152" y="523748"/>
                </a:lnTo>
                <a:lnTo>
                  <a:pt x="359918" y="456946"/>
                </a:lnTo>
                <a:lnTo>
                  <a:pt x="381762" y="386461"/>
                </a:lnTo>
                <a:lnTo>
                  <a:pt x="400176" y="313054"/>
                </a:lnTo>
                <a:lnTo>
                  <a:pt x="408050" y="275336"/>
                </a:lnTo>
                <a:lnTo>
                  <a:pt x="415036" y="237236"/>
                </a:lnTo>
                <a:lnTo>
                  <a:pt x="421005" y="198500"/>
                </a:lnTo>
                <a:lnTo>
                  <a:pt x="423599" y="178526"/>
                </a:lnTo>
                <a:lnTo>
                  <a:pt x="388483" y="152151"/>
                </a:lnTo>
                <a:close/>
              </a:path>
              <a:path w="498475" h="866775">
                <a:moveTo>
                  <a:pt x="462746" y="152146"/>
                </a:moveTo>
                <a:lnTo>
                  <a:pt x="388493" y="152146"/>
                </a:lnTo>
                <a:lnTo>
                  <a:pt x="426338" y="155955"/>
                </a:lnTo>
                <a:lnTo>
                  <a:pt x="426085" y="159385"/>
                </a:lnTo>
                <a:lnTo>
                  <a:pt x="423599" y="178526"/>
                </a:lnTo>
                <a:lnTo>
                  <a:pt x="498348" y="234696"/>
                </a:lnTo>
                <a:lnTo>
                  <a:pt x="462746" y="152146"/>
                </a:lnTo>
                <a:close/>
              </a:path>
              <a:path w="498475" h="866775">
                <a:moveTo>
                  <a:pt x="397129" y="0"/>
                </a:moveTo>
                <a:lnTo>
                  <a:pt x="270001" y="221741"/>
                </a:lnTo>
                <a:lnTo>
                  <a:pt x="347011" y="176510"/>
                </a:lnTo>
                <a:lnTo>
                  <a:pt x="350393" y="149733"/>
                </a:lnTo>
                <a:lnTo>
                  <a:pt x="350520" y="148336"/>
                </a:lnTo>
                <a:lnTo>
                  <a:pt x="461102" y="148336"/>
                </a:lnTo>
                <a:lnTo>
                  <a:pt x="397129" y="0"/>
                </a:lnTo>
                <a:close/>
              </a:path>
              <a:path w="498475" h="866775">
                <a:moveTo>
                  <a:pt x="388502" y="152153"/>
                </a:moveTo>
                <a:lnTo>
                  <a:pt x="423599" y="178526"/>
                </a:lnTo>
                <a:lnTo>
                  <a:pt x="426085" y="159385"/>
                </a:lnTo>
                <a:lnTo>
                  <a:pt x="426338" y="155955"/>
                </a:lnTo>
                <a:lnTo>
                  <a:pt x="388502" y="152153"/>
                </a:lnTo>
                <a:close/>
              </a:path>
              <a:path w="498475" h="866775">
                <a:moveTo>
                  <a:pt x="350520" y="148336"/>
                </a:moveTo>
                <a:lnTo>
                  <a:pt x="350393" y="149733"/>
                </a:lnTo>
                <a:lnTo>
                  <a:pt x="347011" y="176510"/>
                </a:lnTo>
                <a:lnTo>
                  <a:pt x="388480" y="152153"/>
                </a:lnTo>
                <a:lnTo>
                  <a:pt x="350520" y="148336"/>
                </a:lnTo>
                <a:close/>
              </a:path>
              <a:path w="498475" h="866775">
                <a:moveTo>
                  <a:pt x="461102" y="148336"/>
                </a:moveTo>
                <a:lnTo>
                  <a:pt x="350520" y="148336"/>
                </a:lnTo>
                <a:lnTo>
                  <a:pt x="388493" y="152146"/>
                </a:lnTo>
                <a:lnTo>
                  <a:pt x="462746" y="152146"/>
                </a:lnTo>
                <a:lnTo>
                  <a:pt x="461102" y="148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3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object 26"/>
          <p:cNvSpPr/>
          <p:nvPr/>
        </p:nvSpPr>
        <p:spPr>
          <a:xfrm>
            <a:off x="8390127" y="5064202"/>
            <a:ext cx="271994" cy="448523"/>
          </a:xfrm>
          <a:custGeom>
            <a:avLst/>
            <a:gdLst/>
            <a:ahLst/>
            <a:cxnLst/>
            <a:rect l="l" t="t" r="r" b="b"/>
            <a:pathLst>
              <a:path w="216535" h="216535">
                <a:moveTo>
                  <a:pt x="216408" y="0"/>
                </a:moveTo>
                <a:lnTo>
                  <a:pt x="0" y="0"/>
                </a:lnTo>
                <a:lnTo>
                  <a:pt x="0" y="216408"/>
                </a:lnTo>
                <a:lnTo>
                  <a:pt x="216408" y="216408"/>
                </a:lnTo>
                <a:lnTo>
                  <a:pt x="21640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3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object 27"/>
          <p:cNvSpPr txBox="1"/>
          <p:nvPr/>
        </p:nvSpPr>
        <p:spPr>
          <a:xfrm>
            <a:off x="8106871" y="5521310"/>
            <a:ext cx="859566" cy="719426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 marR="5080" algn="ctr">
              <a:spcBef>
                <a:spcPts val="420"/>
              </a:spcBef>
            </a:pPr>
            <a:r>
              <a:rPr sz="2000" b="1" spc="-100" dirty="0" err="1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설정형</a:t>
            </a:r>
            <a:endParaRPr lang="en-US" sz="2000" b="1" spc="-100" dirty="0">
              <a:solidFill>
                <a:srgbClr val="2B374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2700" marR="5080" algn="ctr">
              <a:spcBef>
                <a:spcPts val="420"/>
              </a:spcBef>
            </a:pPr>
            <a:r>
              <a:rPr sz="2000" b="1" spc="-10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000" b="1" spc="-2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문제</a:t>
            </a:r>
            <a:endParaRPr sz="20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88" name="object 28"/>
          <p:cNvSpPr txBox="1"/>
          <p:nvPr/>
        </p:nvSpPr>
        <p:spPr>
          <a:xfrm>
            <a:off x="2978912" y="3700260"/>
            <a:ext cx="4397306" cy="50462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sz="3200" b="1" spc="-12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분석과제란</a:t>
            </a:r>
            <a:r>
              <a:rPr sz="3200" b="1" spc="-10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3200" b="1" spc="-7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무엇인가</a:t>
            </a:r>
            <a:endParaRPr sz="32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89" name="object 29"/>
          <p:cNvSpPr/>
          <p:nvPr/>
        </p:nvSpPr>
        <p:spPr>
          <a:xfrm>
            <a:off x="1333915" y="4298719"/>
            <a:ext cx="7733885" cy="0"/>
          </a:xfrm>
          <a:custGeom>
            <a:avLst/>
            <a:gdLst/>
            <a:ahLst/>
            <a:cxnLst/>
            <a:rect l="l" t="t" r="r" b="b"/>
            <a:pathLst>
              <a:path w="6156959">
                <a:moveTo>
                  <a:pt x="0" y="0"/>
                </a:moveTo>
                <a:lnTo>
                  <a:pt x="6156960" y="0"/>
                </a:lnTo>
              </a:path>
            </a:pathLst>
          </a:custGeom>
          <a:ln w="914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 sz="3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0" name="object 30"/>
          <p:cNvSpPr txBox="1"/>
          <p:nvPr/>
        </p:nvSpPr>
        <p:spPr>
          <a:xfrm>
            <a:off x="1448517" y="4554151"/>
            <a:ext cx="3853479" cy="794447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763905" marR="5080" indent="-751840">
              <a:spcBef>
                <a:spcPts val="235"/>
              </a:spcBef>
            </a:pPr>
            <a:r>
              <a:rPr sz="2400" b="1" i="1" spc="-13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"분석과제"란</a:t>
            </a:r>
            <a:r>
              <a:rPr sz="2400" b="1" i="1" spc="-11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i="1" spc="-140" dirty="0" err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처리하거나</a:t>
            </a:r>
            <a:r>
              <a:rPr sz="2400" b="1" i="1" spc="-114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endParaRPr lang="en-US" sz="2400" b="1" i="1" spc="-140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763905" marR="5080" indent="-751840">
              <a:spcBef>
                <a:spcPts val="235"/>
              </a:spcBef>
            </a:pPr>
            <a:r>
              <a:rPr lang="ko-KR" altLang="en-US" sz="2400" b="1" i="1" spc="-14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해</a:t>
            </a:r>
            <a:r>
              <a:rPr sz="2400" b="1" i="1" spc="-140" dirty="0" err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결해야</a:t>
            </a:r>
            <a:r>
              <a:rPr sz="2400" b="1" i="1" spc="-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i="1" spc="-145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할 </a:t>
            </a:r>
            <a:r>
              <a:rPr lang="ko-KR" altLang="en-US" sz="2400" b="1" i="1" spc="-145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이슈</a:t>
            </a:r>
            <a:r>
              <a:rPr sz="2400" b="1" i="1" spc="-105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를</a:t>
            </a:r>
            <a:r>
              <a:rPr sz="2400" b="1" i="1" spc="-1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i="1" spc="-25" dirty="0" err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의미</a:t>
            </a:r>
            <a:endParaRPr sz="2400" i="1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91" name="object 31"/>
          <p:cNvSpPr txBox="1"/>
          <p:nvPr/>
        </p:nvSpPr>
        <p:spPr>
          <a:xfrm>
            <a:off x="932480" y="5730181"/>
            <a:ext cx="3609450" cy="1159291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/>
          <a:p>
            <a:pPr marL="12700" marR="5080" indent="411480">
              <a:spcBef>
                <a:spcPts val="235"/>
              </a:spcBef>
            </a:pPr>
            <a:r>
              <a:rPr lang="ko-KR" altLang="en-US" sz="2400" b="1" i="1" spc="-14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기</a:t>
            </a:r>
            <a:r>
              <a:rPr sz="2400" b="1" i="1" spc="-140" dirty="0" err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대상태와</a:t>
            </a:r>
            <a:r>
              <a:rPr sz="2400" b="1" i="1" spc="-114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i="1" spc="-20" dirty="0" err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현재상태의</a:t>
            </a:r>
            <a:r>
              <a:rPr sz="2400" b="1" i="1" spc="-2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endParaRPr lang="en-US" sz="2400" b="1" i="1" spc="-20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2700" marR="5080" indent="411480">
              <a:spcBef>
                <a:spcPts val="235"/>
              </a:spcBef>
            </a:pPr>
            <a:r>
              <a:rPr sz="2400" b="1" i="1" spc="-140" dirty="0" err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차이에서</a:t>
            </a:r>
            <a:r>
              <a:rPr sz="2400" b="1" i="1" spc="-105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i="1" spc="-135" dirty="0" err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발생하는</a:t>
            </a:r>
            <a:endParaRPr lang="en-US" sz="2400" b="1" i="1" spc="-135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2700" marR="5080" indent="411480">
              <a:spcBef>
                <a:spcPts val="235"/>
              </a:spcBef>
            </a:pPr>
            <a:r>
              <a:rPr sz="2400" b="1" i="1" spc="-135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"</a:t>
            </a:r>
            <a:r>
              <a:rPr sz="2400" b="1" i="1" spc="-135" dirty="0" err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고통과</a:t>
            </a:r>
            <a:r>
              <a:rPr sz="2400" b="1" i="1" spc="-125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i="1" spc="-13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즐거움"</a:t>
            </a:r>
            <a:endParaRPr sz="2400" i="1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92" name="object 33"/>
          <p:cNvSpPr/>
          <p:nvPr/>
        </p:nvSpPr>
        <p:spPr>
          <a:xfrm>
            <a:off x="5342518" y="4591237"/>
            <a:ext cx="188242" cy="4101157"/>
          </a:xfrm>
          <a:custGeom>
            <a:avLst/>
            <a:gdLst/>
            <a:ahLst/>
            <a:cxnLst/>
            <a:rect l="l" t="t" r="r" b="b"/>
            <a:pathLst>
              <a:path w="149860" h="1979929">
                <a:moveTo>
                  <a:pt x="0" y="0"/>
                </a:moveTo>
                <a:lnTo>
                  <a:pt x="0" y="1979676"/>
                </a:lnTo>
                <a:lnTo>
                  <a:pt x="149351" y="989838"/>
                </a:lnTo>
                <a:lnTo>
                  <a:pt x="0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 sz="3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45250" y="3503626"/>
            <a:ext cx="7727130" cy="629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데이터분석의 주제가 되는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분석과제는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문제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이슈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등 다양한 용어로 부름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endParaRPr lang="ko-KR" altLang="en-US" sz="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문제는 어떠한 기대하는 상태가 있는데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현재상태가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그 기대수준에 미치지 못하거나 충족하지 못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하는데서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발생하게 됨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endParaRPr lang="en-US" altLang="ko-KR" sz="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보통 평상시 관리하는 어떠한 기준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정상상태에 있어야 하는데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수준에서 벗어나게 되면서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고통점과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즐거움이라는 차원의 문제가 발생하게 됨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endParaRPr lang="en-US" altLang="ko-KR" sz="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보통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기대상태에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비해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현재상태가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부정적인 측면에서 나쁜 쪽으로 나타났을 때 이를 원래대로 만회하기 위한 요인을 찾고 개선방안을 찾는 것이 바로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회복형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문제임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endParaRPr lang="en-US" altLang="ko-KR" sz="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회복형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문제는 문제를 일으킨 원인인 공통점을 찾고 이를 약화 또는 제거함으로써 문제를 해결함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endParaRPr lang="en-US" altLang="ko-KR" sz="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반면에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기대상태에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비해 현재상태를 긍정적인 측면에서 공격적으로 상향조정했을 때 이를 달성하기 위한 요인을 찾고 실현방안을 찾는 것이 바로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설정형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문제임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endParaRPr lang="en-US" altLang="ko-KR" sz="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설정형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문제는 긍정적인 상황이 일회성이 아닌 지속적으로 나타날 수 있도록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촉진요인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즐거움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찾고 이를 강화함으로써 문제를 해결함</a:t>
            </a:r>
          </a:p>
        </p:txBody>
      </p:sp>
      <p:sp>
        <p:nvSpPr>
          <p:cNvPr id="11" name="직사각형 10"/>
          <p:cNvSpPr/>
          <p:nvPr/>
        </p:nvSpPr>
        <p:spPr>
          <a:xfrm flipH="1">
            <a:off x="8404993" y="5103796"/>
            <a:ext cx="245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409"/>
              </a:spcBef>
            </a:pPr>
            <a:r>
              <a:rPr lang="en-US" altLang="ko-KR" sz="2000" b="1" spc="3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2</a:t>
            </a:r>
            <a:endParaRPr lang="ko-KR" altLang="en-US" sz="2000" b="1" spc="35" dirty="0">
              <a:solidFill>
                <a:srgbClr val="2B374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93" name="직사각형 92"/>
          <p:cNvSpPr/>
          <p:nvPr/>
        </p:nvSpPr>
        <p:spPr>
          <a:xfrm flipH="1">
            <a:off x="8407758" y="6978534"/>
            <a:ext cx="2452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409"/>
              </a:spcBef>
            </a:pPr>
            <a:r>
              <a:rPr lang="en-US" altLang="ko-KR" sz="2000" b="1" spc="3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1</a:t>
            </a:r>
            <a:endParaRPr lang="ko-KR" altLang="en-US" sz="2000" b="1" spc="35" dirty="0">
              <a:solidFill>
                <a:srgbClr val="2B374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295400" y="7002093"/>
            <a:ext cx="962783" cy="1099306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2838411" y="7002093"/>
            <a:ext cx="962783" cy="1099306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기대상태</a:t>
            </a:r>
            <a:endParaRPr lang="ko-KR" altLang="en-US" sz="2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4228066" y="7002093"/>
            <a:ext cx="962783" cy="1099306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현재상태</a:t>
            </a:r>
            <a:endParaRPr lang="ko-KR" altLang="en-US" sz="2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4073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4800" b="1" kern="0" spc="-200" dirty="0" err="1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분석과제</a:t>
            </a:r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기획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03218" y="1530900"/>
            <a:ext cx="16508982" cy="1578269"/>
            <a:chOff x="703218" y="1409700"/>
            <a:chExt cx="16508982" cy="1315408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315408"/>
              <a:chOff x="1093218" y="1903334"/>
              <a:chExt cx="16508982" cy="1259380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8"/>
                <a:ext cx="16508982" cy="1173146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41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02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7695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문제와 데이터분석의 관계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(2/2)</a:t>
              </a:r>
              <a:endParaRPr lang="ko-KR" altLang="en-US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데이터분석을 통해 주어진 문제해결을 위해 탐색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기술적 분석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설명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인과적 분석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최적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처방적 분석을 수행함</a:t>
              </a:r>
            </a:p>
          </p:txBody>
        </p:sp>
      </p:grpSp>
      <p:sp>
        <p:nvSpPr>
          <p:cNvPr id="88" name="object 28"/>
          <p:cNvSpPr txBox="1"/>
          <p:nvPr/>
        </p:nvSpPr>
        <p:spPr>
          <a:xfrm>
            <a:off x="2517195" y="3365972"/>
            <a:ext cx="5320741" cy="9970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ko-KR" altLang="en-US" sz="3200" b="1" spc="-12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데이터분석이</a:t>
            </a:r>
            <a:r>
              <a:rPr sz="3200" b="1" spc="-12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란</a:t>
            </a:r>
            <a:r>
              <a:rPr sz="3200" b="1" spc="-10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3200" b="1" spc="-7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무엇인가</a:t>
            </a:r>
            <a:endParaRPr sz="32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89" name="object 29"/>
          <p:cNvSpPr/>
          <p:nvPr/>
        </p:nvSpPr>
        <p:spPr>
          <a:xfrm>
            <a:off x="1333915" y="3964431"/>
            <a:ext cx="7733885" cy="0"/>
          </a:xfrm>
          <a:custGeom>
            <a:avLst/>
            <a:gdLst/>
            <a:ahLst/>
            <a:cxnLst/>
            <a:rect l="l" t="t" r="r" b="b"/>
            <a:pathLst>
              <a:path w="6156959">
                <a:moveTo>
                  <a:pt x="0" y="0"/>
                </a:moveTo>
                <a:lnTo>
                  <a:pt x="6156960" y="0"/>
                </a:lnTo>
              </a:path>
            </a:pathLst>
          </a:custGeom>
          <a:ln w="914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 sz="32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45250" y="3503626"/>
            <a:ext cx="7466950" cy="6075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데이터분석이란 당면한 문제가 정말 중요한 문제인지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(Big Problem)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파악하고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이에 대한 원인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결과 전개과정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(Mechanism)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대한 이해를 통해서 적절한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조치방안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(Action Scenario)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마련하는 하나의 문제해결 기법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(Problem Solution)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보는 것이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본질임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데이터분석을 통해 현재 주어진 문제를 이해하고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이에 대한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조치방안이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적절하게 검증되었을 때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앞으로도 유사한 문제에 대해 이러한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조치방안이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효과적으로 사용이 될 수 있을 것이라는 믿음을 통해 미래를 예측함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문제의 해결을 위해서는 현재상태를 기대수준에 충족할 수 있도록 변화시켜야 하며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또한 기대수준도 달성 가능한 수준으로 적절하게 설정하는 것이 필요함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데이터분석은 데이터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통계공식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알고리즘이 초점이 아니며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또한 탐색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기술적 분석이나 설명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인과적 분석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최적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처방적 분석들이 별도로 존재하는 것이 아닌 어떠한 분석을 하더라도 정도의 차이는 있으나 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가지 관점에서 분석을 수행하는 것임</a:t>
            </a:r>
          </a:p>
        </p:txBody>
      </p:sp>
      <p:grpSp>
        <p:nvGrpSpPr>
          <p:cNvPr id="36" name="object 10"/>
          <p:cNvGrpSpPr/>
          <p:nvPr/>
        </p:nvGrpSpPr>
        <p:grpSpPr>
          <a:xfrm>
            <a:off x="1122487" y="8251703"/>
            <a:ext cx="2450323" cy="1158997"/>
            <a:chOff x="327659" y="5718047"/>
            <a:chExt cx="1960245" cy="762000"/>
          </a:xfrm>
        </p:grpSpPr>
        <p:sp>
          <p:nvSpPr>
            <p:cNvPr id="37" name="object 11"/>
            <p:cNvSpPr/>
            <p:nvPr/>
          </p:nvSpPr>
          <p:spPr>
            <a:xfrm>
              <a:off x="332231" y="5722619"/>
              <a:ext cx="1950720" cy="753110"/>
            </a:xfrm>
            <a:custGeom>
              <a:avLst/>
              <a:gdLst/>
              <a:ahLst/>
              <a:cxnLst/>
              <a:rect l="l" t="t" r="r" b="b"/>
              <a:pathLst>
                <a:path w="1950720" h="753110">
                  <a:moveTo>
                    <a:pt x="1825244" y="0"/>
                  </a:moveTo>
                  <a:lnTo>
                    <a:pt x="125475" y="0"/>
                  </a:lnTo>
                  <a:lnTo>
                    <a:pt x="76638" y="9854"/>
                  </a:lnTo>
                  <a:lnTo>
                    <a:pt x="36753" y="36734"/>
                  </a:lnTo>
                  <a:lnTo>
                    <a:pt x="9861" y="76616"/>
                  </a:lnTo>
                  <a:lnTo>
                    <a:pt x="0" y="125475"/>
                  </a:lnTo>
                  <a:lnTo>
                    <a:pt x="0" y="627379"/>
                  </a:lnTo>
                  <a:lnTo>
                    <a:pt x="9861" y="676239"/>
                  </a:lnTo>
                  <a:lnTo>
                    <a:pt x="36753" y="716121"/>
                  </a:lnTo>
                  <a:lnTo>
                    <a:pt x="76638" y="743001"/>
                  </a:lnTo>
                  <a:lnTo>
                    <a:pt x="125475" y="752855"/>
                  </a:lnTo>
                  <a:lnTo>
                    <a:pt x="1825244" y="752855"/>
                  </a:lnTo>
                  <a:lnTo>
                    <a:pt x="1874103" y="743001"/>
                  </a:lnTo>
                  <a:lnTo>
                    <a:pt x="1913985" y="716121"/>
                  </a:lnTo>
                  <a:lnTo>
                    <a:pt x="1940865" y="676239"/>
                  </a:lnTo>
                  <a:lnTo>
                    <a:pt x="1950720" y="627379"/>
                  </a:lnTo>
                  <a:lnTo>
                    <a:pt x="1950720" y="125475"/>
                  </a:lnTo>
                  <a:lnTo>
                    <a:pt x="1940865" y="76616"/>
                  </a:lnTo>
                  <a:lnTo>
                    <a:pt x="1913985" y="36734"/>
                  </a:lnTo>
                  <a:lnTo>
                    <a:pt x="1874103" y="9854"/>
                  </a:lnTo>
                  <a:lnTo>
                    <a:pt x="1825244" y="0"/>
                  </a:lnTo>
                  <a:close/>
                </a:path>
              </a:pathLst>
            </a:custGeom>
            <a:solidFill>
              <a:srgbClr val="B1CDE3"/>
            </a:solidFill>
          </p:spPr>
          <p:txBody>
            <a:bodyPr wrap="square" lIns="0" tIns="0" rIns="0" bIns="0" rtlCol="0"/>
            <a:lstStyle/>
            <a:p>
              <a:endParaRPr sz="2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object 12"/>
            <p:cNvSpPr/>
            <p:nvPr/>
          </p:nvSpPr>
          <p:spPr>
            <a:xfrm>
              <a:off x="332231" y="5722619"/>
              <a:ext cx="1950720" cy="753110"/>
            </a:xfrm>
            <a:custGeom>
              <a:avLst/>
              <a:gdLst/>
              <a:ahLst/>
              <a:cxnLst/>
              <a:rect l="l" t="t" r="r" b="b"/>
              <a:pathLst>
                <a:path w="1950720" h="753110">
                  <a:moveTo>
                    <a:pt x="0" y="125475"/>
                  </a:moveTo>
                  <a:lnTo>
                    <a:pt x="9861" y="76616"/>
                  </a:lnTo>
                  <a:lnTo>
                    <a:pt x="36753" y="36734"/>
                  </a:lnTo>
                  <a:lnTo>
                    <a:pt x="76638" y="9854"/>
                  </a:lnTo>
                  <a:lnTo>
                    <a:pt x="125475" y="0"/>
                  </a:lnTo>
                  <a:lnTo>
                    <a:pt x="1825244" y="0"/>
                  </a:lnTo>
                  <a:lnTo>
                    <a:pt x="1874103" y="9854"/>
                  </a:lnTo>
                  <a:lnTo>
                    <a:pt x="1913985" y="36734"/>
                  </a:lnTo>
                  <a:lnTo>
                    <a:pt x="1940865" y="76616"/>
                  </a:lnTo>
                  <a:lnTo>
                    <a:pt x="1950720" y="125475"/>
                  </a:lnTo>
                  <a:lnTo>
                    <a:pt x="1950720" y="627379"/>
                  </a:lnTo>
                  <a:lnTo>
                    <a:pt x="1940865" y="676239"/>
                  </a:lnTo>
                  <a:lnTo>
                    <a:pt x="1913985" y="716121"/>
                  </a:lnTo>
                  <a:lnTo>
                    <a:pt x="1874103" y="743001"/>
                  </a:lnTo>
                  <a:lnTo>
                    <a:pt x="1825244" y="752855"/>
                  </a:lnTo>
                  <a:lnTo>
                    <a:pt x="125475" y="752855"/>
                  </a:lnTo>
                  <a:lnTo>
                    <a:pt x="76638" y="743001"/>
                  </a:lnTo>
                  <a:lnTo>
                    <a:pt x="36753" y="716121"/>
                  </a:lnTo>
                  <a:lnTo>
                    <a:pt x="9861" y="676239"/>
                  </a:lnTo>
                  <a:lnTo>
                    <a:pt x="0" y="627379"/>
                  </a:lnTo>
                  <a:lnTo>
                    <a:pt x="0" y="125475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 sz="2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9" name="object 13"/>
          <p:cNvSpPr txBox="1"/>
          <p:nvPr/>
        </p:nvSpPr>
        <p:spPr>
          <a:xfrm>
            <a:off x="1075860" y="8592447"/>
            <a:ext cx="2545197" cy="567463"/>
          </a:xfrm>
          <a:prstGeom prst="rect">
            <a:avLst/>
          </a:prstGeom>
        </p:spPr>
        <p:txBody>
          <a:bodyPr vert="horz" wrap="square" lIns="0" tIns="13335" rIns="0" bIns="0" rtlCol="0" anchor="ctr" anchorCtr="0">
            <a:spAutoFit/>
          </a:bodyPr>
          <a:lstStyle/>
          <a:p>
            <a:pPr marL="131445" marR="125730" indent="-635" algn="ctr">
              <a:lnSpc>
                <a:spcPct val="100000"/>
              </a:lnSpc>
              <a:spcBef>
                <a:spcPts val="105"/>
              </a:spcBef>
            </a:pPr>
            <a:r>
              <a:rPr b="1" spc="-2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문제의 </a:t>
            </a:r>
            <a:r>
              <a:rPr b="1" spc="-9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중요도</a:t>
            </a:r>
            <a:r>
              <a:rPr b="1" spc="-12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b="1"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인식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algn="ctr">
              <a:lnSpc>
                <a:spcPct val="100000"/>
              </a:lnSpc>
            </a:pPr>
            <a:r>
              <a:rPr b="1" spc="-3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(Big</a:t>
            </a:r>
            <a:r>
              <a:rPr b="1" spc="-9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b="1" spc="-1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Problem)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grpSp>
        <p:nvGrpSpPr>
          <p:cNvPr id="40" name="object 14"/>
          <p:cNvGrpSpPr/>
          <p:nvPr/>
        </p:nvGrpSpPr>
        <p:grpSpPr>
          <a:xfrm>
            <a:off x="3743784" y="8251703"/>
            <a:ext cx="2450323" cy="1158997"/>
            <a:chOff x="2424683" y="5718047"/>
            <a:chExt cx="1960245" cy="762000"/>
          </a:xfrm>
        </p:grpSpPr>
        <p:sp>
          <p:nvSpPr>
            <p:cNvPr id="41" name="object 15"/>
            <p:cNvSpPr/>
            <p:nvPr/>
          </p:nvSpPr>
          <p:spPr>
            <a:xfrm>
              <a:off x="2429255" y="5722619"/>
              <a:ext cx="1950720" cy="753110"/>
            </a:xfrm>
            <a:custGeom>
              <a:avLst/>
              <a:gdLst/>
              <a:ahLst/>
              <a:cxnLst/>
              <a:rect l="l" t="t" r="r" b="b"/>
              <a:pathLst>
                <a:path w="1950720" h="753110">
                  <a:moveTo>
                    <a:pt x="1825244" y="0"/>
                  </a:moveTo>
                  <a:lnTo>
                    <a:pt x="125475" y="0"/>
                  </a:lnTo>
                  <a:lnTo>
                    <a:pt x="76616" y="9854"/>
                  </a:lnTo>
                  <a:lnTo>
                    <a:pt x="36734" y="36734"/>
                  </a:lnTo>
                  <a:lnTo>
                    <a:pt x="9854" y="76616"/>
                  </a:lnTo>
                  <a:lnTo>
                    <a:pt x="0" y="125475"/>
                  </a:lnTo>
                  <a:lnTo>
                    <a:pt x="0" y="627379"/>
                  </a:lnTo>
                  <a:lnTo>
                    <a:pt x="9854" y="676239"/>
                  </a:lnTo>
                  <a:lnTo>
                    <a:pt x="36734" y="716121"/>
                  </a:lnTo>
                  <a:lnTo>
                    <a:pt x="76616" y="743001"/>
                  </a:lnTo>
                  <a:lnTo>
                    <a:pt x="125475" y="752855"/>
                  </a:lnTo>
                  <a:lnTo>
                    <a:pt x="1825244" y="752855"/>
                  </a:lnTo>
                  <a:lnTo>
                    <a:pt x="1874103" y="743001"/>
                  </a:lnTo>
                  <a:lnTo>
                    <a:pt x="1913985" y="716121"/>
                  </a:lnTo>
                  <a:lnTo>
                    <a:pt x="1940865" y="676239"/>
                  </a:lnTo>
                  <a:lnTo>
                    <a:pt x="1950720" y="627379"/>
                  </a:lnTo>
                  <a:lnTo>
                    <a:pt x="1950720" y="125475"/>
                  </a:lnTo>
                  <a:lnTo>
                    <a:pt x="1940865" y="76616"/>
                  </a:lnTo>
                  <a:lnTo>
                    <a:pt x="1913985" y="36734"/>
                  </a:lnTo>
                  <a:lnTo>
                    <a:pt x="1874103" y="9854"/>
                  </a:lnTo>
                  <a:lnTo>
                    <a:pt x="1825244" y="0"/>
                  </a:lnTo>
                  <a:close/>
                </a:path>
              </a:pathLst>
            </a:custGeom>
            <a:solidFill>
              <a:srgbClr val="B1CDE3"/>
            </a:solidFill>
          </p:spPr>
          <p:txBody>
            <a:bodyPr wrap="square" lIns="0" tIns="0" rIns="0" bIns="0" rtlCol="0"/>
            <a:lstStyle/>
            <a:p>
              <a:endParaRPr sz="2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object 16"/>
            <p:cNvSpPr/>
            <p:nvPr/>
          </p:nvSpPr>
          <p:spPr>
            <a:xfrm>
              <a:off x="2429255" y="5722619"/>
              <a:ext cx="1950720" cy="753110"/>
            </a:xfrm>
            <a:custGeom>
              <a:avLst/>
              <a:gdLst/>
              <a:ahLst/>
              <a:cxnLst/>
              <a:rect l="l" t="t" r="r" b="b"/>
              <a:pathLst>
                <a:path w="1950720" h="753110">
                  <a:moveTo>
                    <a:pt x="0" y="125475"/>
                  </a:moveTo>
                  <a:lnTo>
                    <a:pt x="9854" y="76616"/>
                  </a:lnTo>
                  <a:lnTo>
                    <a:pt x="36734" y="36734"/>
                  </a:lnTo>
                  <a:lnTo>
                    <a:pt x="76616" y="9854"/>
                  </a:lnTo>
                  <a:lnTo>
                    <a:pt x="125475" y="0"/>
                  </a:lnTo>
                  <a:lnTo>
                    <a:pt x="1825244" y="0"/>
                  </a:lnTo>
                  <a:lnTo>
                    <a:pt x="1874103" y="9854"/>
                  </a:lnTo>
                  <a:lnTo>
                    <a:pt x="1913985" y="36734"/>
                  </a:lnTo>
                  <a:lnTo>
                    <a:pt x="1940865" y="76616"/>
                  </a:lnTo>
                  <a:lnTo>
                    <a:pt x="1950720" y="125475"/>
                  </a:lnTo>
                  <a:lnTo>
                    <a:pt x="1950720" y="627379"/>
                  </a:lnTo>
                  <a:lnTo>
                    <a:pt x="1940865" y="676239"/>
                  </a:lnTo>
                  <a:lnTo>
                    <a:pt x="1913985" y="716121"/>
                  </a:lnTo>
                  <a:lnTo>
                    <a:pt x="1874103" y="743001"/>
                  </a:lnTo>
                  <a:lnTo>
                    <a:pt x="1825244" y="752855"/>
                  </a:lnTo>
                  <a:lnTo>
                    <a:pt x="125475" y="752855"/>
                  </a:lnTo>
                  <a:lnTo>
                    <a:pt x="76616" y="743001"/>
                  </a:lnTo>
                  <a:lnTo>
                    <a:pt x="36734" y="716121"/>
                  </a:lnTo>
                  <a:lnTo>
                    <a:pt x="9854" y="676239"/>
                  </a:lnTo>
                  <a:lnTo>
                    <a:pt x="0" y="627379"/>
                  </a:lnTo>
                  <a:lnTo>
                    <a:pt x="0" y="125475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 sz="2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3" name="object 17"/>
          <p:cNvSpPr txBox="1"/>
          <p:nvPr/>
        </p:nvSpPr>
        <p:spPr>
          <a:xfrm>
            <a:off x="3832086" y="8547662"/>
            <a:ext cx="2275464" cy="567463"/>
          </a:xfrm>
          <a:prstGeom prst="rect">
            <a:avLst/>
          </a:prstGeom>
        </p:spPr>
        <p:txBody>
          <a:bodyPr vert="horz" wrap="square" lIns="0" tIns="13335" rIns="0" bIns="0" rtlCol="0" anchor="ctr" anchorCtr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5"/>
              </a:spcBef>
            </a:pPr>
            <a:r>
              <a:rPr b="1" spc="-2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문제</a:t>
            </a:r>
            <a:r>
              <a:rPr b="1" spc="5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b="1" spc="-9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전개과정의</a:t>
            </a:r>
            <a:r>
              <a:rPr b="1" spc="-114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b="1" spc="-9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규명 </a:t>
            </a:r>
            <a:r>
              <a:rPr b="1" spc="-1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(Mechanism)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grpSp>
        <p:nvGrpSpPr>
          <p:cNvPr id="44" name="object 18"/>
          <p:cNvGrpSpPr/>
          <p:nvPr/>
        </p:nvGrpSpPr>
        <p:grpSpPr>
          <a:xfrm>
            <a:off x="6365083" y="8240115"/>
            <a:ext cx="2450323" cy="1158997"/>
            <a:chOff x="4521708" y="5710428"/>
            <a:chExt cx="1960245" cy="762000"/>
          </a:xfrm>
        </p:grpSpPr>
        <p:sp>
          <p:nvSpPr>
            <p:cNvPr id="45" name="object 19"/>
            <p:cNvSpPr/>
            <p:nvPr/>
          </p:nvSpPr>
          <p:spPr>
            <a:xfrm>
              <a:off x="4526280" y="5715000"/>
              <a:ext cx="1950720" cy="753110"/>
            </a:xfrm>
            <a:custGeom>
              <a:avLst/>
              <a:gdLst/>
              <a:ahLst/>
              <a:cxnLst/>
              <a:rect l="l" t="t" r="r" b="b"/>
              <a:pathLst>
                <a:path w="1950720" h="753110">
                  <a:moveTo>
                    <a:pt x="1825244" y="0"/>
                  </a:moveTo>
                  <a:lnTo>
                    <a:pt x="125475" y="0"/>
                  </a:lnTo>
                  <a:lnTo>
                    <a:pt x="76616" y="9854"/>
                  </a:lnTo>
                  <a:lnTo>
                    <a:pt x="36734" y="36734"/>
                  </a:lnTo>
                  <a:lnTo>
                    <a:pt x="9854" y="76616"/>
                  </a:lnTo>
                  <a:lnTo>
                    <a:pt x="0" y="125475"/>
                  </a:lnTo>
                  <a:lnTo>
                    <a:pt x="0" y="627379"/>
                  </a:lnTo>
                  <a:lnTo>
                    <a:pt x="9854" y="676239"/>
                  </a:lnTo>
                  <a:lnTo>
                    <a:pt x="36734" y="716121"/>
                  </a:lnTo>
                  <a:lnTo>
                    <a:pt x="76616" y="743001"/>
                  </a:lnTo>
                  <a:lnTo>
                    <a:pt x="125475" y="752855"/>
                  </a:lnTo>
                  <a:lnTo>
                    <a:pt x="1825244" y="752855"/>
                  </a:lnTo>
                  <a:lnTo>
                    <a:pt x="1874103" y="743001"/>
                  </a:lnTo>
                  <a:lnTo>
                    <a:pt x="1913985" y="716121"/>
                  </a:lnTo>
                  <a:lnTo>
                    <a:pt x="1940865" y="676239"/>
                  </a:lnTo>
                  <a:lnTo>
                    <a:pt x="1950720" y="627379"/>
                  </a:lnTo>
                  <a:lnTo>
                    <a:pt x="1950720" y="125475"/>
                  </a:lnTo>
                  <a:lnTo>
                    <a:pt x="1940865" y="76616"/>
                  </a:lnTo>
                  <a:lnTo>
                    <a:pt x="1913985" y="36734"/>
                  </a:lnTo>
                  <a:lnTo>
                    <a:pt x="1874103" y="9854"/>
                  </a:lnTo>
                  <a:lnTo>
                    <a:pt x="1825244" y="0"/>
                  </a:lnTo>
                  <a:close/>
                </a:path>
              </a:pathLst>
            </a:custGeom>
            <a:solidFill>
              <a:srgbClr val="B1CDE3"/>
            </a:solidFill>
          </p:spPr>
          <p:txBody>
            <a:bodyPr wrap="square" lIns="0" tIns="0" rIns="0" bIns="0" rtlCol="0"/>
            <a:lstStyle/>
            <a:p>
              <a:endParaRPr sz="2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object 20"/>
            <p:cNvSpPr/>
            <p:nvPr/>
          </p:nvSpPr>
          <p:spPr>
            <a:xfrm>
              <a:off x="4526280" y="5715000"/>
              <a:ext cx="1950720" cy="753110"/>
            </a:xfrm>
            <a:custGeom>
              <a:avLst/>
              <a:gdLst/>
              <a:ahLst/>
              <a:cxnLst/>
              <a:rect l="l" t="t" r="r" b="b"/>
              <a:pathLst>
                <a:path w="1950720" h="753110">
                  <a:moveTo>
                    <a:pt x="0" y="125475"/>
                  </a:moveTo>
                  <a:lnTo>
                    <a:pt x="9854" y="76616"/>
                  </a:lnTo>
                  <a:lnTo>
                    <a:pt x="36734" y="36734"/>
                  </a:lnTo>
                  <a:lnTo>
                    <a:pt x="76616" y="9854"/>
                  </a:lnTo>
                  <a:lnTo>
                    <a:pt x="125475" y="0"/>
                  </a:lnTo>
                  <a:lnTo>
                    <a:pt x="1825244" y="0"/>
                  </a:lnTo>
                  <a:lnTo>
                    <a:pt x="1874103" y="9854"/>
                  </a:lnTo>
                  <a:lnTo>
                    <a:pt x="1913985" y="36734"/>
                  </a:lnTo>
                  <a:lnTo>
                    <a:pt x="1940865" y="76616"/>
                  </a:lnTo>
                  <a:lnTo>
                    <a:pt x="1950720" y="125475"/>
                  </a:lnTo>
                  <a:lnTo>
                    <a:pt x="1950720" y="627379"/>
                  </a:lnTo>
                  <a:lnTo>
                    <a:pt x="1940865" y="676239"/>
                  </a:lnTo>
                  <a:lnTo>
                    <a:pt x="1913985" y="716121"/>
                  </a:lnTo>
                  <a:lnTo>
                    <a:pt x="1874103" y="743001"/>
                  </a:lnTo>
                  <a:lnTo>
                    <a:pt x="1825244" y="752855"/>
                  </a:lnTo>
                  <a:lnTo>
                    <a:pt x="125475" y="752855"/>
                  </a:lnTo>
                  <a:lnTo>
                    <a:pt x="76616" y="743001"/>
                  </a:lnTo>
                  <a:lnTo>
                    <a:pt x="36734" y="716121"/>
                  </a:lnTo>
                  <a:lnTo>
                    <a:pt x="9854" y="676239"/>
                  </a:lnTo>
                  <a:lnTo>
                    <a:pt x="0" y="627379"/>
                  </a:lnTo>
                  <a:lnTo>
                    <a:pt x="0" y="125475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 sz="2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8" name="object 22"/>
          <p:cNvGrpSpPr/>
          <p:nvPr/>
        </p:nvGrpSpPr>
        <p:grpSpPr>
          <a:xfrm>
            <a:off x="1120264" y="5152460"/>
            <a:ext cx="2593992" cy="961002"/>
            <a:chOff x="325881" y="3578097"/>
            <a:chExt cx="2075180" cy="631825"/>
          </a:xfrm>
        </p:grpSpPr>
        <p:sp>
          <p:nvSpPr>
            <p:cNvPr id="49" name="object 23"/>
            <p:cNvSpPr/>
            <p:nvPr/>
          </p:nvSpPr>
          <p:spPr>
            <a:xfrm>
              <a:off x="332231" y="3584447"/>
              <a:ext cx="2062480" cy="619125"/>
            </a:xfrm>
            <a:custGeom>
              <a:avLst/>
              <a:gdLst/>
              <a:ahLst/>
              <a:cxnLst/>
              <a:rect l="l" t="t" r="r" b="b"/>
              <a:pathLst>
                <a:path w="2062480" h="619125">
                  <a:moveTo>
                    <a:pt x="1946148" y="0"/>
                  </a:moveTo>
                  <a:lnTo>
                    <a:pt x="0" y="0"/>
                  </a:lnTo>
                  <a:lnTo>
                    <a:pt x="0" y="618743"/>
                  </a:lnTo>
                  <a:lnTo>
                    <a:pt x="1946148" y="618743"/>
                  </a:lnTo>
                  <a:lnTo>
                    <a:pt x="2061972" y="309372"/>
                  </a:lnTo>
                  <a:lnTo>
                    <a:pt x="1946148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 sz="2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object 24"/>
            <p:cNvSpPr/>
            <p:nvPr/>
          </p:nvSpPr>
          <p:spPr>
            <a:xfrm>
              <a:off x="332231" y="3584447"/>
              <a:ext cx="2062480" cy="619125"/>
            </a:xfrm>
            <a:custGeom>
              <a:avLst/>
              <a:gdLst/>
              <a:ahLst/>
              <a:cxnLst/>
              <a:rect l="l" t="t" r="r" b="b"/>
              <a:pathLst>
                <a:path w="2062480" h="619125">
                  <a:moveTo>
                    <a:pt x="0" y="0"/>
                  </a:moveTo>
                  <a:lnTo>
                    <a:pt x="1946148" y="0"/>
                  </a:lnTo>
                  <a:lnTo>
                    <a:pt x="2061972" y="309372"/>
                  </a:lnTo>
                  <a:lnTo>
                    <a:pt x="1946148" y="618743"/>
                  </a:lnTo>
                  <a:lnTo>
                    <a:pt x="0" y="618743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EDEBE0"/>
              </a:solidFill>
            </a:ln>
          </p:spPr>
          <p:txBody>
            <a:bodyPr wrap="square" lIns="0" tIns="0" rIns="0" bIns="0" rtlCol="0"/>
            <a:lstStyle/>
            <a:p>
              <a:endParaRPr sz="2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1" name="object 25"/>
          <p:cNvSpPr txBox="1"/>
          <p:nvPr/>
        </p:nvSpPr>
        <p:spPr>
          <a:xfrm>
            <a:off x="1160333" y="6281727"/>
            <a:ext cx="2313415" cy="2559291"/>
          </a:xfrm>
          <a:prstGeom prst="rect">
            <a:avLst/>
          </a:prstGeom>
        </p:spPr>
        <p:txBody>
          <a:bodyPr vert="horz" wrap="square" lIns="0" tIns="13335" rIns="0" bIns="0" rtlCol="0">
            <a:noAutofit/>
          </a:bodyPr>
          <a:lstStyle/>
          <a:p>
            <a:pPr marL="195580" indent="-183515">
              <a:lnSpc>
                <a:spcPct val="100000"/>
              </a:lnSpc>
              <a:spcBef>
                <a:spcPts val="1280"/>
              </a:spcBef>
              <a:buFont typeface="Arial"/>
              <a:buChar char="•"/>
              <a:tabLst>
                <a:tab pos="195580" algn="l"/>
                <a:tab pos="196215" algn="l"/>
              </a:tabLst>
            </a:pPr>
            <a:r>
              <a:rPr sz="1600" b="1" spc="-80" dirty="0" err="1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어떤</a:t>
            </a:r>
            <a:r>
              <a:rPr sz="1600" b="1" spc="-7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1600" b="1" spc="-8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문제가 </a:t>
            </a:r>
            <a:r>
              <a:rPr sz="1600" b="1" spc="-1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일어났는지</a:t>
            </a:r>
            <a:endParaRPr sz="16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95580">
              <a:lnSpc>
                <a:spcPct val="100000"/>
              </a:lnSpc>
              <a:spcBef>
                <a:spcPts val="155"/>
              </a:spcBef>
            </a:pPr>
            <a:r>
              <a:rPr sz="1600" b="1" spc="-8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/일어나고</a:t>
            </a:r>
            <a:r>
              <a:rPr sz="1600" b="1" spc="-6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1600" b="1" spc="-2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있는지</a:t>
            </a:r>
            <a:endParaRPr sz="16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95580">
              <a:lnSpc>
                <a:spcPct val="100000"/>
              </a:lnSpc>
              <a:spcBef>
                <a:spcPts val="170"/>
              </a:spcBef>
            </a:pPr>
            <a:r>
              <a:rPr sz="1600" b="1" spc="-8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/일어날 </a:t>
            </a:r>
            <a:r>
              <a:rPr sz="1600" b="1" spc="-2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것인지?</a:t>
            </a:r>
            <a:endParaRPr sz="16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95580" marR="26670" indent="-183515">
              <a:lnSpc>
                <a:spcPct val="110800"/>
              </a:lnSpc>
              <a:spcBef>
                <a:spcPts val="600"/>
              </a:spcBef>
              <a:buFont typeface="Arial"/>
              <a:buChar char="•"/>
              <a:tabLst>
                <a:tab pos="195580" algn="l"/>
                <a:tab pos="196215" algn="l"/>
              </a:tabLst>
            </a:pPr>
            <a:r>
              <a:rPr sz="1600" b="1" spc="-8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그</a:t>
            </a:r>
            <a:r>
              <a:rPr sz="1600" b="1" spc="-7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1600" b="1" spc="-8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문제가</a:t>
            </a:r>
            <a:r>
              <a:rPr sz="1600" b="1" spc="-8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1600" b="1" spc="-2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정말로 </a:t>
            </a:r>
            <a:r>
              <a:rPr sz="1600" b="1" spc="-8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살펴보아야할</a:t>
            </a:r>
            <a:r>
              <a:rPr sz="1600" b="1" spc="-5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1600" b="1" spc="-5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문제인지?</a:t>
            </a:r>
            <a:endParaRPr sz="16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grpSp>
        <p:nvGrpSpPr>
          <p:cNvPr id="52" name="object 26"/>
          <p:cNvGrpSpPr/>
          <p:nvPr/>
        </p:nvGrpSpPr>
        <p:grpSpPr>
          <a:xfrm>
            <a:off x="3701556" y="5152460"/>
            <a:ext cx="2593992" cy="961002"/>
            <a:chOff x="2390901" y="3578097"/>
            <a:chExt cx="2075180" cy="631825"/>
          </a:xfrm>
        </p:grpSpPr>
        <p:sp>
          <p:nvSpPr>
            <p:cNvPr id="53" name="object 27"/>
            <p:cNvSpPr/>
            <p:nvPr/>
          </p:nvSpPr>
          <p:spPr>
            <a:xfrm>
              <a:off x="2397251" y="3584447"/>
              <a:ext cx="2062480" cy="619125"/>
            </a:xfrm>
            <a:custGeom>
              <a:avLst/>
              <a:gdLst/>
              <a:ahLst/>
              <a:cxnLst/>
              <a:rect l="l" t="t" r="r" b="b"/>
              <a:pathLst>
                <a:path w="2062479" h="619125">
                  <a:moveTo>
                    <a:pt x="1946148" y="0"/>
                  </a:moveTo>
                  <a:lnTo>
                    <a:pt x="0" y="0"/>
                  </a:lnTo>
                  <a:lnTo>
                    <a:pt x="0" y="618743"/>
                  </a:lnTo>
                  <a:lnTo>
                    <a:pt x="1946148" y="618743"/>
                  </a:lnTo>
                  <a:lnTo>
                    <a:pt x="2061972" y="309372"/>
                  </a:lnTo>
                  <a:lnTo>
                    <a:pt x="1946148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 sz="2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object 28"/>
            <p:cNvSpPr/>
            <p:nvPr/>
          </p:nvSpPr>
          <p:spPr>
            <a:xfrm>
              <a:off x="2397251" y="3584447"/>
              <a:ext cx="2062480" cy="619125"/>
            </a:xfrm>
            <a:custGeom>
              <a:avLst/>
              <a:gdLst/>
              <a:ahLst/>
              <a:cxnLst/>
              <a:rect l="l" t="t" r="r" b="b"/>
              <a:pathLst>
                <a:path w="2062479" h="619125">
                  <a:moveTo>
                    <a:pt x="0" y="0"/>
                  </a:moveTo>
                  <a:lnTo>
                    <a:pt x="1946148" y="0"/>
                  </a:lnTo>
                  <a:lnTo>
                    <a:pt x="2061972" y="309372"/>
                  </a:lnTo>
                  <a:lnTo>
                    <a:pt x="1946148" y="618743"/>
                  </a:lnTo>
                  <a:lnTo>
                    <a:pt x="0" y="618743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EDEBE0"/>
              </a:solidFill>
            </a:ln>
          </p:spPr>
          <p:txBody>
            <a:bodyPr wrap="square" lIns="0" tIns="0" rIns="0" bIns="0" rtlCol="0"/>
            <a:lstStyle/>
            <a:p>
              <a:endParaRPr sz="2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5" name="object 29"/>
          <p:cNvSpPr txBox="1"/>
          <p:nvPr/>
        </p:nvSpPr>
        <p:spPr>
          <a:xfrm>
            <a:off x="3753468" y="6278323"/>
            <a:ext cx="2434448" cy="1814990"/>
          </a:xfrm>
          <a:prstGeom prst="rect">
            <a:avLst/>
          </a:prstGeom>
        </p:spPr>
        <p:txBody>
          <a:bodyPr vert="horz" wrap="square" lIns="0" tIns="13335" rIns="0" bIns="0" rtlCol="0">
            <a:noAutofit/>
          </a:bodyPr>
          <a:lstStyle/>
          <a:p>
            <a:pPr marL="194945" marR="391795" indent="-182245">
              <a:lnSpc>
                <a:spcPct val="110800"/>
              </a:lnSpc>
              <a:spcBef>
                <a:spcPts val="1125"/>
              </a:spcBef>
              <a:buFont typeface="Arial"/>
              <a:buChar char="•"/>
              <a:tabLst>
                <a:tab pos="194945" algn="l"/>
                <a:tab pos="195580" algn="l"/>
              </a:tabLst>
            </a:pPr>
            <a:r>
              <a:rPr sz="1600" b="1" spc="-1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왜,</a:t>
            </a:r>
            <a:r>
              <a:rPr sz="1600" b="1" spc="-8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1600" b="1" spc="-80" dirty="0" err="1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어떻게</a:t>
            </a:r>
            <a:r>
              <a:rPr sz="1600" b="1" spc="-9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1600" b="1" spc="-85" dirty="0" err="1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문제가</a:t>
            </a:r>
            <a:r>
              <a:rPr sz="1600" b="1" spc="-8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1600" b="1" spc="-10" dirty="0" err="1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일어났는지</a:t>
            </a:r>
            <a:endParaRPr sz="16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95580">
              <a:lnSpc>
                <a:spcPct val="100000"/>
              </a:lnSpc>
              <a:spcBef>
                <a:spcPts val="170"/>
              </a:spcBef>
            </a:pPr>
            <a:r>
              <a:rPr sz="1600" b="1" spc="-8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/</a:t>
            </a:r>
            <a:r>
              <a:rPr sz="1600" b="1" spc="-80" dirty="0" err="1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일어나고</a:t>
            </a:r>
            <a:r>
              <a:rPr sz="1600" b="1" spc="-6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1600" b="1" spc="-25" dirty="0" err="1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있는지</a:t>
            </a:r>
            <a:endParaRPr sz="16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95580">
              <a:lnSpc>
                <a:spcPct val="100000"/>
              </a:lnSpc>
              <a:spcBef>
                <a:spcPts val="155"/>
              </a:spcBef>
            </a:pPr>
            <a:r>
              <a:rPr sz="1600" b="1" spc="-8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/</a:t>
            </a:r>
            <a:r>
              <a:rPr sz="1600" b="1" spc="-80" dirty="0" err="1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일어날</a:t>
            </a:r>
            <a:r>
              <a:rPr sz="1600" b="1" spc="-8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1600" b="1" spc="-20" dirty="0" err="1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것인지</a:t>
            </a:r>
            <a:r>
              <a:rPr sz="1600" b="1" spc="-2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?</a:t>
            </a:r>
            <a:endParaRPr sz="16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94945" indent="-182245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194945" algn="l"/>
                <a:tab pos="195580" algn="l"/>
              </a:tabLst>
            </a:pPr>
            <a:r>
              <a:rPr sz="1600" b="1" spc="-8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그</a:t>
            </a:r>
            <a:r>
              <a:rPr sz="1600" b="1" spc="-6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1600" b="1" spc="-80" dirty="0" err="1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문제의</a:t>
            </a:r>
            <a:r>
              <a:rPr sz="1600" b="1" spc="-7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1600" b="1" spc="-80" dirty="0" err="1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원인-</a:t>
            </a:r>
            <a:r>
              <a:rPr sz="1600" b="1" spc="-20" dirty="0" err="1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결과는</a:t>
            </a:r>
            <a:r>
              <a:rPr sz="1600" b="1" spc="-2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?</a:t>
            </a:r>
            <a:endParaRPr sz="16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grpSp>
        <p:nvGrpSpPr>
          <p:cNvPr id="56" name="object 30"/>
          <p:cNvGrpSpPr/>
          <p:nvPr/>
        </p:nvGrpSpPr>
        <p:grpSpPr>
          <a:xfrm>
            <a:off x="6283167" y="5152848"/>
            <a:ext cx="2593199" cy="960036"/>
            <a:chOff x="4456176" y="3578352"/>
            <a:chExt cx="2074545" cy="631190"/>
          </a:xfrm>
        </p:grpSpPr>
        <p:sp>
          <p:nvSpPr>
            <p:cNvPr id="57" name="object 31"/>
            <p:cNvSpPr/>
            <p:nvPr/>
          </p:nvSpPr>
          <p:spPr>
            <a:xfrm>
              <a:off x="4462272" y="3584448"/>
              <a:ext cx="2062480" cy="619125"/>
            </a:xfrm>
            <a:custGeom>
              <a:avLst/>
              <a:gdLst/>
              <a:ahLst/>
              <a:cxnLst/>
              <a:rect l="l" t="t" r="r" b="b"/>
              <a:pathLst>
                <a:path w="2062479" h="619125">
                  <a:moveTo>
                    <a:pt x="1946148" y="0"/>
                  </a:moveTo>
                  <a:lnTo>
                    <a:pt x="0" y="0"/>
                  </a:lnTo>
                  <a:lnTo>
                    <a:pt x="0" y="618743"/>
                  </a:lnTo>
                  <a:lnTo>
                    <a:pt x="1946148" y="618743"/>
                  </a:lnTo>
                  <a:lnTo>
                    <a:pt x="2061972" y="309372"/>
                  </a:lnTo>
                  <a:lnTo>
                    <a:pt x="1946148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 sz="2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object 32"/>
            <p:cNvSpPr/>
            <p:nvPr/>
          </p:nvSpPr>
          <p:spPr>
            <a:xfrm>
              <a:off x="4462272" y="3584448"/>
              <a:ext cx="2062480" cy="619125"/>
            </a:xfrm>
            <a:custGeom>
              <a:avLst/>
              <a:gdLst/>
              <a:ahLst/>
              <a:cxnLst/>
              <a:rect l="l" t="t" r="r" b="b"/>
              <a:pathLst>
                <a:path w="2062479" h="619125">
                  <a:moveTo>
                    <a:pt x="0" y="0"/>
                  </a:moveTo>
                  <a:lnTo>
                    <a:pt x="1946148" y="0"/>
                  </a:lnTo>
                  <a:lnTo>
                    <a:pt x="2061972" y="309372"/>
                  </a:lnTo>
                  <a:lnTo>
                    <a:pt x="1946148" y="618743"/>
                  </a:lnTo>
                  <a:lnTo>
                    <a:pt x="0" y="618743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EDEBE0"/>
              </a:solidFill>
            </a:ln>
          </p:spPr>
          <p:txBody>
            <a:bodyPr wrap="square" lIns="0" tIns="0" rIns="0" bIns="0" rtlCol="0"/>
            <a:lstStyle/>
            <a:p>
              <a:endParaRPr sz="2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9" name="object 33"/>
          <p:cNvSpPr txBox="1"/>
          <p:nvPr/>
        </p:nvSpPr>
        <p:spPr>
          <a:xfrm>
            <a:off x="6389529" y="6281727"/>
            <a:ext cx="2193938" cy="2559291"/>
          </a:xfrm>
          <a:prstGeom prst="rect">
            <a:avLst/>
          </a:prstGeom>
        </p:spPr>
        <p:txBody>
          <a:bodyPr vert="horz" wrap="square" lIns="0" tIns="13335" rIns="0" bIns="0" rtlCol="0">
            <a:noAutofit/>
          </a:bodyPr>
          <a:lstStyle/>
          <a:p>
            <a:pPr marL="194945" marR="34925" indent="-182245">
              <a:lnSpc>
                <a:spcPct val="110800"/>
              </a:lnSpc>
              <a:spcBef>
                <a:spcPts val="1125"/>
              </a:spcBef>
              <a:buFont typeface="Arial"/>
              <a:buChar char="•"/>
              <a:tabLst>
                <a:tab pos="194945" algn="l"/>
                <a:tab pos="195580" algn="l"/>
              </a:tabLst>
            </a:pPr>
            <a:r>
              <a:rPr sz="1600" b="1" spc="-80" dirty="0" err="1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어떻게</a:t>
            </a:r>
            <a:r>
              <a:rPr sz="1600" b="1" spc="-8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1600" b="1" spc="-7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문제를 </a:t>
            </a:r>
            <a:r>
              <a:rPr sz="1600" b="1" spc="-8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변화시킬 </a:t>
            </a:r>
            <a:r>
              <a:rPr sz="1600" b="1" spc="-2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것인지?</a:t>
            </a:r>
            <a:endParaRPr sz="16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94945" marR="33020" indent="-182245">
              <a:lnSpc>
                <a:spcPct val="110800"/>
              </a:lnSpc>
              <a:spcBef>
                <a:spcPts val="615"/>
              </a:spcBef>
              <a:buFont typeface="Arial"/>
              <a:buChar char="•"/>
              <a:tabLst>
                <a:tab pos="194945" algn="l"/>
                <a:tab pos="195580" algn="l"/>
              </a:tabLst>
            </a:pPr>
            <a:r>
              <a:rPr sz="1600" b="1" spc="-8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문제를</a:t>
            </a:r>
            <a:r>
              <a:rPr sz="1600" b="1" spc="-8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1600" b="1" spc="-7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원하는 </a:t>
            </a:r>
            <a:r>
              <a:rPr sz="1600" b="1" spc="-2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결과로 </a:t>
            </a:r>
            <a:r>
              <a:rPr sz="1600" b="1" spc="-8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변화시키는</a:t>
            </a:r>
            <a:r>
              <a:rPr sz="1600" b="1" spc="-7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1600" b="1" spc="-6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조건·조치는 </a:t>
            </a:r>
            <a:r>
              <a:rPr sz="1600" b="1" spc="-1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무엇인지?</a:t>
            </a:r>
            <a:endParaRPr sz="16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62" name="object 36"/>
          <p:cNvSpPr/>
          <p:nvPr/>
        </p:nvSpPr>
        <p:spPr>
          <a:xfrm>
            <a:off x="1223452" y="7855328"/>
            <a:ext cx="2250296" cy="225039"/>
          </a:xfrm>
          <a:custGeom>
            <a:avLst/>
            <a:gdLst/>
            <a:ahLst/>
            <a:cxnLst/>
            <a:rect l="l" t="t" r="r" b="b"/>
            <a:pathLst>
              <a:path w="1800225" h="147954">
                <a:moveTo>
                  <a:pt x="1799844" y="0"/>
                </a:moveTo>
                <a:lnTo>
                  <a:pt x="0" y="0"/>
                </a:lnTo>
                <a:lnTo>
                  <a:pt x="899922" y="147827"/>
                </a:lnTo>
                <a:lnTo>
                  <a:pt x="1799844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object 37"/>
          <p:cNvSpPr/>
          <p:nvPr/>
        </p:nvSpPr>
        <p:spPr>
          <a:xfrm>
            <a:off x="3844750" y="7855328"/>
            <a:ext cx="2250296" cy="225039"/>
          </a:xfrm>
          <a:custGeom>
            <a:avLst/>
            <a:gdLst/>
            <a:ahLst/>
            <a:cxnLst/>
            <a:rect l="l" t="t" r="r" b="b"/>
            <a:pathLst>
              <a:path w="1800225" h="147954">
                <a:moveTo>
                  <a:pt x="1799844" y="0"/>
                </a:moveTo>
                <a:lnTo>
                  <a:pt x="0" y="0"/>
                </a:lnTo>
                <a:lnTo>
                  <a:pt x="899921" y="147827"/>
                </a:lnTo>
                <a:lnTo>
                  <a:pt x="1799844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object 38"/>
          <p:cNvSpPr/>
          <p:nvPr/>
        </p:nvSpPr>
        <p:spPr>
          <a:xfrm>
            <a:off x="6464142" y="7855328"/>
            <a:ext cx="2250296" cy="225039"/>
          </a:xfrm>
          <a:custGeom>
            <a:avLst/>
            <a:gdLst/>
            <a:ahLst/>
            <a:cxnLst/>
            <a:rect l="l" t="t" r="r" b="b"/>
            <a:pathLst>
              <a:path w="1800225" h="147954">
                <a:moveTo>
                  <a:pt x="1799844" y="0"/>
                </a:moveTo>
                <a:lnTo>
                  <a:pt x="0" y="0"/>
                </a:lnTo>
                <a:lnTo>
                  <a:pt x="899922" y="147827"/>
                </a:lnTo>
                <a:lnTo>
                  <a:pt x="1799844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>
            <a:endParaRPr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66915" y="3998459"/>
            <a:ext cx="7609451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algn="ctr">
              <a:lnSpc>
                <a:spcPts val="3360"/>
              </a:lnSpc>
              <a:spcBef>
                <a:spcPts val="30"/>
              </a:spcBef>
            </a:pPr>
            <a:r>
              <a:rPr lang="ko-KR" altLang="en-US" b="1" spc="-14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현상의</a:t>
            </a:r>
            <a:r>
              <a:rPr lang="ko-KR" altLang="en-US" b="1" spc="-125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lang="ko-KR" altLang="en-US" b="1" spc="-14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이해를</a:t>
            </a:r>
            <a:r>
              <a:rPr lang="ko-KR" altLang="en-US" b="1" spc="-11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lang="ko-KR" altLang="en-US" b="1" spc="-14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통해</a:t>
            </a:r>
            <a:r>
              <a:rPr lang="ko-KR" altLang="en-US" b="1" spc="-11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lang="ko-KR" altLang="en-US" b="1" spc="-14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미래를</a:t>
            </a:r>
            <a:r>
              <a:rPr lang="ko-KR" altLang="en-US" b="1" spc="-125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lang="ko-KR" altLang="en-US" b="1" spc="-14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예측하는</a:t>
            </a:r>
            <a:r>
              <a:rPr lang="ko-KR" altLang="en-US" b="1" spc="-12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lang="en-US" altLang="ko-KR" b="1" spc="-13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"</a:t>
            </a:r>
            <a:r>
              <a:rPr lang="ko-KR" altLang="en-US" b="1" spc="-13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문제해결기법</a:t>
            </a:r>
            <a:r>
              <a:rPr lang="en-US" altLang="ko-KR" b="1" spc="-13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" </a:t>
            </a:r>
          </a:p>
          <a:p>
            <a:pPr marL="12700" marR="5080" algn="ctr">
              <a:lnSpc>
                <a:spcPts val="3360"/>
              </a:lnSpc>
              <a:spcBef>
                <a:spcPts val="30"/>
              </a:spcBef>
            </a:pPr>
            <a:r>
              <a:rPr lang="ko-KR" altLang="en-US" b="1" spc="-140" dirty="0" err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기대상태와</a:t>
            </a:r>
            <a:r>
              <a:rPr lang="ko-KR" altLang="en-US" b="1" spc="-12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lang="ko-KR" altLang="en-US" b="1" spc="-140" dirty="0" err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현재상태의</a:t>
            </a:r>
            <a:r>
              <a:rPr lang="ko-KR" altLang="en-US" b="1" spc="-125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lang="ko-KR" altLang="en-US" b="1" spc="-14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수준을</a:t>
            </a:r>
            <a:r>
              <a:rPr lang="ko-KR" altLang="en-US" b="1" spc="-95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lang="ko-KR" altLang="en-US" b="1" spc="-2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변화시켜 </a:t>
            </a:r>
            <a:r>
              <a:rPr lang="ko-KR" altLang="en-US" b="1" spc="-14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문제의</a:t>
            </a:r>
            <a:r>
              <a:rPr lang="ko-KR" altLang="en-US" b="1" spc="-125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lang="ko-KR" altLang="en-US" b="1" spc="-14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크기를</a:t>
            </a:r>
            <a:r>
              <a:rPr lang="ko-KR" altLang="en-US" b="1" spc="-11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lang="ko-KR" altLang="en-US" b="1" spc="-114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‘</a:t>
            </a:r>
            <a:r>
              <a:rPr lang="en-US" altLang="ko-KR" b="1" spc="-114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0’</a:t>
            </a:r>
            <a:r>
              <a:rPr lang="ko-KR" altLang="en-US" b="1" spc="-114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으로</a:t>
            </a:r>
            <a:r>
              <a:rPr lang="ko-KR" altLang="en-US" b="1" spc="-12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lang="ko-KR" altLang="en-US" b="1" spc="-14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만드는</a:t>
            </a:r>
            <a:r>
              <a:rPr lang="ko-KR" altLang="en-US" b="1" spc="-105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lang="ko-KR" altLang="en-US" b="1" spc="-25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과정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671063" y="5328005"/>
            <a:ext cx="2407901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06375" algn="ctr">
              <a:lnSpc>
                <a:spcPct val="100000"/>
              </a:lnSpc>
              <a:spcBef>
                <a:spcPts val="105"/>
              </a:spcBef>
            </a:pPr>
            <a:r>
              <a:rPr lang="en-US" altLang="ko-KR" b="1" spc="-45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Predictive</a:t>
            </a:r>
            <a:r>
              <a:rPr lang="en-US" altLang="ko-KR" b="1" spc="-35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lang="en-US" altLang="ko-KR" b="1" spc="-1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Analysis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207010" algn="ctr">
              <a:lnSpc>
                <a:spcPct val="100000"/>
              </a:lnSpc>
            </a:pPr>
            <a:r>
              <a:rPr lang="en-US" altLang="ko-KR" b="1" spc="-1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</a:t>
            </a:r>
            <a:r>
              <a:rPr lang="ko-KR" altLang="en-US" b="1" spc="-1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설명</a:t>
            </a:r>
            <a:r>
              <a:rPr lang="en-US" altLang="ko-KR" b="1" spc="-1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·</a:t>
            </a:r>
            <a:r>
              <a:rPr lang="ko-KR" altLang="en-US" b="1" spc="-10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인과분석</a:t>
            </a:r>
            <a:r>
              <a:rPr lang="en-US" altLang="ko-KR" b="1" spc="-1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23065" y="5296844"/>
            <a:ext cx="2648691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165100" algn="ctr">
              <a:lnSpc>
                <a:spcPct val="100000"/>
              </a:lnSpc>
              <a:spcBef>
                <a:spcPts val="105"/>
              </a:spcBef>
            </a:pPr>
            <a:r>
              <a:rPr lang="en-US" altLang="ko-KR" b="1" spc="-45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Descriptive </a:t>
            </a:r>
            <a:r>
              <a:rPr lang="en-US" altLang="ko-KR" b="1" spc="-1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Analysis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65735" algn="ctr">
              <a:lnSpc>
                <a:spcPct val="100000"/>
              </a:lnSpc>
            </a:pPr>
            <a:r>
              <a:rPr lang="en-US" altLang="ko-KR" b="1" spc="-1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</a:t>
            </a:r>
            <a:r>
              <a:rPr lang="ko-KR" altLang="en-US" b="1" spc="-1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탐색</a:t>
            </a:r>
            <a:r>
              <a:rPr lang="en-US" altLang="ko-KR" b="1" spc="-1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·</a:t>
            </a:r>
            <a:r>
              <a:rPr lang="ko-KR" altLang="en-US" b="1" spc="-10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기술분석</a:t>
            </a:r>
            <a:r>
              <a:rPr lang="en-US" altLang="ko-KR" b="1" spc="-1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)</a:t>
            </a:r>
            <a:endParaRPr lang="ko-KR" altLang="en-US" b="1" spc="-1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264945" y="5340042"/>
            <a:ext cx="2648691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93345" algn="ctr">
              <a:lnSpc>
                <a:spcPct val="100000"/>
              </a:lnSpc>
              <a:spcBef>
                <a:spcPts val="105"/>
              </a:spcBef>
            </a:pPr>
            <a:r>
              <a:rPr lang="en-US" altLang="ko-KR" b="1" spc="-45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Prescriptive</a:t>
            </a:r>
            <a:r>
              <a:rPr lang="en-US" altLang="ko-KR" b="1" spc="-5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lang="en-US" altLang="ko-KR" b="1" spc="-1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Analysis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93980" algn="ctr">
              <a:lnSpc>
                <a:spcPct val="100000"/>
              </a:lnSpc>
            </a:pPr>
            <a:r>
              <a:rPr lang="en-US" altLang="ko-KR" b="1" spc="-1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</a:t>
            </a:r>
            <a:r>
              <a:rPr lang="ko-KR" altLang="en-US" b="1" spc="-1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최적</a:t>
            </a:r>
            <a:r>
              <a:rPr lang="en-US" altLang="ko-KR" b="1" spc="-1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·</a:t>
            </a:r>
            <a:r>
              <a:rPr lang="ko-KR" altLang="en-US" b="1" spc="-10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처방분석</a:t>
            </a:r>
            <a:r>
              <a:rPr lang="en-US" altLang="ko-KR" b="1" spc="-1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96442" y="8484109"/>
            <a:ext cx="2980111" cy="6591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marR="5080" indent="541020">
              <a:lnSpc>
                <a:spcPct val="100000"/>
              </a:lnSpc>
              <a:spcBef>
                <a:spcPts val="105"/>
              </a:spcBef>
            </a:pPr>
            <a:r>
              <a:rPr lang="ko-KR" altLang="en-US" b="1" spc="-2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문제 </a:t>
            </a:r>
            <a:r>
              <a:rPr lang="ko-KR" altLang="en-US" b="1" spc="-90" dirty="0" err="1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처리방안의</a:t>
            </a:r>
            <a:r>
              <a:rPr lang="ko-KR" altLang="en-US" b="1" spc="-114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lang="ko-KR" altLang="en-US" b="1" spc="-2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도출 </a:t>
            </a:r>
            <a:endParaRPr lang="en-US" altLang="ko-KR" b="1" spc="-25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2700" marR="5080" indent="541020">
              <a:lnSpc>
                <a:spcPct val="100000"/>
              </a:lnSpc>
              <a:spcBef>
                <a:spcPts val="105"/>
              </a:spcBef>
            </a:pPr>
            <a:r>
              <a:rPr lang="en-US" altLang="ko-KR" b="1" spc="-2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(Action</a:t>
            </a:r>
            <a:r>
              <a:rPr lang="ko-KR" altLang="en-US" b="1" spc="-5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lang="en-US" altLang="ko-KR" b="1" spc="-2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Scenario)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59064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4800" b="1" kern="0" spc="-200" dirty="0" err="1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분석과제</a:t>
            </a:r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기획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03218" y="1530900"/>
            <a:ext cx="16508982" cy="1578269"/>
            <a:chOff x="703218" y="1409700"/>
            <a:chExt cx="16508982" cy="1315408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315408"/>
              <a:chOff x="1093218" y="1903334"/>
              <a:chExt cx="16508982" cy="1259380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8"/>
                <a:ext cx="16508982" cy="1173146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41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03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10773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결과보다는 과정에 집중하는 데이터분석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데이터분석은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분석활동의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대상으로서 해결해야 할 문제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이슈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 대한 현상과 원인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해결방안에 대한 자료를 수집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가공하고 분석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평가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·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해석을 통해 의사결정에 활용하는 실행방안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액션시나리오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수립하는 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"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과정</a:t>
              </a:r>
              <a:r>
                <a:rPr lang="en-US" altLang="ko-KR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"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임</a:t>
              </a:r>
            </a:p>
          </p:txBody>
        </p:sp>
      </p:grpSp>
      <p:sp>
        <p:nvSpPr>
          <p:cNvPr id="100" name="object 10"/>
          <p:cNvSpPr txBox="1"/>
          <p:nvPr/>
        </p:nvSpPr>
        <p:spPr>
          <a:xfrm>
            <a:off x="1081613" y="3306702"/>
            <a:ext cx="16195023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sz="3200" b="1" spc="-12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데이터분석</a:t>
            </a:r>
            <a:r>
              <a:rPr sz="3200" b="1" spc="-10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3200" b="1" spc="-7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수행절차</a:t>
            </a:r>
            <a:endParaRPr sz="32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101" name="object 11"/>
          <p:cNvSpPr/>
          <p:nvPr/>
        </p:nvSpPr>
        <p:spPr>
          <a:xfrm>
            <a:off x="1081613" y="3955225"/>
            <a:ext cx="16164000" cy="0"/>
          </a:xfrm>
          <a:custGeom>
            <a:avLst/>
            <a:gdLst/>
            <a:ahLst/>
            <a:cxnLst/>
            <a:rect l="l" t="t" r="r" b="b"/>
            <a:pathLst>
              <a:path w="6152515">
                <a:moveTo>
                  <a:pt x="0" y="0"/>
                </a:moveTo>
                <a:lnTo>
                  <a:pt x="6152388" y="0"/>
                </a:lnTo>
              </a:path>
            </a:pathLst>
          </a:custGeom>
          <a:ln w="914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2"/>
          <p:cNvSpPr txBox="1"/>
          <p:nvPr/>
        </p:nvSpPr>
        <p:spPr>
          <a:xfrm>
            <a:off x="1033620" y="7730349"/>
            <a:ext cx="1173700" cy="1356752"/>
          </a:xfrm>
          <a:prstGeom prst="rect">
            <a:avLst/>
          </a:prstGeom>
          <a:ln w="25907">
            <a:solidFill>
              <a:srgbClr val="4F81BC"/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marL="55880" marR="48895" indent="-635" algn="ctr">
              <a:lnSpc>
                <a:spcPct val="100000"/>
              </a:lnSpc>
              <a:spcBef>
                <a:spcPts val="830"/>
              </a:spcBef>
            </a:pPr>
            <a:r>
              <a:rPr sz="2400" b="1" spc="-2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데이터 모델링 </a:t>
            </a:r>
            <a:r>
              <a:rPr b="1" spc="-65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(가설수립)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106" name="object 16"/>
          <p:cNvSpPr txBox="1"/>
          <p:nvPr/>
        </p:nvSpPr>
        <p:spPr>
          <a:xfrm>
            <a:off x="1033620" y="5967070"/>
            <a:ext cx="1173700" cy="1356752"/>
          </a:xfrm>
          <a:prstGeom prst="rect">
            <a:avLst/>
          </a:prstGeom>
          <a:ln w="25907">
            <a:solidFill>
              <a:srgbClr val="4F81BC"/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>
              <a:lnSpc>
                <a:spcPct val="100000"/>
              </a:lnSpc>
            </a:pPr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</a:endParaRPr>
          </a:p>
        </p:txBody>
      </p:sp>
      <p:sp>
        <p:nvSpPr>
          <p:cNvPr id="107" name="object 17"/>
          <p:cNvSpPr txBox="1"/>
          <p:nvPr/>
        </p:nvSpPr>
        <p:spPr>
          <a:xfrm>
            <a:off x="1033621" y="4203792"/>
            <a:ext cx="1173700" cy="1356752"/>
          </a:xfrm>
          <a:prstGeom prst="rect">
            <a:avLst/>
          </a:prstGeom>
          <a:ln w="25907">
            <a:solidFill>
              <a:srgbClr val="4F81BC"/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/>
            </a:endParaRPr>
          </a:p>
        </p:txBody>
      </p:sp>
      <p:sp>
        <p:nvSpPr>
          <p:cNvPr id="108" name="object 18"/>
          <p:cNvSpPr/>
          <p:nvPr/>
        </p:nvSpPr>
        <p:spPr>
          <a:xfrm>
            <a:off x="1571336" y="5560344"/>
            <a:ext cx="100393" cy="407723"/>
          </a:xfrm>
          <a:custGeom>
            <a:avLst/>
            <a:gdLst/>
            <a:ahLst/>
            <a:cxnLst/>
            <a:rect l="l" t="t" r="r" b="b"/>
            <a:pathLst>
              <a:path w="78105" h="259714">
                <a:moveTo>
                  <a:pt x="0" y="181483"/>
                </a:moveTo>
                <a:lnTo>
                  <a:pt x="38862" y="259207"/>
                </a:lnTo>
                <a:lnTo>
                  <a:pt x="64769" y="207391"/>
                </a:lnTo>
                <a:lnTo>
                  <a:pt x="25908" y="207391"/>
                </a:lnTo>
                <a:lnTo>
                  <a:pt x="25908" y="198755"/>
                </a:lnTo>
                <a:lnTo>
                  <a:pt x="0" y="181483"/>
                </a:lnTo>
                <a:close/>
              </a:path>
              <a:path w="78105" h="259714">
                <a:moveTo>
                  <a:pt x="25908" y="198755"/>
                </a:moveTo>
                <a:lnTo>
                  <a:pt x="25908" y="207391"/>
                </a:lnTo>
                <a:lnTo>
                  <a:pt x="38862" y="207391"/>
                </a:lnTo>
                <a:lnTo>
                  <a:pt x="25908" y="198755"/>
                </a:lnTo>
                <a:close/>
              </a:path>
              <a:path w="78105" h="259714">
                <a:moveTo>
                  <a:pt x="51816" y="0"/>
                </a:moveTo>
                <a:lnTo>
                  <a:pt x="25908" y="0"/>
                </a:lnTo>
                <a:lnTo>
                  <a:pt x="25908" y="198755"/>
                </a:lnTo>
                <a:lnTo>
                  <a:pt x="38862" y="207391"/>
                </a:lnTo>
                <a:lnTo>
                  <a:pt x="51816" y="198755"/>
                </a:lnTo>
                <a:lnTo>
                  <a:pt x="51816" y="0"/>
                </a:lnTo>
                <a:close/>
              </a:path>
              <a:path w="78105" h="259714">
                <a:moveTo>
                  <a:pt x="51816" y="198755"/>
                </a:moveTo>
                <a:lnTo>
                  <a:pt x="38862" y="207391"/>
                </a:lnTo>
                <a:lnTo>
                  <a:pt x="51816" y="207391"/>
                </a:lnTo>
                <a:lnTo>
                  <a:pt x="51816" y="198755"/>
                </a:lnTo>
                <a:close/>
              </a:path>
              <a:path w="78105" h="259714">
                <a:moveTo>
                  <a:pt x="77724" y="181483"/>
                </a:moveTo>
                <a:lnTo>
                  <a:pt x="51816" y="198755"/>
                </a:lnTo>
                <a:lnTo>
                  <a:pt x="51816" y="207391"/>
                </a:lnTo>
                <a:lnTo>
                  <a:pt x="64769" y="207391"/>
                </a:lnTo>
                <a:lnTo>
                  <a:pt x="77724" y="181483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>
            <a:noAutofit/>
          </a:bodyPr>
          <a:lstStyle/>
          <a:p>
            <a:endParaRPr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9" name="object 19"/>
          <p:cNvSpPr/>
          <p:nvPr/>
        </p:nvSpPr>
        <p:spPr>
          <a:xfrm>
            <a:off x="1571336" y="7323623"/>
            <a:ext cx="100393" cy="407723"/>
          </a:xfrm>
          <a:custGeom>
            <a:avLst/>
            <a:gdLst/>
            <a:ahLst/>
            <a:cxnLst/>
            <a:rect l="l" t="t" r="r" b="b"/>
            <a:pathLst>
              <a:path w="78105" h="259714">
                <a:moveTo>
                  <a:pt x="0" y="181483"/>
                </a:moveTo>
                <a:lnTo>
                  <a:pt x="38862" y="259207"/>
                </a:lnTo>
                <a:lnTo>
                  <a:pt x="64769" y="207391"/>
                </a:lnTo>
                <a:lnTo>
                  <a:pt x="25908" y="207391"/>
                </a:lnTo>
                <a:lnTo>
                  <a:pt x="25908" y="198755"/>
                </a:lnTo>
                <a:lnTo>
                  <a:pt x="0" y="181483"/>
                </a:lnTo>
                <a:close/>
              </a:path>
              <a:path w="78105" h="259714">
                <a:moveTo>
                  <a:pt x="25908" y="198755"/>
                </a:moveTo>
                <a:lnTo>
                  <a:pt x="25908" y="207391"/>
                </a:lnTo>
                <a:lnTo>
                  <a:pt x="38862" y="207391"/>
                </a:lnTo>
                <a:lnTo>
                  <a:pt x="25908" y="198755"/>
                </a:lnTo>
                <a:close/>
              </a:path>
              <a:path w="78105" h="259714">
                <a:moveTo>
                  <a:pt x="51816" y="0"/>
                </a:moveTo>
                <a:lnTo>
                  <a:pt x="25908" y="0"/>
                </a:lnTo>
                <a:lnTo>
                  <a:pt x="25908" y="198755"/>
                </a:lnTo>
                <a:lnTo>
                  <a:pt x="38862" y="207391"/>
                </a:lnTo>
                <a:lnTo>
                  <a:pt x="51816" y="198755"/>
                </a:lnTo>
                <a:lnTo>
                  <a:pt x="51816" y="0"/>
                </a:lnTo>
                <a:close/>
              </a:path>
              <a:path w="78105" h="259714">
                <a:moveTo>
                  <a:pt x="51816" y="198755"/>
                </a:moveTo>
                <a:lnTo>
                  <a:pt x="38862" y="207391"/>
                </a:lnTo>
                <a:lnTo>
                  <a:pt x="51816" y="207391"/>
                </a:lnTo>
                <a:lnTo>
                  <a:pt x="51816" y="198755"/>
                </a:lnTo>
                <a:close/>
              </a:path>
              <a:path w="78105" h="259714">
                <a:moveTo>
                  <a:pt x="77724" y="181483"/>
                </a:moveTo>
                <a:lnTo>
                  <a:pt x="51816" y="198755"/>
                </a:lnTo>
                <a:lnTo>
                  <a:pt x="51816" y="207391"/>
                </a:lnTo>
                <a:lnTo>
                  <a:pt x="64769" y="207391"/>
                </a:lnTo>
                <a:lnTo>
                  <a:pt x="77724" y="181483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>
            <a:noAutofit/>
          </a:bodyPr>
          <a:lstStyle/>
          <a:p>
            <a:endParaRPr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object 24"/>
          <p:cNvSpPr/>
          <p:nvPr/>
        </p:nvSpPr>
        <p:spPr>
          <a:xfrm>
            <a:off x="5569424" y="4315044"/>
            <a:ext cx="190175" cy="1244104"/>
          </a:xfrm>
          <a:custGeom>
            <a:avLst/>
            <a:gdLst/>
            <a:ahLst/>
            <a:cxnLst/>
            <a:rect l="l" t="t" r="r" b="b"/>
            <a:pathLst>
              <a:path w="147954" h="792479">
                <a:moveTo>
                  <a:pt x="0" y="0"/>
                </a:moveTo>
                <a:lnTo>
                  <a:pt x="0" y="792479"/>
                </a:lnTo>
                <a:lnTo>
                  <a:pt x="147828" y="396239"/>
                </a:lnTo>
                <a:lnTo>
                  <a:pt x="0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noAutofit/>
          </a:bodyPr>
          <a:lstStyle/>
          <a:p>
            <a:endParaRPr sz="2000"/>
          </a:p>
        </p:txBody>
      </p:sp>
      <p:sp>
        <p:nvSpPr>
          <p:cNvPr id="117" name="object 27"/>
          <p:cNvSpPr/>
          <p:nvPr/>
        </p:nvSpPr>
        <p:spPr>
          <a:xfrm>
            <a:off x="5569424" y="6073537"/>
            <a:ext cx="190175" cy="1242111"/>
          </a:xfrm>
          <a:custGeom>
            <a:avLst/>
            <a:gdLst/>
            <a:ahLst/>
            <a:cxnLst/>
            <a:rect l="l" t="t" r="r" b="b"/>
            <a:pathLst>
              <a:path w="147954" h="791210">
                <a:moveTo>
                  <a:pt x="0" y="0"/>
                </a:moveTo>
                <a:lnTo>
                  <a:pt x="0" y="790956"/>
                </a:lnTo>
                <a:lnTo>
                  <a:pt x="147828" y="395478"/>
                </a:lnTo>
                <a:lnTo>
                  <a:pt x="0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noAutofit/>
          </a:bodyPr>
          <a:lstStyle/>
          <a:p>
            <a:endParaRPr sz="2000"/>
          </a:p>
        </p:txBody>
      </p:sp>
      <p:sp>
        <p:nvSpPr>
          <p:cNvPr id="120" name="object 30"/>
          <p:cNvSpPr/>
          <p:nvPr/>
        </p:nvSpPr>
        <p:spPr>
          <a:xfrm>
            <a:off x="5569424" y="7829640"/>
            <a:ext cx="190175" cy="1244104"/>
          </a:xfrm>
          <a:custGeom>
            <a:avLst/>
            <a:gdLst/>
            <a:ahLst/>
            <a:cxnLst/>
            <a:rect l="l" t="t" r="r" b="b"/>
            <a:pathLst>
              <a:path w="147954" h="792479">
                <a:moveTo>
                  <a:pt x="0" y="0"/>
                </a:moveTo>
                <a:lnTo>
                  <a:pt x="0" y="792479"/>
                </a:lnTo>
                <a:lnTo>
                  <a:pt x="147828" y="396239"/>
                </a:lnTo>
                <a:lnTo>
                  <a:pt x="0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noAutofit/>
          </a:bodyPr>
          <a:lstStyle/>
          <a:p>
            <a:endParaRPr sz="2000"/>
          </a:p>
        </p:txBody>
      </p:sp>
      <p:sp>
        <p:nvSpPr>
          <p:cNvPr id="131" name="object 41"/>
          <p:cNvSpPr/>
          <p:nvPr/>
        </p:nvSpPr>
        <p:spPr>
          <a:xfrm>
            <a:off x="2605628" y="5781653"/>
            <a:ext cx="6385972" cy="0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859" y="0"/>
                </a:lnTo>
              </a:path>
            </a:pathLst>
          </a:custGeom>
          <a:ln w="9144">
            <a:solidFill>
              <a:srgbClr val="7E7E7E"/>
            </a:solidFill>
            <a:prstDash val="sysDash"/>
          </a:ln>
        </p:spPr>
        <p:txBody>
          <a:bodyPr wrap="square" lIns="0" tIns="0" rIns="0" bIns="0" rtlCol="0">
            <a:noAutofit/>
          </a:bodyPr>
          <a:lstStyle/>
          <a:p>
            <a:endParaRPr sz="2000"/>
          </a:p>
        </p:txBody>
      </p:sp>
      <p:sp>
        <p:nvSpPr>
          <p:cNvPr id="132" name="object 42"/>
          <p:cNvSpPr/>
          <p:nvPr/>
        </p:nvSpPr>
        <p:spPr>
          <a:xfrm>
            <a:off x="2605628" y="7480333"/>
            <a:ext cx="6385972" cy="0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859" y="0"/>
                </a:lnTo>
              </a:path>
            </a:pathLst>
          </a:custGeom>
          <a:ln w="9144">
            <a:solidFill>
              <a:srgbClr val="7E7E7E"/>
            </a:solidFill>
            <a:prstDash val="sysDash"/>
          </a:ln>
        </p:spPr>
        <p:txBody>
          <a:bodyPr wrap="square" lIns="0" tIns="0" rIns="0" bIns="0" rtlCol="0">
            <a:noAutofit/>
          </a:bodyPr>
          <a:lstStyle/>
          <a:p>
            <a:endParaRPr sz="2000"/>
          </a:p>
        </p:txBody>
      </p:sp>
      <p:sp>
        <p:nvSpPr>
          <p:cNvPr id="158" name="object 12"/>
          <p:cNvSpPr txBox="1"/>
          <p:nvPr/>
        </p:nvSpPr>
        <p:spPr>
          <a:xfrm>
            <a:off x="9404846" y="7730349"/>
            <a:ext cx="1173700" cy="1356752"/>
          </a:xfrm>
          <a:prstGeom prst="rect">
            <a:avLst/>
          </a:prstGeom>
          <a:ln w="25907">
            <a:solidFill>
              <a:srgbClr val="4F81BC"/>
            </a:solidFill>
          </a:ln>
        </p:spPr>
        <p:txBody>
          <a:bodyPr vert="horz" wrap="square" lIns="0" tIns="105410" rIns="0" bIns="0" rtlCol="0">
            <a:noAutofit/>
          </a:bodyPr>
          <a:lstStyle/>
          <a:p>
            <a:pPr marL="55880" marR="48895" indent="-635" algn="ctr">
              <a:lnSpc>
                <a:spcPct val="100000"/>
              </a:lnSpc>
              <a:spcBef>
                <a:spcPts val="830"/>
              </a:spcBef>
            </a:pPr>
            <a:endParaRPr sz="2000" dirty="0">
              <a:latin typeface="Malgun Gothic"/>
              <a:cs typeface="Malgun Gothic"/>
            </a:endParaRPr>
          </a:p>
        </p:txBody>
      </p:sp>
      <p:sp>
        <p:nvSpPr>
          <p:cNvPr id="162" name="object 16"/>
          <p:cNvSpPr txBox="1"/>
          <p:nvPr/>
        </p:nvSpPr>
        <p:spPr>
          <a:xfrm>
            <a:off x="9404846" y="5967070"/>
            <a:ext cx="1173700" cy="1356752"/>
          </a:xfrm>
          <a:prstGeom prst="rect">
            <a:avLst/>
          </a:prstGeom>
          <a:ln w="25907">
            <a:solidFill>
              <a:srgbClr val="4F81BC"/>
            </a:solidFill>
          </a:ln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163" name="object 17"/>
          <p:cNvSpPr txBox="1"/>
          <p:nvPr/>
        </p:nvSpPr>
        <p:spPr>
          <a:xfrm>
            <a:off x="9404847" y="4203792"/>
            <a:ext cx="1173700" cy="1356752"/>
          </a:xfrm>
          <a:prstGeom prst="rect">
            <a:avLst/>
          </a:prstGeom>
          <a:ln w="25907">
            <a:solidFill>
              <a:srgbClr val="4F81BC"/>
            </a:solidFill>
          </a:ln>
        </p:spPr>
        <p:txBody>
          <a:bodyPr vert="horz" wrap="square" lIns="0" tIns="635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164" name="object 18"/>
          <p:cNvSpPr/>
          <p:nvPr/>
        </p:nvSpPr>
        <p:spPr>
          <a:xfrm rot="10800000">
            <a:off x="9942562" y="5560344"/>
            <a:ext cx="100393" cy="407723"/>
          </a:xfrm>
          <a:custGeom>
            <a:avLst/>
            <a:gdLst/>
            <a:ahLst/>
            <a:cxnLst/>
            <a:rect l="l" t="t" r="r" b="b"/>
            <a:pathLst>
              <a:path w="78105" h="259714">
                <a:moveTo>
                  <a:pt x="0" y="181483"/>
                </a:moveTo>
                <a:lnTo>
                  <a:pt x="38862" y="259207"/>
                </a:lnTo>
                <a:lnTo>
                  <a:pt x="64769" y="207391"/>
                </a:lnTo>
                <a:lnTo>
                  <a:pt x="25908" y="207391"/>
                </a:lnTo>
                <a:lnTo>
                  <a:pt x="25908" y="198755"/>
                </a:lnTo>
                <a:lnTo>
                  <a:pt x="0" y="181483"/>
                </a:lnTo>
                <a:close/>
              </a:path>
              <a:path w="78105" h="259714">
                <a:moveTo>
                  <a:pt x="25908" y="198755"/>
                </a:moveTo>
                <a:lnTo>
                  <a:pt x="25908" y="207391"/>
                </a:lnTo>
                <a:lnTo>
                  <a:pt x="38862" y="207391"/>
                </a:lnTo>
                <a:lnTo>
                  <a:pt x="25908" y="198755"/>
                </a:lnTo>
                <a:close/>
              </a:path>
              <a:path w="78105" h="259714">
                <a:moveTo>
                  <a:pt x="51816" y="0"/>
                </a:moveTo>
                <a:lnTo>
                  <a:pt x="25908" y="0"/>
                </a:lnTo>
                <a:lnTo>
                  <a:pt x="25908" y="198755"/>
                </a:lnTo>
                <a:lnTo>
                  <a:pt x="38862" y="207391"/>
                </a:lnTo>
                <a:lnTo>
                  <a:pt x="51816" y="198755"/>
                </a:lnTo>
                <a:lnTo>
                  <a:pt x="51816" y="0"/>
                </a:lnTo>
                <a:close/>
              </a:path>
              <a:path w="78105" h="259714">
                <a:moveTo>
                  <a:pt x="51816" y="198755"/>
                </a:moveTo>
                <a:lnTo>
                  <a:pt x="38862" y="207391"/>
                </a:lnTo>
                <a:lnTo>
                  <a:pt x="51816" y="207391"/>
                </a:lnTo>
                <a:lnTo>
                  <a:pt x="51816" y="198755"/>
                </a:lnTo>
                <a:close/>
              </a:path>
              <a:path w="78105" h="259714">
                <a:moveTo>
                  <a:pt x="77724" y="181483"/>
                </a:moveTo>
                <a:lnTo>
                  <a:pt x="51816" y="198755"/>
                </a:lnTo>
                <a:lnTo>
                  <a:pt x="51816" y="207391"/>
                </a:lnTo>
                <a:lnTo>
                  <a:pt x="64769" y="207391"/>
                </a:lnTo>
                <a:lnTo>
                  <a:pt x="77724" y="181483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>
            <a:noAutofit/>
          </a:bodyPr>
          <a:lstStyle/>
          <a:p>
            <a:endParaRPr sz="2000"/>
          </a:p>
        </p:txBody>
      </p:sp>
      <p:sp>
        <p:nvSpPr>
          <p:cNvPr id="165" name="object 19"/>
          <p:cNvSpPr/>
          <p:nvPr/>
        </p:nvSpPr>
        <p:spPr>
          <a:xfrm flipV="1">
            <a:off x="9942562" y="7323623"/>
            <a:ext cx="100393" cy="407723"/>
          </a:xfrm>
          <a:custGeom>
            <a:avLst/>
            <a:gdLst/>
            <a:ahLst/>
            <a:cxnLst/>
            <a:rect l="l" t="t" r="r" b="b"/>
            <a:pathLst>
              <a:path w="78105" h="259714">
                <a:moveTo>
                  <a:pt x="0" y="181483"/>
                </a:moveTo>
                <a:lnTo>
                  <a:pt x="38862" y="259207"/>
                </a:lnTo>
                <a:lnTo>
                  <a:pt x="64769" y="207391"/>
                </a:lnTo>
                <a:lnTo>
                  <a:pt x="25908" y="207391"/>
                </a:lnTo>
                <a:lnTo>
                  <a:pt x="25908" y="198755"/>
                </a:lnTo>
                <a:lnTo>
                  <a:pt x="0" y="181483"/>
                </a:lnTo>
                <a:close/>
              </a:path>
              <a:path w="78105" h="259714">
                <a:moveTo>
                  <a:pt x="25908" y="198755"/>
                </a:moveTo>
                <a:lnTo>
                  <a:pt x="25908" y="207391"/>
                </a:lnTo>
                <a:lnTo>
                  <a:pt x="38862" y="207391"/>
                </a:lnTo>
                <a:lnTo>
                  <a:pt x="25908" y="198755"/>
                </a:lnTo>
                <a:close/>
              </a:path>
              <a:path w="78105" h="259714">
                <a:moveTo>
                  <a:pt x="51816" y="0"/>
                </a:moveTo>
                <a:lnTo>
                  <a:pt x="25908" y="0"/>
                </a:lnTo>
                <a:lnTo>
                  <a:pt x="25908" y="198755"/>
                </a:lnTo>
                <a:lnTo>
                  <a:pt x="38862" y="207391"/>
                </a:lnTo>
                <a:lnTo>
                  <a:pt x="51816" y="198755"/>
                </a:lnTo>
                <a:lnTo>
                  <a:pt x="51816" y="0"/>
                </a:lnTo>
                <a:close/>
              </a:path>
              <a:path w="78105" h="259714">
                <a:moveTo>
                  <a:pt x="51816" y="198755"/>
                </a:moveTo>
                <a:lnTo>
                  <a:pt x="38862" y="207391"/>
                </a:lnTo>
                <a:lnTo>
                  <a:pt x="51816" y="207391"/>
                </a:lnTo>
                <a:lnTo>
                  <a:pt x="51816" y="198755"/>
                </a:lnTo>
                <a:close/>
              </a:path>
              <a:path w="78105" h="259714">
                <a:moveTo>
                  <a:pt x="77724" y="181483"/>
                </a:moveTo>
                <a:lnTo>
                  <a:pt x="51816" y="198755"/>
                </a:lnTo>
                <a:lnTo>
                  <a:pt x="51816" y="207391"/>
                </a:lnTo>
                <a:lnTo>
                  <a:pt x="64769" y="207391"/>
                </a:lnTo>
                <a:lnTo>
                  <a:pt x="77724" y="181483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>
            <a:noAutofit/>
          </a:bodyPr>
          <a:lstStyle/>
          <a:p>
            <a:endParaRPr sz="2000"/>
          </a:p>
        </p:txBody>
      </p:sp>
      <p:sp>
        <p:nvSpPr>
          <p:cNvPr id="167" name="object 21"/>
          <p:cNvSpPr/>
          <p:nvPr/>
        </p:nvSpPr>
        <p:spPr>
          <a:xfrm flipV="1">
            <a:off x="9942562" y="9073744"/>
            <a:ext cx="100393" cy="407723"/>
          </a:xfrm>
          <a:custGeom>
            <a:avLst/>
            <a:gdLst/>
            <a:ahLst/>
            <a:cxnLst/>
            <a:rect l="l" t="t" r="r" b="b"/>
            <a:pathLst>
              <a:path w="78105" h="259714">
                <a:moveTo>
                  <a:pt x="0" y="181482"/>
                </a:moveTo>
                <a:lnTo>
                  <a:pt x="38862" y="259206"/>
                </a:lnTo>
                <a:lnTo>
                  <a:pt x="64769" y="207390"/>
                </a:lnTo>
                <a:lnTo>
                  <a:pt x="25908" y="207390"/>
                </a:lnTo>
                <a:lnTo>
                  <a:pt x="25908" y="198754"/>
                </a:lnTo>
                <a:lnTo>
                  <a:pt x="0" y="181482"/>
                </a:lnTo>
                <a:close/>
              </a:path>
              <a:path w="78105" h="259714">
                <a:moveTo>
                  <a:pt x="25908" y="198754"/>
                </a:moveTo>
                <a:lnTo>
                  <a:pt x="25908" y="207390"/>
                </a:lnTo>
                <a:lnTo>
                  <a:pt x="38862" y="207390"/>
                </a:lnTo>
                <a:lnTo>
                  <a:pt x="25908" y="198754"/>
                </a:lnTo>
                <a:close/>
              </a:path>
              <a:path w="78105" h="259714">
                <a:moveTo>
                  <a:pt x="51816" y="0"/>
                </a:moveTo>
                <a:lnTo>
                  <a:pt x="25908" y="0"/>
                </a:lnTo>
                <a:lnTo>
                  <a:pt x="25908" y="198754"/>
                </a:lnTo>
                <a:lnTo>
                  <a:pt x="38862" y="207390"/>
                </a:lnTo>
                <a:lnTo>
                  <a:pt x="51816" y="198754"/>
                </a:lnTo>
                <a:lnTo>
                  <a:pt x="51816" y="0"/>
                </a:lnTo>
                <a:close/>
              </a:path>
              <a:path w="78105" h="259714">
                <a:moveTo>
                  <a:pt x="51816" y="198754"/>
                </a:moveTo>
                <a:lnTo>
                  <a:pt x="38862" y="207390"/>
                </a:lnTo>
                <a:lnTo>
                  <a:pt x="51816" y="207390"/>
                </a:lnTo>
                <a:lnTo>
                  <a:pt x="51816" y="198754"/>
                </a:lnTo>
                <a:close/>
              </a:path>
              <a:path w="78105" h="259714">
                <a:moveTo>
                  <a:pt x="77724" y="181482"/>
                </a:moveTo>
                <a:lnTo>
                  <a:pt x="51816" y="198754"/>
                </a:lnTo>
                <a:lnTo>
                  <a:pt x="51816" y="207390"/>
                </a:lnTo>
                <a:lnTo>
                  <a:pt x="64769" y="207390"/>
                </a:lnTo>
                <a:lnTo>
                  <a:pt x="77724" y="181482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>
            <a:noAutofit/>
          </a:bodyPr>
          <a:lstStyle/>
          <a:p>
            <a:endParaRPr sz="2000"/>
          </a:p>
        </p:txBody>
      </p:sp>
      <p:sp>
        <p:nvSpPr>
          <p:cNvPr id="170" name="object 24"/>
          <p:cNvSpPr/>
          <p:nvPr/>
        </p:nvSpPr>
        <p:spPr>
          <a:xfrm>
            <a:off x="13940650" y="4315044"/>
            <a:ext cx="190175" cy="1244104"/>
          </a:xfrm>
          <a:custGeom>
            <a:avLst/>
            <a:gdLst/>
            <a:ahLst/>
            <a:cxnLst/>
            <a:rect l="l" t="t" r="r" b="b"/>
            <a:pathLst>
              <a:path w="147954" h="792479">
                <a:moveTo>
                  <a:pt x="0" y="0"/>
                </a:moveTo>
                <a:lnTo>
                  <a:pt x="0" y="792479"/>
                </a:lnTo>
                <a:lnTo>
                  <a:pt x="147828" y="396239"/>
                </a:lnTo>
                <a:lnTo>
                  <a:pt x="0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noAutofit/>
          </a:bodyPr>
          <a:lstStyle/>
          <a:p>
            <a:endParaRPr sz="2000"/>
          </a:p>
        </p:txBody>
      </p:sp>
      <p:sp>
        <p:nvSpPr>
          <p:cNvPr id="173" name="object 27"/>
          <p:cNvSpPr/>
          <p:nvPr/>
        </p:nvSpPr>
        <p:spPr>
          <a:xfrm>
            <a:off x="13940650" y="6073537"/>
            <a:ext cx="190175" cy="1242111"/>
          </a:xfrm>
          <a:custGeom>
            <a:avLst/>
            <a:gdLst/>
            <a:ahLst/>
            <a:cxnLst/>
            <a:rect l="l" t="t" r="r" b="b"/>
            <a:pathLst>
              <a:path w="147954" h="791210">
                <a:moveTo>
                  <a:pt x="0" y="0"/>
                </a:moveTo>
                <a:lnTo>
                  <a:pt x="0" y="790956"/>
                </a:lnTo>
                <a:lnTo>
                  <a:pt x="147828" y="395478"/>
                </a:lnTo>
                <a:lnTo>
                  <a:pt x="0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noAutofit/>
          </a:bodyPr>
          <a:lstStyle/>
          <a:p>
            <a:endParaRPr sz="2000"/>
          </a:p>
        </p:txBody>
      </p:sp>
      <p:sp>
        <p:nvSpPr>
          <p:cNvPr id="176" name="object 30"/>
          <p:cNvSpPr/>
          <p:nvPr/>
        </p:nvSpPr>
        <p:spPr>
          <a:xfrm>
            <a:off x="13940650" y="7829640"/>
            <a:ext cx="190175" cy="1244104"/>
          </a:xfrm>
          <a:custGeom>
            <a:avLst/>
            <a:gdLst/>
            <a:ahLst/>
            <a:cxnLst/>
            <a:rect l="l" t="t" r="r" b="b"/>
            <a:pathLst>
              <a:path w="147954" h="792479">
                <a:moveTo>
                  <a:pt x="0" y="0"/>
                </a:moveTo>
                <a:lnTo>
                  <a:pt x="0" y="792479"/>
                </a:lnTo>
                <a:lnTo>
                  <a:pt x="147828" y="396239"/>
                </a:lnTo>
                <a:lnTo>
                  <a:pt x="0" y="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>
            <a:noAutofit/>
          </a:bodyPr>
          <a:lstStyle/>
          <a:p>
            <a:endParaRPr sz="2000"/>
          </a:p>
        </p:txBody>
      </p:sp>
      <p:sp>
        <p:nvSpPr>
          <p:cNvPr id="187" name="object 41"/>
          <p:cNvSpPr/>
          <p:nvPr/>
        </p:nvSpPr>
        <p:spPr>
          <a:xfrm>
            <a:off x="10976854" y="5781653"/>
            <a:ext cx="6385972" cy="0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859" y="0"/>
                </a:lnTo>
              </a:path>
            </a:pathLst>
          </a:custGeom>
          <a:ln w="9144">
            <a:solidFill>
              <a:srgbClr val="7E7E7E"/>
            </a:solidFill>
            <a:prstDash val="sysDash"/>
          </a:ln>
        </p:spPr>
        <p:txBody>
          <a:bodyPr wrap="square" lIns="0" tIns="0" rIns="0" bIns="0" rtlCol="0">
            <a:noAutofit/>
          </a:bodyPr>
          <a:lstStyle/>
          <a:p>
            <a:endParaRPr sz="2000"/>
          </a:p>
        </p:txBody>
      </p:sp>
      <p:sp>
        <p:nvSpPr>
          <p:cNvPr id="188" name="object 42"/>
          <p:cNvSpPr/>
          <p:nvPr/>
        </p:nvSpPr>
        <p:spPr>
          <a:xfrm>
            <a:off x="10976854" y="7480333"/>
            <a:ext cx="6385972" cy="0"/>
          </a:xfrm>
          <a:custGeom>
            <a:avLst/>
            <a:gdLst/>
            <a:ahLst/>
            <a:cxnLst/>
            <a:rect l="l" t="t" r="r" b="b"/>
            <a:pathLst>
              <a:path w="4968240">
                <a:moveTo>
                  <a:pt x="0" y="0"/>
                </a:moveTo>
                <a:lnTo>
                  <a:pt x="4967859" y="0"/>
                </a:lnTo>
              </a:path>
            </a:pathLst>
          </a:custGeom>
          <a:ln w="9144">
            <a:solidFill>
              <a:srgbClr val="7E7E7E"/>
            </a:solidFill>
            <a:prstDash val="sysDash"/>
          </a:ln>
        </p:spPr>
        <p:txBody>
          <a:bodyPr wrap="square" lIns="0" tIns="0" rIns="0" bIns="0" rtlCol="0">
            <a:noAutofit/>
          </a:bodyPr>
          <a:lstStyle/>
          <a:p>
            <a:endParaRPr sz="2000"/>
          </a:p>
        </p:txBody>
      </p:sp>
      <p:sp>
        <p:nvSpPr>
          <p:cNvPr id="19" name="직사각형 18"/>
          <p:cNvSpPr/>
          <p:nvPr/>
        </p:nvSpPr>
        <p:spPr>
          <a:xfrm>
            <a:off x="1155721" y="4421234"/>
            <a:ext cx="9974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</a:t>
            </a:r>
          </a:p>
          <a:p>
            <a:r>
              <a:rPr lang="ko-KR" altLang="en-US" sz="2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인식</a:t>
            </a:r>
          </a:p>
        </p:txBody>
      </p:sp>
      <p:sp>
        <p:nvSpPr>
          <p:cNvPr id="192" name="직사각형 191"/>
          <p:cNvSpPr/>
          <p:nvPr/>
        </p:nvSpPr>
        <p:spPr>
          <a:xfrm>
            <a:off x="1155721" y="6188628"/>
            <a:ext cx="9974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자료리뷰</a:t>
            </a:r>
            <a:endParaRPr lang="ko-KR" altLang="en-US" sz="2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꺾인 연결선 21"/>
          <p:cNvCxnSpPr>
            <a:stCxn id="102" idx="2"/>
          </p:cNvCxnSpPr>
          <p:nvPr/>
        </p:nvCxnSpPr>
        <p:spPr>
          <a:xfrm rot="16200000" flipH="1">
            <a:off x="5617287" y="5090283"/>
            <a:ext cx="394366" cy="8388000"/>
          </a:xfrm>
          <a:prstGeom prst="bentConnector2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직사각형 192"/>
          <p:cNvSpPr/>
          <p:nvPr/>
        </p:nvSpPr>
        <p:spPr>
          <a:xfrm>
            <a:off x="9509758" y="4275059"/>
            <a:ext cx="99742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실행방안수립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액션아이템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4" name="직사각형 193"/>
          <p:cNvSpPr/>
          <p:nvPr/>
        </p:nvSpPr>
        <p:spPr>
          <a:xfrm>
            <a:off x="9509758" y="6049382"/>
            <a:ext cx="9974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평가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해석</a:t>
            </a:r>
          </a:p>
        </p:txBody>
      </p:sp>
      <p:sp>
        <p:nvSpPr>
          <p:cNvPr id="195" name="직사각형 194"/>
          <p:cNvSpPr/>
          <p:nvPr/>
        </p:nvSpPr>
        <p:spPr>
          <a:xfrm>
            <a:off x="9509758" y="7930919"/>
            <a:ext cx="9974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데이터수집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가공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0772316" y="4245070"/>
            <a:ext cx="3096969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분석된 결과 및 이에 대한 해석을 토대로 문제에 대한 의사결정을 수행</a:t>
            </a:r>
            <a:endParaRPr lang="en-US" altLang="ko-KR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관련문제에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분석결과를 활용</a:t>
            </a:r>
          </a:p>
        </p:txBody>
      </p:sp>
      <p:sp>
        <p:nvSpPr>
          <p:cNvPr id="197" name="직사각형 196"/>
          <p:cNvSpPr/>
          <p:nvPr/>
        </p:nvSpPr>
        <p:spPr>
          <a:xfrm>
            <a:off x="10772316" y="5957824"/>
            <a:ext cx="325811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결측치나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이상치에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대한 기본적인 데이터 전처리</a:t>
            </a:r>
            <a:endParaRPr lang="en-US" altLang="ko-KR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기술통계분석을 기본으로 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추론통계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머신러닝기법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활용</a:t>
            </a:r>
            <a:endParaRPr lang="en-US" altLang="ko-KR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8" name="직사각형 197"/>
          <p:cNvSpPr/>
          <p:nvPr/>
        </p:nvSpPr>
        <p:spPr>
          <a:xfrm>
            <a:off x="10772316" y="7755505"/>
            <a:ext cx="309696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정의된 모형 및 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변수특성에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부합되는 데이터 수집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코딩북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활용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차자료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직접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중심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필요시 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차자료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간접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 활용</a:t>
            </a:r>
          </a:p>
        </p:txBody>
      </p:sp>
      <p:sp>
        <p:nvSpPr>
          <p:cNvPr id="199" name="직사각형 198"/>
          <p:cNvSpPr/>
          <p:nvPr/>
        </p:nvSpPr>
        <p:spPr>
          <a:xfrm>
            <a:off x="14236909" y="4245070"/>
            <a:ext cx="309696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구체적인 활용방안 및 액션아이템은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적용가능한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미래예측 시나리오 및 최적화 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적용방안은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무엇인가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0" name="직사각형 199"/>
          <p:cNvSpPr/>
          <p:nvPr/>
        </p:nvSpPr>
        <p:spPr>
          <a:xfrm>
            <a:off x="14236909" y="5918029"/>
            <a:ext cx="32560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분석결과에서 어떤 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현상파악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발견된 규칙이나 패턴은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가설검증을 위한 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판단근거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검증이 업무에 사용할만한 타당성을 갖고 있는가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1" name="직사각형 200"/>
          <p:cNvSpPr/>
          <p:nvPr/>
        </p:nvSpPr>
        <p:spPr>
          <a:xfrm>
            <a:off x="14236909" y="7755505"/>
            <a:ext cx="309696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정형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비정형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내외부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데이터 중에서 적합한 데이터는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관찰 및 설문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실험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트랜잭션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·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 중에서 적합한 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수집방법은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2" name="직사각형 201"/>
          <p:cNvSpPr/>
          <p:nvPr/>
        </p:nvSpPr>
        <p:spPr>
          <a:xfrm>
            <a:off x="2384133" y="4245070"/>
            <a:ext cx="3096969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자신이 하고 있는 업무</a:t>
            </a:r>
            <a:endParaRPr lang="en-US" altLang="ko-KR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관심 갖는 현상</a:t>
            </a:r>
            <a:endParaRPr lang="en-US" altLang="ko-KR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기업의 현안</a:t>
            </a:r>
            <a:endParaRPr lang="en-US" altLang="ko-KR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당면한 의사결정 문제</a:t>
            </a:r>
          </a:p>
        </p:txBody>
      </p:sp>
      <p:sp>
        <p:nvSpPr>
          <p:cNvPr id="203" name="직사각형 202"/>
          <p:cNvSpPr/>
          <p:nvPr/>
        </p:nvSpPr>
        <p:spPr>
          <a:xfrm>
            <a:off x="2384133" y="6028583"/>
            <a:ext cx="3096969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문제와 관련된 직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간접 지식을 수집</a:t>
            </a:r>
            <a:endParaRPr lang="en-US" altLang="ko-KR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각종 문헌 조사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인터뷰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관찰 벤치마킹을 통해 조사</a:t>
            </a:r>
            <a:endParaRPr lang="en-US" altLang="ko-KR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4" name="직사각형 203"/>
          <p:cNvSpPr/>
          <p:nvPr/>
        </p:nvSpPr>
        <p:spPr>
          <a:xfrm>
            <a:off x="2384133" y="7755505"/>
            <a:ext cx="309696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문제를 한눈에 조망하도록 의도적으로 단순화 함</a:t>
            </a:r>
            <a:endParaRPr lang="en-US" altLang="ko-KR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문제파악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해결에 관련성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활용성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높은 결정적 요소 활용</a:t>
            </a:r>
          </a:p>
        </p:txBody>
      </p:sp>
      <p:sp>
        <p:nvSpPr>
          <p:cNvPr id="205" name="직사각형 204"/>
          <p:cNvSpPr/>
          <p:nvPr/>
        </p:nvSpPr>
        <p:spPr>
          <a:xfrm>
            <a:off x="5848726" y="4245070"/>
            <a:ext cx="309696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문제가 무엇인지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왜 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이문제를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해결해야 하는지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문제해결을 통해 무엇을 달성할 것인지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6" name="직사각형 205"/>
          <p:cNvSpPr/>
          <p:nvPr/>
        </p:nvSpPr>
        <p:spPr>
          <a:xfrm>
            <a:off x="5848726" y="6028583"/>
            <a:ext cx="309696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문제와 관련된 주요 요소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객체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속성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변수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들은 무엇인지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무엇이 잠재적인 원인이고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가설적 해결방안인가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7" name="직사각형 206"/>
          <p:cNvSpPr/>
          <p:nvPr/>
        </p:nvSpPr>
        <p:spPr>
          <a:xfrm>
            <a:off x="5848726" y="7755505"/>
            <a:ext cx="309696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문제와 관련된 </a:t>
            </a:r>
            <a:r>
              <a:rPr lang="ko-KR" altLang="en-US" sz="16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변수선정과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이들간의 관계에 따른 가설은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설정모형에</a:t>
            </a:r>
            <a:r>
              <a:rPr lang="ko-KR" altLang="en-US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적합한 데이터 측정과 분석 기법은</a:t>
            </a:r>
            <a:r>
              <a:rPr lang="en-US" altLang="ko-KR" sz="16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27070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4800" b="1" kern="0" spc="-200" dirty="0" err="1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분석과제</a:t>
            </a:r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기획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03218" y="1530900"/>
            <a:ext cx="16508982" cy="1578269"/>
            <a:chOff x="703218" y="1409700"/>
            <a:chExt cx="16508982" cy="1315408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315408"/>
              <a:chOff x="1093218" y="1903334"/>
              <a:chExt cx="16508982" cy="1259380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8"/>
                <a:ext cx="16508982" cy="1173146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41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04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7695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분석과제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기획방향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(1/2)</a:t>
              </a:r>
              <a:endParaRPr lang="ko-KR" altLang="en-US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수요기반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분서과제는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비즈니스 이슈 및 문제로부터 출발을 하는 과제기획방법론임</a:t>
              </a:r>
            </a:p>
          </p:txBody>
        </p:sp>
      </p:grpSp>
      <p:sp>
        <p:nvSpPr>
          <p:cNvPr id="50" name="object 10"/>
          <p:cNvSpPr txBox="1"/>
          <p:nvPr/>
        </p:nvSpPr>
        <p:spPr>
          <a:xfrm>
            <a:off x="1055900" y="3884674"/>
            <a:ext cx="7563186" cy="75084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400" b="1" spc="-10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분석대상·객체로부터</a:t>
            </a:r>
            <a:r>
              <a:rPr sz="2400" b="1" spc="-10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12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분석에</a:t>
            </a:r>
            <a:r>
              <a:rPr sz="2400" b="1" spc="-7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12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필요한</a:t>
            </a:r>
            <a:r>
              <a:rPr sz="2400" b="1" spc="-8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9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속성·변수의</a:t>
            </a:r>
            <a:r>
              <a:rPr sz="2400" b="1" spc="-8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2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추출</a:t>
            </a:r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51" name="object 11"/>
          <p:cNvSpPr/>
          <p:nvPr/>
        </p:nvSpPr>
        <p:spPr>
          <a:xfrm flipV="1">
            <a:off x="853609" y="4263887"/>
            <a:ext cx="7404603" cy="81342"/>
          </a:xfrm>
          <a:custGeom>
            <a:avLst/>
            <a:gdLst/>
            <a:ahLst/>
            <a:cxnLst/>
            <a:rect l="l" t="t" r="r" b="b"/>
            <a:pathLst>
              <a:path w="6177280">
                <a:moveTo>
                  <a:pt x="0" y="0"/>
                </a:moveTo>
                <a:lnTo>
                  <a:pt x="6176772" y="0"/>
                </a:lnTo>
              </a:path>
            </a:pathLst>
          </a:custGeom>
          <a:ln w="914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 sz="2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4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52654" y="4835838"/>
            <a:ext cx="3147503" cy="2586231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1126527" y="5270103"/>
            <a:ext cx="1872000" cy="1872000"/>
            <a:chOff x="1180769" y="4972351"/>
            <a:chExt cx="2247120" cy="2321000"/>
          </a:xfrm>
        </p:grpSpPr>
        <p:pic>
          <p:nvPicPr>
            <p:cNvPr id="66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0769" y="4972351"/>
              <a:ext cx="2247120" cy="2321000"/>
            </a:xfrm>
            <a:prstGeom prst="rect">
              <a:avLst/>
            </a:prstGeom>
          </p:spPr>
        </p:pic>
        <p:sp>
          <p:nvSpPr>
            <p:cNvPr id="67" name="object 16"/>
            <p:cNvSpPr/>
            <p:nvPr/>
          </p:nvSpPr>
          <p:spPr>
            <a:xfrm>
              <a:off x="1362968" y="5160540"/>
              <a:ext cx="1882722" cy="1944622"/>
            </a:xfrm>
            <a:custGeom>
              <a:avLst/>
              <a:gdLst/>
              <a:ahLst/>
              <a:cxnLst/>
              <a:rect l="l" t="t" r="r" b="b"/>
              <a:pathLst>
                <a:path w="1178560" h="1176654">
                  <a:moveTo>
                    <a:pt x="589026" y="0"/>
                  </a:moveTo>
                  <a:lnTo>
                    <a:pt x="540716" y="1950"/>
                  </a:lnTo>
                  <a:lnTo>
                    <a:pt x="493482" y="7700"/>
                  </a:lnTo>
                  <a:lnTo>
                    <a:pt x="447476" y="17097"/>
                  </a:lnTo>
                  <a:lnTo>
                    <a:pt x="402848" y="29992"/>
                  </a:lnTo>
                  <a:lnTo>
                    <a:pt x="359750" y="46231"/>
                  </a:lnTo>
                  <a:lnTo>
                    <a:pt x="318334" y="65665"/>
                  </a:lnTo>
                  <a:lnTo>
                    <a:pt x="278752" y="88141"/>
                  </a:lnTo>
                  <a:lnTo>
                    <a:pt x="241154" y="113507"/>
                  </a:lnTo>
                  <a:lnTo>
                    <a:pt x="205694" y="141613"/>
                  </a:lnTo>
                  <a:lnTo>
                    <a:pt x="172521" y="172307"/>
                  </a:lnTo>
                  <a:lnTo>
                    <a:pt x="141788" y="205437"/>
                  </a:lnTo>
                  <a:lnTo>
                    <a:pt x="113647" y="240852"/>
                  </a:lnTo>
                  <a:lnTo>
                    <a:pt x="88249" y="278401"/>
                  </a:lnTo>
                  <a:lnTo>
                    <a:pt x="65745" y="317933"/>
                  </a:lnTo>
                  <a:lnTo>
                    <a:pt x="46288" y="359294"/>
                  </a:lnTo>
                  <a:lnTo>
                    <a:pt x="30028" y="402336"/>
                  </a:lnTo>
                  <a:lnTo>
                    <a:pt x="17118" y="446904"/>
                  </a:lnTo>
                  <a:lnTo>
                    <a:pt x="7709" y="492850"/>
                  </a:lnTo>
                  <a:lnTo>
                    <a:pt x="1952" y="540020"/>
                  </a:lnTo>
                  <a:lnTo>
                    <a:pt x="0" y="588263"/>
                  </a:lnTo>
                  <a:lnTo>
                    <a:pt x="1952" y="636507"/>
                  </a:lnTo>
                  <a:lnTo>
                    <a:pt x="7709" y="683677"/>
                  </a:lnTo>
                  <a:lnTo>
                    <a:pt x="17118" y="729623"/>
                  </a:lnTo>
                  <a:lnTo>
                    <a:pt x="30028" y="774191"/>
                  </a:lnTo>
                  <a:lnTo>
                    <a:pt x="46288" y="817233"/>
                  </a:lnTo>
                  <a:lnTo>
                    <a:pt x="65745" y="858594"/>
                  </a:lnTo>
                  <a:lnTo>
                    <a:pt x="88249" y="898126"/>
                  </a:lnTo>
                  <a:lnTo>
                    <a:pt x="113647" y="935675"/>
                  </a:lnTo>
                  <a:lnTo>
                    <a:pt x="141788" y="971090"/>
                  </a:lnTo>
                  <a:lnTo>
                    <a:pt x="172521" y="1004220"/>
                  </a:lnTo>
                  <a:lnTo>
                    <a:pt x="205694" y="1034914"/>
                  </a:lnTo>
                  <a:lnTo>
                    <a:pt x="241154" y="1063020"/>
                  </a:lnTo>
                  <a:lnTo>
                    <a:pt x="278752" y="1088386"/>
                  </a:lnTo>
                  <a:lnTo>
                    <a:pt x="318334" y="1110862"/>
                  </a:lnTo>
                  <a:lnTo>
                    <a:pt x="359750" y="1130296"/>
                  </a:lnTo>
                  <a:lnTo>
                    <a:pt x="402848" y="1146535"/>
                  </a:lnTo>
                  <a:lnTo>
                    <a:pt x="447476" y="1159430"/>
                  </a:lnTo>
                  <a:lnTo>
                    <a:pt x="493482" y="1168827"/>
                  </a:lnTo>
                  <a:lnTo>
                    <a:pt x="540716" y="1174577"/>
                  </a:lnTo>
                  <a:lnTo>
                    <a:pt x="589026" y="1176528"/>
                  </a:lnTo>
                  <a:lnTo>
                    <a:pt x="637326" y="1174577"/>
                  </a:lnTo>
                  <a:lnTo>
                    <a:pt x="684553" y="1168827"/>
                  </a:lnTo>
                  <a:lnTo>
                    <a:pt x="730555" y="1159430"/>
                  </a:lnTo>
                  <a:lnTo>
                    <a:pt x="775179" y="1146535"/>
                  </a:lnTo>
                  <a:lnTo>
                    <a:pt x="818274" y="1130296"/>
                  </a:lnTo>
                  <a:lnTo>
                    <a:pt x="859689" y="1110862"/>
                  </a:lnTo>
                  <a:lnTo>
                    <a:pt x="899271" y="1088386"/>
                  </a:lnTo>
                  <a:lnTo>
                    <a:pt x="936869" y="1063020"/>
                  </a:lnTo>
                  <a:lnTo>
                    <a:pt x="972332" y="1034914"/>
                  </a:lnTo>
                  <a:lnTo>
                    <a:pt x="1005506" y="1004220"/>
                  </a:lnTo>
                  <a:lnTo>
                    <a:pt x="1036241" y="971090"/>
                  </a:lnTo>
                  <a:lnTo>
                    <a:pt x="1064385" y="935675"/>
                  </a:lnTo>
                  <a:lnTo>
                    <a:pt x="1089787" y="898126"/>
                  </a:lnTo>
                  <a:lnTo>
                    <a:pt x="1112294" y="858594"/>
                  </a:lnTo>
                  <a:lnTo>
                    <a:pt x="1131754" y="817233"/>
                  </a:lnTo>
                  <a:lnTo>
                    <a:pt x="1148017" y="774192"/>
                  </a:lnTo>
                  <a:lnTo>
                    <a:pt x="1160929" y="729623"/>
                  </a:lnTo>
                  <a:lnTo>
                    <a:pt x="1170340" y="683677"/>
                  </a:lnTo>
                  <a:lnTo>
                    <a:pt x="1176098" y="636507"/>
                  </a:lnTo>
                  <a:lnTo>
                    <a:pt x="1178052" y="588263"/>
                  </a:lnTo>
                  <a:lnTo>
                    <a:pt x="1176098" y="540020"/>
                  </a:lnTo>
                  <a:lnTo>
                    <a:pt x="1170340" y="492850"/>
                  </a:lnTo>
                  <a:lnTo>
                    <a:pt x="1160929" y="446904"/>
                  </a:lnTo>
                  <a:lnTo>
                    <a:pt x="1148017" y="402336"/>
                  </a:lnTo>
                  <a:lnTo>
                    <a:pt x="1131754" y="359294"/>
                  </a:lnTo>
                  <a:lnTo>
                    <a:pt x="1112294" y="317933"/>
                  </a:lnTo>
                  <a:lnTo>
                    <a:pt x="1089787" y="278401"/>
                  </a:lnTo>
                  <a:lnTo>
                    <a:pt x="1064385" y="240852"/>
                  </a:lnTo>
                  <a:lnTo>
                    <a:pt x="1036241" y="205437"/>
                  </a:lnTo>
                  <a:lnTo>
                    <a:pt x="1005506" y="172307"/>
                  </a:lnTo>
                  <a:lnTo>
                    <a:pt x="972332" y="141613"/>
                  </a:lnTo>
                  <a:lnTo>
                    <a:pt x="936869" y="113507"/>
                  </a:lnTo>
                  <a:lnTo>
                    <a:pt x="899271" y="88141"/>
                  </a:lnTo>
                  <a:lnTo>
                    <a:pt x="859689" y="65665"/>
                  </a:lnTo>
                  <a:lnTo>
                    <a:pt x="818274" y="46231"/>
                  </a:lnTo>
                  <a:lnTo>
                    <a:pt x="775179" y="29992"/>
                  </a:lnTo>
                  <a:lnTo>
                    <a:pt x="730555" y="17097"/>
                  </a:lnTo>
                  <a:lnTo>
                    <a:pt x="684553" y="7700"/>
                  </a:lnTo>
                  <a:lnTo>
                    <a:pt x="637326" y="1950"/>
                  </a:lnTo>
                  <a:lnTo>
                    <a:pt x="5890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object 17"/>
            <p:cNvSpPr/>
            <p:nvPr/>
          </p:nvSpPr>
          <p:spPr>
            <a:xfrm>
              <a:off x="1362969" y="5160540"/>
              <a:ext cx="1882722" cy="1953134"/>
            </a:xfrm>
            <a:custGeom>
              <a:avLst/>
              <a:gdLst/>
              <a:ahLst/>
              <a:cxnLst/>
              <a:rect l="l" t="t" r="r" b="b"/>
              <a:pathLst>
                <a:path w="1178560" h="1176654">
                  <a:moveTo>
                    <a:pt x="0" y="588263"/>
                  </a:moveTo>
                  <a:lnTo>
                    <a:pt x="1952" y="540020"/>
                  </a:lnTo>
                  <a:lnTo>
                    <a:pt x="7709" y="492850"/>
                  </a:lnTo>
                  <a:lnTo>
                    <a:pt x="17118" y="446904"/>
                  </a:lnTo>
                  <a:lnTo>
                    <a:pt x="30028" y="402336"/>
                  </a:lnTo>
                  <a:lnTo>
                    <a:pt x="46288" y="359294"/>
                  </a:lnTo>
                  <a:lnTo>
                    <a:pt x="65745" y="317933"/>
                  </a:lnTo>
                  <a:lnTo>
                    <a:pt x="88249" y="278401"/>
                  </a:lnTo>
                  <a:lnTo>
                    <a:pt x="113647" y="240852"/>
                  </a:lnTo>
                  <a:lnTo>
                    <a:pt x="141788" y="205437"/>
                  </a:lnTo>
                  <a:lnTo>
                    <a:pt x="172521" y="172307"/>
                  </a:lnTo>
                  <a:lnTo>
                    <a:pt x="205694" y="141613"/>
                  </a:lnTo>
                  <a:lnTo>
                    <a:pt x="241154" y="113507"/>
                  </a:lnTo>
                  <a:lnTo>
                    <a:pt x="278752" y="88141"/>
                  </a:lnTo>
                  <a:lnTo>
                    <a:pt x="318334" y="65665"/>
                  </a:lnTo>
                  <a:lnTo>
                    <a:pt x="359750" y="46231"/>
                  </a:lnTo>
                  <a:lnTo>
                    <a:pt x="402848" y="29992"/>
                  </a:lnTo>
                  <a:lnTo>
                    <a:pt x="447476" y="17097"/>
                  </a:lnTo>
                  <a:lnTo>
                    <a:pt x="493482" y="7700"/>
                  </a:lnTo>
                  <a:lnTo>
                    <a:pt x="540716" y="1950"/>
                  </a:lnTo>
                  <a:lnTo>
                    <a:pt x="589026" y="0"/>
                  </a:lnTo>
                  <a:lnTo>
                    <a:pt x="637326" y="1950"/>
                  </a:lnTo>
                  <a:lnTo>
                    <a:pt x="684553" y="7700"/>
                  </a:lnTo>
                  <a:lnTo>
                    <a:pt x="730555" y="17097"/>
                  </a:lnTo>
                  <a:lnTo>
                    <a:pt x="775179" y="29992"/>
                  </a:lnTo>
                  <a:lnTo>
                    <a:pt x="818274" y="46231"/>
                  </a:lnTo>
                  <a:lnTo>
                    <a:pt x="859689" y="65665"/>
                  </a:lnTo>
                  <a:lnTo>
                    <a:pt x="899271" y="88141"/>
                  </a:lnTo>
                  <a:lnTo>
                    <a:pt x="936869" y="113507"/>
                  </a:lnTo>
                  <a:lnTo>
                    <a:pt x="972332" y="141613"/>
                  </a:lnTo>
                  <a:lnTo>
                    <a:pt x="1005506" y="172307"/>
                  </a:lnTo>
                  <a:lnTo>
                    <a:pt x="1036241" y="205437"/>
                  </a:lnTo>
                  <a:lnTo>
                    <a:pt x="1064385" y="240852"/>
                  </a:lnTo>
                  <a:lnTo>
                    <a:pt x="1089787" y="278401"/>
                  </a:lnTo>
                  <a:lnTo>
                    <a:pt x="1112294" y="317933"/>
                  </a:lnTo>
                  <a:lnTo>
                    <a:pt x="1131754" y="359294"/>
                  </a:lnTo>
                  <a:lnTo>
                    <a:pt x="1148017" y="402336"/>
                  </a:lnTo>
                  <a:lnTo>
                    <a:pt x="1160929" y="446904"/>
                  </a:lnTo>
                  <a:lnTo>
                    <a:pt x="1170340" y="492850"/>
                  </a:lnTo>
                  <a:lnTo>
                    <a:pt x="1176098" y="540020"/>
                  </a:lnTo>
                  <a:lnTo>
                    <a:pt x="1178052" y="588263"/>
                  </a:lnTo>
                  <a:lnTo>
                    <a:pt x="1176098" y="636507"/>
                  </a:lnTo>
                  <a:lnTo>
                    <a:pt x="1170340" y="683677"/>
                  </a:lnTo>
                  <a:lnTo>
                    <a:pt x="1160929" y="729623"/>
                  </a:lnTo>
                  <a:lnTo>
                    <a:pt x="1148017" y="774192"/>
                  </a:lnTo>
                  <a:lnTo>
                    <a:pt x="1131754" y="817233"/>
                  </a:lnTo>
                  <a:lnTo>
                    <a:pt x="1112294" y="858594"/>
                  </a:lnTo>
                  <a:lnTo>
                    <a:pt x="1089787" y="898126"/>
                  </a:lnTo>
                  <a:lnTo>
                    <a:pt x="1064385" y="935675"/>
                  </a:lnTo>
                  <a:lnTo>
                    <a:pt x="1036241" y="971090"/>
                  </a:lnTo>
                  <a:lnTo>
                    <a:pt x="1005506" y="1004220"/>
                  </a:lnTo>
                  <a:lnTo>
                    <a:pt x="972332" y="1034914"/>
                  </a:lnTo>
                  <a:lnTo>
                    <a:pt x="936869" y="1063020"/>
                  </a:lnTo>
                  <a:lnTo>
                    <a:pt x="899271" y="1088386"/>
                  </a:lnTo>
                  <a:lnTo>
                    <a:pt x="859689" y="1110862"/>
                  </a:lnTo>
                  <a:lnTo>
                    <a:pt x="818274" y="1130296"/>
                  </a:lnTo>
                  <a:lnTo>
                    <a:pt x="775179" y="1146535"/>
                  </a:lnTo>
                  <a:lnTo>
                    <a:pt x="730555" y="1159430"/>
                  </a:lnTo>
                  <a:lnTo>
                    <a:pt x="684553" y="1168827"/>
                  </a:lnTo>
                  <a:lnTo>
                    <a:pt x="637326" y="1174577"/>
                  </a:lnTo>
                  <a:lnTo>
                    <a:pt x="589026" y="1176528"/>
                  </a:lnTo>
                  <a:lnTo>
                    <a:pt x="540716" y="1174577"/>
                  </a:lnTo>
                  <a:lnTo>
                    <a:pt x="493482" y="1168827"/>
                  </a:lnTo>
                  <a:lnTo>
                    <a:pt x="447476" y="1159430"/>
                  </a:lnTo>
                  <a:lnTo>
                    <a:pt x="402848" y="1146535"/>
                  </a:lnTo>
                  <a:lnTo>
                    <a:pt x="359750" y="1130296"/>
                  </a:lnTo>
                  <a:lnTo>
                    <a:pt x="318334" y="1110862"/>
                  </a:lnTo>
                  <a:lnTo>
                    <a:pt x="278752" y="1088386"/>
                  </a:lnTo>
                  <a:lnTo>
                    <a:pt x="241154" y="1063020"/>
                  </a:lnTo>
                  <a:lnTo>
                    <a:pt x="205694" y="1034914"/>
                  </a:lnTo>
                  <a:lnTo>
                    <a:pt x="172521" y="1004220"/>
                  </a:lnTo>
                  <a:lnTo>
                    <a:pt x="141788" y="971090"/>
                  </a:lnTo>
                  <a:lnTo>
                    <a:pt x="113647" y="935675"/>
                  </a:lnTo>
                  <a:lnTo>
                    <a:pt x="88249" y="898126"/>
                  </a:lnTo>
                  <a:lnTo>
                    <a:pt x="65745" y="858594"/>
                  </a:lnTo>
                  <a:lnTo>
                    <a:pt x="46288" y="817233"/>
                  </a:lnTo>
                  <a:lnTo>
                    <a:pt x="30028" y="774191"/>
                  </a:lnTo>
                  <a:lnTo>
                    <a:pt x="17118" y="729623"/>
                  </a:lnTo>
                  <a:lnTo>
                    <a:pt x="7709" y="683677"/>
                  </a:lnTo>
                  <a:lnTo>
                    <a:pt x="1952" y="636507"/>
                  </a:lnTo>
                  <a:lnTo>
                    <a:pt x="0" y="588263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object 18"/>
            <p:cNvSpPr txBox="1"/>
            <p:nvPr/>
          </p:nvSpPr>
          <p:spPr>
            <a:xfrm>
              <a:off x="1238686" y="5457873"/>
              <a:ext cx="1771732" cy="821948"/>
            </a:xfrm>
            <a:prstGeom prst="rect">
              <a:avLst/>
            </a:prstGeom>
          </p:spPr>
          <p:txBody>
            <a:bodyPr vert="horz" wrap="square" lIns="0" tIns="12700" rIns="0" bIns="0" rtlCol="0">
              <a:noAutofit/>
            </a:bodyPr>
            <a:lstStyle/>
            <a:p>
              <a:pPr marL="12700" marR="5080" indent="130810" algn="ctr">
                <a:lnSpc>
                  <a:spcPct val="110000"/>
                </a:lnSpc>
                <a:spcBef>
                  <a:spcPts val="100"/>
                </a:spcBef>
              </a:pPr>
              <a:r>
                <a:rPr sz="2000" b="1" spc="-20" dirty="0" err="1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비즈니스</a:t>
              </a:r>
              <a:r>
                <a:rPr sz="2000" b="1" spc="-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endParaRPr lang="en-US" sz="2000" b="1" spc="-2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  <a:p>
              <a:pPr marL="12700" marR="5080" indent="130810" algn="ctr">
                <a:lnSpc>
                  <a:spcPct val="110000"/>
                </a:lnSpc>
                <a:spcBef>
                  <a:spcPts val="100"/>
                </a:spcBef>
              </a:pPr>
              <a:r>
                <a:rPr sz="2000" b="1" spc="-90" dirty="0" err="1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이슈</a:t>
              </a:r>
              <a:r>
                <a:rPr lang="en-US" sz="2000" b="1" spc="-9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</a:p>
            <a:p>
              <a:pPr marL="12700" marR="5080" indent="130810" algn="ctr">
                <a:lnSpc>
                  <a:spcPct val="110000"/>
                </a:lnSpc>
                <a:spcBef>
                  <a:spcPts val="100"/>
                </a:spcBef>
              </a:pPr>
              <a:r>
                <a:rPr sz="2000" b="1" spc="-9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및</a:t>
              </a:r>
              <a:r>
                <a:rPr lang="en-US" sz="2000" b="1" spc="-9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sz="2000" b="1" spc="-100" dirty="0" err="1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문제</a:t>
              </a:r>
              <a:endParaRPr sz="20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</p:grpSp>
      <p:sp>
        <p:nvSpPr>
          <p:cNvPr id="76" name="object 25"/>
          <p:cNvSpPr/>
          <p:nvPr/>
        </p:nvSpPr>
        <p:spPr>
          <a:xfrm>
            <a:off x="932480" y="4737143"/>
            <a:ext cx="7449519" cy="2997158"/>
          </a:xfrm>
          <a:custGeom>
            <a:avLst/>
            <a:gdLst/>
            <a:ahLst/>
            <a:cxnLst/>
            <a:rect l="l" t="t" r="r" b="b"/>
            <a:pathLst>
              <a:path w="6182995" h="1653539">
                <a:moveTo>
                  <a:pt x="0" y="181229"/>
                </a:moveTo>
                <a:lnTo>
                  <a:pt x="6474" y="133056"/>
                </a:lnTo>
                <a:lnTo>
                  <a:pt x="24746" y="89765"/>
                </a:lnTo>
                <a:lnTo>
                  <a:pt x="53087" y="53086"/>
                </a:lnTo>
                <a:lnTo>
                  <a:pt x="89769" y="24746"/>
                </a:lnTo>
                <a:lnTo>
                  <a:pt x="133063" y="6474"/>
                </a:lnTo>
                <a:lnTo>
                  <a:pt x="181241" y="0"/>
                </a:lnTo>
                <a:lnTo>
                  <a:pt x="6001639" y="0"/>
                </a:lnTo>
                <a:lnTo>
                  <a:pt x="6049811" y="6474"/>
                </a:lnTo>
                <a:lnTo>
                  <a:pt x="6093102" y="24746"/>
                </a:lnTo>
                <a:lnTo>
                  <a:pt x="6129782" y="53086"/>
                </a:lnTo>
                <a:lnTo>
                  <a:pt x="6158121" y="89765"/>
                </a:lnTo>
                <a:lnTo>
                  <a:pt x="6176393" y="133056"/>
                </a:lnTo>
                <a:lnTo>
                  <a:pt x="6182868" y="181229"/>
                </a:lnTo>
                <a:lnTo>
                  <a:pt x="6182868" y="1472311"/>
                </a:lnTo>
                <a:lnTo>
                  <a:pt x="6176393" y="1520483"/>
                </a:lnTo>
                <a:lnTo>
                  <a:pt x="6158121" y="1563774"/>
                </a:lnTo>
                <a:lnTo>
                  <a:pt x="6129782" y="1600454"/>
                </a:lnTo>
                <a:lnTo>
                  <a:pt x="6093102" y="1628793"/>
                </a:lnTo>
                <a:lnTo>
                  <a:pt x="6049811" y="1647065"/>
                </a:lnTo>
                <a:lnTo>
                  <a:pt x="6001639" y="1653540"/>
                </a:lnTo>
                <a:lnTo>
                  <a:pt x="181241" y="1653540"/>
                </a:lnTo>
                <a:lnTo>
                  <a:pt x="133063" y="1647065"/>
                </a:lnTo>
                <a:lnTo>
                  <a:pt x="89769" y="1628793"/>
                </a:lnTo>
                <a:lnTo>
                  <a:pt x="53087" y="1600454"/>
                </a:lnTo>
                <a:lnTo>
                  <a:pt x="24746" y="1563774"/>
                </a:lnTo>
                <a:lnTo>
                  <a:pt x="6474" y="1520483"/>
                </a:lnTo>
                <a:lnTo>
                  <a:pt x="0" y="1472311"/>
                </a:lnTo>
                <a:lnTo>
                  <a:pt x="0" y="181229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그룹 8"/>
          <p:cNvGrpSpPr/>
          <p:nvPr/>
        </p:nvGrpSpPr>
        <p:grpSpPr>
          <a:xfrm>
            <a:off x="6351908" y="5280597"/>
            <a:ext cx="1872000" cy="1872000"/>
            <a:chOff x="5970812" y="5280597"/>
            <a:chExt cx="2006107" cy="1929984"/>
          </a:xfrm>
        </p:grpSpPr>
        <p:sp>
          <p:nvSpPr>
            <p:cNvPr id="92" name="object 18"/>
            <p:cNvSpPr txBox="1"/>
            <p:nvPr/>
          </p:nvSpPr>
          <p:spPr>
            <a:xfrm>
              <a:off x="6014403" y="5715486"/>
              <a:ext cx="1771732" cy="821948"/>
            </a:xfrm>
            <a:prstGeom prst="rect">
              <a:avLst/>
            </a:prstGeom>
          </p:spPr>
          <p:txBody>
            <a:bodyPr vert="horz" wrap="square" lIns="0" tIns="12700" rIns="0" bIns="0" rtlCol="0">
              <a:noAutofit/>
            </a:bodyPr>
            <a:lstStyle/>
            <a:p>
              <a:pPr marL="12700" marR="5080" indent="130810" algn="ctr">
                <a:lnSpc>
                  <a:spcPct val="110000"/>
                </a:lnSpc>
                <a:spcBef>
                  <a:spcPts val="100"/>
                </a:spcBef>
              </a:pPr>
              <a:r>
                <a:rPr sz="2400" b="1" spc="-20" dirty="0" err="1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비즈니스</a:t>
              </a:r>
              <a:r>
                <a:rPr sz="2400" b="1" spc="-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endParaRPr lang="en-US" sz="2400" b="1" spc="-2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  <a:p>
              <a:pPr marL="12700" marR="5080" indent="130810" algn="ctr">
                <a:lnSpc>
                  <a:spcPct val="110000"/>
                </a:lnSpc>
                <a:spcBef>
                  <a:spcPts val="100"/>
                </a:spcBef>
              </a:pPr>
              <a:r>
                <a:rPr sz="2400" b="1" spc="-90" dirty="0" err="1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이슈</a:t>
              </a:r>
              <a:r>
                <a:rPr sz="2400" b="1" spc="-114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sz="2400" b="1" spc="-9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및</a:t>
              </a:r>
              <a:r>
                <a:rPr sz="2400" b="1" spc="-10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문제</a:t>
              </a:r>
              <a:endParaRPr sz="24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sp>
          <p:nvSpPr>
            <p:cNvPr id="93" name="object 18"/>
            <p:cNvSpPr txBox="1"/>
            <p:nvPr/>
          </p:nvSpPr>
          <p:spPr>
            <a:xfrm>
              <a:off x="6008586" y="5715486"/>
              <a:ext cx="1771732" cy="821948"/>
            </a:xfrm>
            <a:prstGeom prst="rect">
              <a:avLst/>
            </a:prstGeom>
          </p:spPr>
          <p:txBody>
            <a:bodyPr vert="horz" wrap="square" lIns="0" tIns="12700" rIns="0" bIns="0" rtlCol="0">
              <a:noAutofit/>
            </a:bodyPr>
            <a:lstStyle/>
            <a:p>
              <a:pPr marL="12700" marR="5080" indent="130810" algn="ctr">
                <a:lnSpc>
                  <a:spcPct val="110000"/>
                </a:lnSpc>
                <a:spcBef>
                  <a:spcPts val="100"/>
                </a:spcBef>
              </a:pPr>
              <a:r>
                <a:rPr sz="2400" b="1" spc="-20" dirty="0" err="1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비즈니스</a:t>
              </a:r>
              <a:r>
                <a:rPr sz="2400" b="1" spc="-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endParaRPr lang="en-US" sz="2400" b="1" spc="-2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  <a:p>
              <a:pPr marL="12700" marR="5080" indent="130810" algn="ctr">
                <a:lnSpc>
                  <a:spcPct val="110000"/>
                </a:lnSpc>
                <a:spcBef>
                  <a:spcPts val="100"/>
                </a:spcBef>
              </a:pPr>
              <a:r>
                <a:rPr sz="2400" b="1" spc="-90" dirty="0" err="1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이슈</a:t>
              </a:r>
              <a:r>
                <a:rPr sz="2400" b="1" spc="-114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sz="2400" b="1" spc="-9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및</a:t>
              </a:r>
              <a:r>
                <a:rPr sz="2400" b="1" spc="-10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문제</a:t>
              </a:r>
              <a:endParaRPr sz="24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pic>
          <p:nvPicPr>
            <p:cNvPr id="87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70812" y="5280597"/>
              <a:ext cx="2006107" cy="1929984"/>
            </a:xfrm>
            <a:prstGeom prst="rect">
              <a:avLst/>
            </a:prstGeom>
          </p:spPr>
        </p:pic>
        <p:grpSp>
          <p:nvGrpSpPr>
            <p:cNvPr id="88" name="그룹 87"/>
            <p:cNvGrpSpPr/>
            <p:nvPr/>
          </p:nvGrpSpPr>
          <p:grpSpPr>
            <a:xfrm>
              <a:off x="6133469" y="5436257"/>
              <a:ext cx="1680792" cy="1624092"/>
              <a:chOff x="1318091" y="5190069"/>
              <a:chExt cx="2232000" cy="2241770"/>
            </a:xfrm>
          </p:grpSpPr>
          <p:sp>
            <p:nvSpPr>
              <p:cNvPr id="89" name="object 16"/>
              <p:cNvSpPr/>
              <p:nvPr/>
            </p:nvSpPr>
            <p:spPr>
              <a:xfrm>
                <a:off x="1318091" y="5190069"/>
                <a:ext cx="2232000" cy="2232000"/>
              </a:xfrm>
              <a:custGeom>
                <a:avLst/>
                <a:gdLst/>
                <a:ahLst/>
                <a:cxnLst/>
                <a:rect l="l" t="t" r="r" b="b"/>
                <a:pathLst>
                  <a:path w="1178560" h="1176654">
                    <a:moveTo>
                      <a:pt x="589026" y="0"/>
                    </a:moveTo>
                    <a:lnTo>
                      <a:pt x="540716" y="1950"/>
                    </a:lnTo>
                    <a:lnTo>
                      <a:pt x="493482" y="7700"/>
                    </a:lnTo>
                    <a:lnTo>
                      <a:pt x="447476" y="17097"/>
                    </a:lnTo>
                    <a:lnTo>
                      <a:pt x="402848" y="29992"/>
                    </a:lnTo>
                    <a:lnTo>
                      <a:pt x="359750" y="46231"/>
                    </a:lnTo>
                    <a:lnTo>
                      <a:pt x="318334" y="65665"/>
                    </a:lnTo>
                    <a:lnTo>
                      <a:pt x="278752" y="88141"/>
                    </a:lnTo>
                    <a:lnTo>
                      <a:pt x="241154" y="113507"/>
                    </a:lnTo>
                    <a:lnTo>
                      <a:pt x="205694" y="141613"/>
                    </a:lnTo>
                    <a:lnTo>
                      <a:pt x="172521" y="172307"/>
                    </a:lnTo>
                    <a:lnTo>
                      <a:pt x="141788" y="205437"/>
                    </a:lnTo>
                    <a:lnTo>
                      <a:pt x="113647" y="240852"/>
                    </a:lnTo>
                    <a:lnTo>
                      <a:pt x="88249" y="278401"/>
                    </a:lnTo>
                    <a:lnTo>
                      <a:pt x="65745" y="317933"/>
                    </a:lnTo>
                    <a:lnTo>
                      <a:pt x="46288" y="359294"/>
                    </a:lnTo>
                    <a:lnTo>
                      <a:pt x="30028" y="402336"/>
                    </a:lnTo>
                    <a:lnTo>
                      <a:pt x="17118" y="446904"/>
                    </a:lnTo>
                    <a:lnTo>
                      <a:pt x="7709" y="492850"/>
                    </a:lnTo>
                    <a:lnTo>
                      <a:pt x="1952" y="540020"/>
                    </a:lnTo>
                    <a:lnTo>
                      <a:pt x="0" y="588263"/>
                    </a:lnTo>
                    <a:lnTo>
                      <a:pt x="1952" y="636507"/>
                    </a:lnTo>
                    <a:lnTo>
                      <a:pt x="7709" y="683677"/>
                    </a:lnTo>
                    <a:lnTo>
                      <a:pt x="17118" y="729623"/>
                    </a:lnTo>
                    <a:lnTo>
                      <a:pt x="30028" y="774191"/>
                    </a:lnTo>
                    <a:lnTo>
                      <a:pt x="46288" y="817233"/>
                    </a:lnTo>
                    <a:lnTo>
                      <a:pt x="65745" y="858594"/>
                    </a:lnTo>
                    <a:lnTo>
                      <a:pt x="88249" y="898126"/>
                    </a:lnTo>
                    <a:lnTo>
                      <a:pt x="113647" y="935675"/>
                    </a:lnTo>
                    <a:lnTo>
                      <a:pt x="141788" y="971090"/>
                    </a:lnTo>
                    <a:lnTo>
                      <a:pt x="172521" y="1004220"/>
                    </a:lnTo>
                    <a:lnTo>
                      <a:pt x="205694" y="1034914"/>
                    </a:lnTo>
                    <a:lnTo>
                      <a:pt x="241154" y="1063020"/>
                    </a:lnTo>
                    <a:lnTo>
                      <a:pt x="278752" y="1088386"/>
                    </a:lnTo>
                    <a:lnTo>
                      <a:pt x="318334" y="1110862"/>
                    </a:lnTo>
                    <a:lnTo>
                      <a:pt x="359750" y="1130296"/>
                    </a:lnTo>
                    <a:lnTo>
                      <a:pt x="402848" y="1146535"/>
                    </a:lnTo>
                    <a:lnTo>
                      <a:pt x="447476" y="1159430"/>
                    </a:lnTo>
                    <a:lnTo>
                      <a:pt x="493482" y="1168827"/>
                    </a:lnTo>
                    <a:lnTo>
                      <a:pt x="540716" y="1174577"/>
                    </a:lnTo>
                    <a:lnTo>
                      <a:pt x="589026" y="1176528"/>
                    </a:lnTo>
                    <a:lnTo>
                      <a:pt x="637326" y="1174577"/>
                    </a:lnTo>
                    <a:lnTo>
                      <a:pt x="684553" y="1168827"/>
                    </a:lnTo>
                    <a:lnTo>
                      <a:pt x="730555" y="1159430"/>
                    </a:lnTo>
                    <a:lnTo>
                      <a:pt x="775179" y="1146535"/>
                    </a:lnTo>
                    <a:lnTo>
                      <a:pt x="818274" y="1130296"/>
                    </a:lnTo>
                    <a:lnTo>
                      <a:pt x="859689" y="1110862"/>
                    </a:lnTo>
                    <a:lnTo>
                      <a:pt x="899271" y="1088386"/>
                    </a:lnTo>
                    <a:lnTo>
                      <a:pt x="936869" y="1063020"/>
                    </a:lnTo>
                    <a:lnTo>
                      <a:pt x="972332" y="1034914"/>
                    </a:lnTo>
                    <a:lnTo>
                      <a:pt x="1005506" y="1004220"/>
                    </a:lnTo>
                    <a:lnTo>
                      <a:pt x="1036241" y="971090"/>
                    </a:lnTo>
                    <a:lnTo>
                      <a:pt x="1064385" y="935675"/>
                    </a:lnTo>
                    <a:lnTo>
                      <a:pt x="1089787" y="898126"/>
                    </a:lnTo>
                    <a:lnTo>
                      <a:pt x="1112294" y="858594"/>
                    </a:lnTo>
                    <a:lnTo>
                      <a:pt x="1131754" y="817233"/>
                    </a:lnTo>
                    <a:lnTo>
                      <a:pt x="1148017" y="774192"/>
                    </a:lnTo>
                    <a:lnTo>
                      <a:pt x="1160929" y="729623"/>
                    </a:lnTo>
                    <a:lnTo>
                      <a:pt x="1170340" y="683677"/>
                    </a:lnTo>
                    <a:lnTo>
                      <a:pt x="1176098" y="636507"/>
                    </a:lnTo>
                    <a:lnTo>
                      <a:pt x="1178052" y="588263"/>
                    </a:lnTo>
                    <a:lnTo>
                      <a:pt x="1176098" y="540020"/>
                    </a:lnTo>
                    <a:lnTo>
                      <a:pt x="1170340" y="492850"/>
                    </a:lnTo>
                    <a:lnTo>
                      <a:pt x="1160929" y="446904"/>
                    </a:lnTo>
                    <a:lnTo>
                      <a:pt x="1148017" y="402336"/>
                    </a:lnTo>
                    <a:lnTo>
                      <a:pt x="1131754" y="359294"/>
                    </a:lnTo>
                    <a:lnTo>
                      <a:pt x="1112294" y="317933"/>
                    </a:lnTo>
                    <a:lnTo>
                      <a:pt x="1089787" y="278401"/>
                    </a:lnTo>
                    <a:lnTo>
                      <a:pt x="1064385" y="240852"/>
                    </a:lnTo>
                    <a:lnTo>
                      <a:pt x="1036241" y="205437"/>
                    </a:lnTo>
                    <a:lnTo>
                      <a:pt x="1005506" y="172307"/>
                    </a:lnTo>
                    <a:lnTo>
                      <a:pt x="972332" y="141613"/>
                    </a:lnTo>
                    <a:lnTo>
                      <a:pt x="936869" y="113507"/>
                    </a:lnTo>
                    <a:lnTo>
                      <a:pt x="899271" y="88141"/>
                    </a:lnTo>
                    <a:lnTo>
                      <a:pt x="859689" y="65665"/>
                    </a:lnTo>
                    <a:lnTo>
                      <a:pt x="818274" y="46231"/>
                    </a:lnTo>
                    <a:lnTo>
                      <a:pt x="775179" y="29992"/>
                    </a:lnTo>
                    <a:lnTo>
                      <a:pt x="730555" y="17097"/>
                    </a:lnTo>
                    <a:lnTo>
                      <a:pt x="684553" y="7700"/>
                    </a:lnTo>
                    <a:lnTo>
                      <a:pt x="637326" y="1950"/>
                    </a:lnTo>
                    <a:lnTo>
                      <a:pt x="589026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0" name="object 17"/>
              <p:cNvSpPr/>
              <p:nvPr/>
            </p:nvSpPr>
            <p:spPr>
              <a:xfrm>
                <a:off x="1318092" y="5190069"/>
                <a:ext cx="2231999" cy="2241770"/>
              </a:xfrm>
              <a:custGeom>
                <a:avLst/>
                <a:gdLst/>
                <a:ahLst/>
                <a:cxnLst/>
                <a:rect l="l" t="t" r="r" b="b"/>
                <a:pathLst>
                  <a:path w="1178560" h="1176654">
                    <a:moveTo>
                      <a:pt x="0" y="588263"/>
                    </a:moveTo>
                    <a:lnTo>
                      <a:pt x="1952" y="540020"/>
                    </a:lnTo>
                    <a:lnTo>
                      <a:pt x="7709" y="492850"/>
                    </a:lnTo>
                    <a:lnTo>
                      <a:pt x="17118" y="446904"/>
                    </a:lnTo>
                    <a:lnTo>
                      <a:pt x="30028" y="402336"/>
                    </a:lnTo>
                    <a:lnTo>
                      <a:pt x="46288" y="359294"/>
                    </a:lnTo>
                    <a:lnTo>
                      <a:pt x="65745" y="317933"/>
                    </a:lnTo>
                    <a:lnTo>
                      <a:pt x="88249" y="278401"/>
                    </a:lnTo>
                    <a:lnTo>
                      <a:pt x="113647" y="240852"/>
                    </a:lnTo>
                    <a:lnTo>
                      <a:pt x="141788" y="205437"/>
                    </a:lnTo>
                    <a:lnTo>
                      <a:pt x="172521" y="172307"/>
                    </a:lnTo>
                    <a:lnTo>
                      <a:pt x="205694" y="141613"/>
                    </a:lnTo>
                    <a:lnTo>
                      <a:pt x="241154" y="113507"/>
                    </a:lnTo>
                    <a:lnTo>
                      <a:pt x="278752" y="88141"/>
                    </a:lnTo>
                    <a:lnTo>
                      <a:pt x="318334" y="65665"/>
                    </a:lnTo>
                    <a:lnTo>
                      <a:pt x="359750" y="46231"/>
                    </a:lnTo>
                    <a:lnTo>
                      <a:pt x="402848" y="29992"/>
                    </a:lnTo>
                    <a:lnTo>
                      <a:pt x="447476" y="17097"/>
                    </a:lnTo>
                    <a:lnTo>
                      <a:pt x="493482" y="7700"/>
                    </a:lnTo>
                    <a:lnTo>
                      <a:pt x="540716" y="1950"/>
                    </a:lnTo>
                    <a:lnTo>
                      <a:pt x="589026" y="0"/>
                    </a:lnTo>
                    <a:lnTo>
                      <a:pt x="637326" y="1950"/>
                    </a:lnTo>
                    <a:lnTo>
                      <a:pt x="684553" y="7700"/>
                    </a:lnTo>
                    <a:lnTo>
                      <a:pt x="730555" y="17097"/>
                    </a:lnTo>
                    <a:lnTo>
                      <a:pt x="775179" y="29992"/>
                    </a:lnTo>
                    <a:lnTo>
                      <a:pt x="818274" y="46231"/>
                    </a:lnTo>
                    <a:lnTo>
                      <a:pt x="859689" y="65665"/>
                    </a:lnTo>
                    <a:lnTo>
                      <a:pt x="899271" y="88141"/>
                    </a:lnTo>
                    <a:lnTo>
                      <a:pt x="936869" y="113507"/>
                    </a:lnTo>
                    <a:lnTo>
                      <a:pt x="972332" y="141613"/>
                    </a:lnTo>
                    <a:lnTo>
                      <a:pt x="1005506" y="172307"/>
                    </a:lnTo>
                    <a:lnTo>
                      <a:pt x="1036241" y="205437"/>
                    </a:lnTo>
                    <a:lnTo>
                      <a:pt x="1064385" y="240852"/>
                    </a:lnTo>
                    <a:lnTo>
                      <a:pt x="1089787" y="278401"/>
                    </a:lnTo>
                    <a:lnTo>
                      <a:pt x="1112294" y="317933"/>
                    </a:lnTo>
                    <a:lnTo>
                      <a:pt x="1131754" y="359294"/>
                    </a:lnTo>
                    <a:lnTo>
                      <a:pt x="1148017" y="402336"/>
                    </a:lnTo>
                    <a:lnTo>
                      <a:pt x="1160929" y="446904"/>
                    </a:lnTo>
                    <a:lnTo>
                      <a:pt x="1170340" y="492850"/>
                    </a:lnTo>
                    <a:lnTo>
                      <a:pt x="1176098" y="540020"/>
                    </a:lnTo>
                    <a:lnTo>
                      <a:pt x="1178052" y="588263"/>
                    </a:lnTo>
                    <a:lnTo>
                      <a:pt x="1176098" y="636507"/>
                    </a:lnTo>
                    <a:lnTo>
                      <a:pt x="1170340" y="683677"/>
                    </a:lnTo>
                    <a:lnTo>
                      <a:pt x="1160929" y="729623"/>
                    </a:lnTo>
                    <a:lnTo>
                      <a:pt x="1148017" y="774192"/>
                    </a:lnTo>
                    <a:lnTo>
                      <a:pt x="1131754" y="817233"/>
                    </a:lnTo>
                    <a:lnTo>
                      <a:pt x="1112294" y="858594"/>
                    </a:lnTo>
                    <a:lnTo>
                      <a:pt x="1089787" y="898126"/>
                    </a:lnTo>
                    <a:lnTo>
                      <a:pt x="1064385" y="935675"/>
                    </a:lnTo>
                    <a:lnTo>
                      <a:pt x="1036241" y="971090"/>
                    </a:lnTo>
                    <a:lnTo>
                      <a:pt x="1005506" y="1004220"/>
                    </a:lnTo>
                    <a:lnTo>
                      <a:pt x="972332" y="1034914"/>
                    </a:lnTo>
                    <a:lnTo>
                      <a:pt x="936869" y="1063020"/>
                    </a:lnTo>
                    <a:lnTo>
                      <a:pt x="899271" y="1088386"/>
                    </a:lnTo>
                    <a:lnTo>
                      <a:pt x="859689" y="1110862"/>
                    </a:lnTo>
                    <a:lnTo>
                      <a:pt x="818274" y="1130296"/>
                    </a:lnTo>
                    <a:lnTo>
                      <a:pt x="775179" y="1146535"/>
                    </a:lnTo>
                    <a:lnTo>
                      <a:pt x="730555" y="1159430"/>
                    </a:lnTo>
                    <a:lnTo>
                      <a:pt x="684553" y="1168827"/>
                    </a:lnTo>
                    <a:lnTo>
                      <a:pt x="637326" y="1174577"/>
                    </a:lnTo>
                    <a:lnTo>
                      <a:pt x="589026" y="1176528"/>
                    </a:lnTo>
                    <a:lnTo>
                      <a:pt x="540716" y="1174577"/>
                    </a:lnTo>
                    <a:lnTo>
                      <a:pt x="493482" y="1168827"/>
                    </a:lnTo>
                    <a:lnTo>
                      <a:pt x="447476" y="1159430"/>
                    </a:lnTo>
                    <a:lnTo>
                      <a:pt x="402848" y="1146535"/>
                    </a:lnTo>
                    <a:lnTo>
                      <a:pt x="359750" y="1130296"/>
                    </a:lnTo>
                    <a:lnTo>
                      <a:pt x="318334" y="1110862"/>
                    </a:lnTo>
                    <a:lnTo>
                      <a:pt x="278752" y="1088386"/>
                    </a:lnTo>
                    <a:lnTo>
                      <a:pt x="241154" y="1063020"/>
                    </a:lnTo>
                    <a:lnTo>
                      <a:pt x="205694" y="1034914"/>
                    </a:lnTo>
                    <a:lnTo>
                      <a:pt x="172521" y="1004220"/>
                    </a:lnTo>
                    <a:lnTo>
                      <a:pt x="141788" y="971090"/>
                    </a:lnTo>
                    <a:lnTo>
                      <a:pt x="113647" y="935675"/>
                    </a:lnTo>
                    <a:lnTo>
                      <a:pt x="88249" y="898126"/>
                    </a:lnTo>
                    <a:lnTo>
                      <a:pt x="65745" y="858594"/>
                    </a:lnTo>
                    <a:lnTo>
                      <a:pt x="46288" y="817233"/>
                    </a:lnTo>
                    <a:lnTo>
                      <a:pt x="30028" y="774191"/>
                    </a:lnTo>
                    <a:lnTo>
                      <a:pt x="17118" y="729623"/>
                    </a:lnTo>
                    <a:lnTo>
                      <a:pt x="7709" y="683677"/>
                    </a:lnTo>
                    <a:lnTo>
                      <a:pt x="1952" y="636507"/>
                    </a:lnTo>
                    <a:lnTo>
                      <a:pt x="0" y="588263"/>
                    </a:lnTo>
                    <a:close/>
                  </a:path>
                </a:pathLst>
              </a:custGeom>
              <a:ln w="9144">
                <a:solidFill>
                  <a:srgbClr val="BEBEBE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94" name="object 18"/>
            <p:cNvSpPr txBox="1"/>
            <p:nvPr/>
          </p:nvSpPr>
          <p:spPr>
            <a:xfrm>
              <a:off x="6008585" y="5731613"/>
              <a:ext cx="1771732" cy="821948"/>
            </a:xfrm>
            <a:prstGeom prst="rect">
              <a:avLst/>
            </a:prstGeom>
          </p:spPr>
          <p:txBody>
            <a:bodyPr vert="horz" wrap="square" lIns="0" tIns="12700" rIns="0" bIns="0" rtlCol="0">
              <a:noAutofit/>
            </a:bodyPr>
            <a:lstStyle/>
            <a:p>
              <a:pPr marL="12700" marR="5080" indent="130810" algn="ctr">
                <a:lnSpc>
                  <a:spcPct val="110000"/>
                </a:lnSpc>
                <a:spcBef>
                  <a:spcPts val="100"/>
                </a:spcBef>
              </a:pPr>
              <a:r>
                <a:rPr lang="ko-KR" altLang="en-US" sz="2000" b="1" spc="-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데이터 </a:t>
              </a:r>
              <a:endParaRPr lang="en-US" altLang="ko-KR" sz="2000" b="1" spc="-2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  <a:p>
              <a:pPr marL="12700" marR="5080" indent="130810" algn="ctr">
                <a:lnSpc>
                  <a:spcPct val="110000"/>
                </a:lnSpc>
                <a:spcBef>
                  <a:spcPts val="100"/>
                </a:spcBef>
              </a:pPr>
              <a:r>
                <a:rPr lang="ko-KR" altLang="en-US" sz="2000" b="1" spc="-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및 </a:t>
              </a:r>
              <a:endParaRPr lang="en-US" altLang="ko-KR" sz="2000" b="1" spc="-2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  <a:p>
              <a:pPr marL="12700" marR="5080" indent="130810" algn="ctr">
                <a:lnSpc>
                  <a:spcPct val="110000"/>
                </a:lnSpc>
                <a:spcBef>
                  <a:spcPts val="100"/>
                </a:spcBef>
              </a:pPr>
              <a:r>
                <a:rPr lang="ko-KR" altLang="en-US" sz="2000" b="1" spc="-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분석기법</a:t>
              </a:r>
              <a:endParaRPr sz="20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</p:grpSp>
      <p:sp>
        <p:nvSpPr>
          <p:cNvPr id="77" name="object 35"/>
          <p:cNvSpPr txBox="1"/>
          <p:nvPr/>
        </p:nvSpPr>
        <p:spPr>
          <a:xfrm>
            <a:off x="3149119" y="5431580"/>
            <a:ext cx="3050741" cy="1123183"/>
          </a:xfrm>
          <a:prstGeom prst="rect">
            <a:avLst/>
          </a:prstGeom>
        </p:spPr>
        <p:txBody>
          <a:bodyPr vert="horz" wrap="square" lIns="0" tIns="29845" rIns="0" bIns="0" rtlCol="0" anchor="ctr" anchorCtr="0">
            <a:noAutofit/>
          </a:bodyPr>
          <a:lstStyle/>
          <a:p>
            <a:pPr marL="12700" marR="5080" indent="141605">
              <a:lnSpc>
                <a:spcPct val="200000"/>
              </a:lnSpc>
              <a:spcBef>
                <a:spcPts val="235"/>
              </a:spcBef>
            </a:pPr>
            <a:r>
              <a:rPr sz="2000" b="1" spc="-14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수요기반</a:t>
            </a:r>
            <a:r>
              <a:rPr sz="2000" b="1" spc="-114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000" b="1" spc="-14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분석과제</a:t>
            </a:r>
            <a:r>
              <a:rPr sz="2000" b="1" spc="-11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000" b="1" spc="-25" dirty="0" err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도출</a:t>
            </a:r>
            <a:r>
              <a:rPr sz="2000" b="1" spc="-25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endParaRPr lang="en-US" sz="2000" b="1" spc="-25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2700" marR="5080" indent="141605">
              <a:lnSpc>
                <a:spcPts val="1680"/>
              </a:lnSpc>
              <a:spcBef>
                <a:spcPts val="235"/>
              </a:spcBef>
            </a:pPr>
            <a:r>
              <a:rPr sz="2000" b="1" spc="-6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(Demand-</a:t>
            </a:r>
            <a:r>
              <a:rPr sz="2000" b="1" spc="-7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Pull</a:t>
            </a:r>
            <a:r>
              <a:rPr sz="2000" b="1" spc="-35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000" b="1" spc="-4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Approach)</a:t>
            </a:r>
            <a:endParaRPr sz="20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9236959" y="4366866"/>
            <a:ext cx="1405264" cy="1336298"/>
            <a:chOff x="9768841" y="4056341"/>
            <a:chExt cx="1405264" cy="1336298"/>
          </a:xfrm>
        </p:grpSpPr>
        <p:pic>
          <p:nvPicPr>
            <p:cNvPr id="97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68841" y="4056341"/>
              <a:ext cx="1405264" cy="1336298"/>
            </a:xfrm>
            <a:prstGeom prst="rect">
              <a:avLst/>
            </a:prstGeom>
          </p:spPr>
        </p:pic>
        <p:sp>
          <p:nvSpPr>
            <p:cNvPr id="98" name="object 27"/>
            <p:cNvSpPr txBox="1"/>
            <p:nvPr/>
          </p:nvSpPr>
          <p:spPr>
            <a:xfrm>
              <a:off x="10136291" y="4459773"/>
              <a:ext cx="802969" cy="752129"/>
            </a:xfrm>
            <a:prstGeom prst="rect">
              <a:avLst/>
            </a:prstGeom>
          </p:spPr>
          <p:txBody>
            <a:bodyPr vert="horz" wrap="square" lIns="0" tIns="13335" rIns="0" bIns="0" rtlCol="0">
              <a:no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2400" b="1" spc="-55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개</a:t>
              </a:r>
              <a:r>
                <a:rPr lang="en-US" sz="2400" b="1" spc="-55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sz="2400" b="1" spc="-55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념</a:t>
              </a:r>
              <a:endParaRPr sz="24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</p:grpSp>
      <p:pic>
        <p:nvPicPr>
          <p:cNvPr id="99" name="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236959" y="7449926"/>
            <a:ext cx="1405264" cy="1325120"/>
          </a:xfrm>
          <a:prstGeom prst="rect">
            <a:avLst/>
          </a:prstGeom>
        </p:spPr>
      </p:pic>
      <p:sp>
        <p:nvSpPr>
          <p:cNvPr id="103" name="object 29"/>
          <p:cNvSpPr txBox="1"/>
          <p:nvPr/>
        </p:nvSpPr>
        <p:spPr>
          <a:xfrm>
            <a:off x="9605018" y="7852117"/>
            <a:ext cx="802969" cy="751488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5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특</a:t>
            </a:r>
            <a:r>
              <a:rPr lang="en-US" sz="2400" b="1" spc="-55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징</a:t>
            </a:r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104" name="object 30"/>
          <p:cNvSpPr txBox="1"/>
          <p:nvPr/>
        </p:nvSpPr>
        <p:spPr>
          <a:xfrm>
            <a:off x="11010282" y="6659268"/>
            <a:ext cx="6201918" cy="1093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3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비즈니스</a:t>
            </a:r>
            <a:r>
              <a:rPr spc="-6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상의</a:t>
            </a:r>
            <a:r>
              <a:rPr spc="-4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이슈나</a:t>
            </a:r>
            <a:r>
              <a:rPr spc="-5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문제들은</a:t>
            </a:r>
            <a:r>
              <a:rPr spc="-5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조직의</a:t>
            </a:r>
            <a:r>
              <a:rPr spc="-4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6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핵심성과지표(KPI)의</a:t>
            </a:r>
            <a:r>
              <a:rPr spc="-5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2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수준을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바람직한</a:t>
            </a:r>
            <a:r>
              <a:rPr spc="-6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방향으로</a:t>
            </a:r>
            <a:r>
              <a:rPr spc="-5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강화시키거나</a:t>
            </a:r>
            <a:r>
              <a:rPr spc="-6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또는</a:t>
            </a:r>
            <a:r>
              <a:rPr spc="-4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부정적으로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악화시키는</a:t>
            </a:r>
            <a:r>
              <a:rPr spc="-5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요인임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Dotum"/>
            </a:endParaRPr>
          </a:p>
        </p:txBody>
      </p:sp>
      <p:sp>
        <p:nvSpPr>
          <p:cNvPr id="105" name="object 31"/>
          <p:cNvSpPr txBox="1"/>
          <p:nvPr/>
        </p:nvSpPr>
        <p:spPr>
          <a:xfrm>
            <a:off x="11010282" y="7839384"/>
            <a:ext cx="6201918" cy="2301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45720" indent="-287020" algn="just">
              <a:lnSpc>
                <a:spcPct val="130000"/>
              </a:lnSpc>
              <a:spcBef>
                <a:spcPts val="100"/>
              </a:spcBef>
              <a:buFont typeface="Arial"/>
              <a:buChar char="•"/>
              <a:tabLst>
                <a:tab pos="299720" algn="l"/>
              </a:tabLst>
            </a:pPr>
            <a:r>
              <a:rPr spc="-10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데이터</a:t>
            </a:r>
            <a:r>
              <a:rPr spc="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종류나</a:t>
            </a:r>
            <a:r>
              <a:rPr spc="2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9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분석기법에</a:t>
            </a:r>
            <a:r>
              <a:rPr spc="1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9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문제상황을</a:t>
            </a:r>
            <a:r>
              <a:rPr spc="1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10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억지로</a:t>
            </a:r>
            <a:r>
              <a:rPr spc="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11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끼워</a:t>
            </a:r>
            <a:r>
              <a:rPr spc="2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맞추는</a:t>
            </a:r>
            <a:r>
              <a:rPr spc="1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11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것이</a:t>
            </a:r>
            <a:r>
              <a:rPr spc="2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2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아니라 </a:t>
            </a:r>
            <a:r>
              <a:rPr spc="-9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선행적으로</a:t>
            </a:r>
            <a:r>
              <a:rPr spc="-1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9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문제해결</a:t>
            </a:r>
            <a:r>
              <a:rPr spc="1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9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시나리오를</a:t>
            </a:r>
            <a:r>
              <a:rPr spc="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11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먼저</a:t>
            </a:r>
            <a:r>
              <a:rPr spc="3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9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정의하고,</a:t>
            </a:r>
            <a:r>
              <a:rPr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12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이에</a:t>
            </a:r>
            <a:r>
              <a:rPr spc="2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10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적합한</a:t>
            </a:r>
            <a:r>
              <a:rPr spc="3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10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데이터</a:t>
            </a:r>
            <a:r>
              <a:rPr spc="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및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분석기법을</a:t>
            </a:r>
            <a:r>
              <a:rPr spc="-6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찾아서</a:t>
            </a:r>
            <a:r>
              <a:rPr spc="-5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2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활용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Dotum"/>
            </a:endParaRPr>
          </a:p>
          <a:p>
            <a:pPr marL="299085" marR="5080" indent="-287020">
              <a:lnSpc>
                <a:spcPct val="130100"/>
              </a:lnSpc>
              <a:spcBef>
                <a:spcPts val="100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활용되는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데이터</a:t>
            </a:r>
            <a:r>
              <a:rPr spc="-6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및</a:t>
            </a:r>
            <a:r>
              <a:rPr spc="-5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분석기법은</a:t>
            </a:r>
            <a:r>
              <a:rPr spc="-6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비즈니스</a:t>
            </a:r>
            <a:r>
              <a:rPr spc="-6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상의</a:t>
            </a:r>
            <a:r>
              <a:rPr spc="-5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이슈나</a:t>
            </a:r>
            <a:r>
              <a:rPr spc="-6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문제에</a:t>
            </a:r>
            <a:r>
              <a:rPr spc="-5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2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대한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해결이</a:t>
            </a:r>
            <a:r>
              <a:rPr spc="-5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가능하도록</a:t>
            </a:r>
            <a:r>
              <a:rPr spc="-4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해주는</a:t>
            </a:r>
            <a:r>
              <a:rPr spc="-4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하나의</a:t>
            </a:r>
            <a:r>
              <a:rPr spc="-5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“실행동인</a:t>
            </a:r>
            <a:r>
              <a:rPr spc="-4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(enabler)”으로서의</a:t>
            </a:r>
            <a:r>
              <a:rPr spc="-6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역할을 </a:t>
            </a:r>
            <a:r>
              <a:rPr spc="-2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담당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Dotum"/>
            </a:endParaRPr>
          </a:p>
        </p:txBody>
      </p:sp>
      <p:sp>
        <p:nvSpPr>
          <p:cNvPr id="110" name="object 32"/>
          <p:cNvSpPr txBox="1"/>
          <p:nvPr/>
        </p:nvSpPr>
        <p:spPr>
          <a:xfrm>
            <a:off x="10924629" y="3966792"/>
            <a:ext cx="6287571" cy="7330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302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주어진</a:t>
            </a:r>
            <a:r>
              <a:rPr spc="-6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문제/이슈에</a:t>
            </a:r>
            <a:r>
              <a:rPr spc="-6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대한</a:t>
            </a:r>
            <a:r>
              <a:rPr spc="-6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잠재적</a:t>
            </a:r>
            <a:r>
              <a:rPr spc="-4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원인</a:t>
            </a:r>
            <a:r>
              <a:rPr spc="-6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및</a:t>
            </a:r>
            <a:r>
              <a:rPr spc="-4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가설적</a:t>
            </a:r>
            <a:r>
              <a:rPr spc="-4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해결방안을</a:t>
            </a:r>
            <a:r>
              <a:rPr spc="-5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선행적으로 </a:t>
            </a:r>
            <a:r>
              <a:rPr spc="-2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도출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Dotum"/>
            </a:endParaRPr>
          </a:p>
        </p:txBody>
      </p:sp>
      <p:sp>
        <p:nvSpPr>
          <p:cNvPr id="111" name="object 33"/>
          <p:cNvSpPr txBox="1"/>
          <p:nvPr/>
        </p:nvSpPr>
        <p:spPr>
          <a:xfrm>
            <a:off x="10924629" y="4728408"/>
            <a:ext cx="6379451" cy="14135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34620" indent="-287020">
              <a:lnSpc>
                <a:spcPct val="13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이슈해결에</a:t>
            </a:r>
            <a:r>
              <a:rPr spc="-6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밀접한</a:t>
            </a:r>
            <a:r>
              <a:rPr spc="-6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근본적</a:t>
            </a:r>
            <a:r>
              <a:rPr spc="-5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원인에</a:t>
            </a:r>
            <a:r>
              <a:rPr spc="-6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대한</a:t>
            </a:r>
            <a:r>
              <a:rPr spc="-4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근거를</a:t>
            </a:r>
            <a:r>
              <a:rPr spc="-6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1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제시하고,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잠재적으로</a:t>
            </a:r>
            <a:r>
              <a:rPr spc="-6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도출된</a:t>
            </a:r>
            <a:r>
              <a:rPr spc="-7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해결방안이</a:t>
            </a:r>
            <a:r>
              <a:rPr spc="-6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실제적으로</a:t>
            </a:r>
            <a:r>
              <a:rPr spc="-7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실현될</a:t>
            </a:r>
            <a:r>
              <a:rPr spc="-7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수</a:t>
            </a:r>
            <a:r>
              <a:rPr spc="-5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 err="1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있는지에</a:t>
            </a:r>
            <a:r>
              <a:rPr spc="-7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90" dirty="0" err="1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대한</a:t>
            </a:r>
            <a:r>
              <a:rPr lang="en-US" spc="-9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 err="1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가능성을</a:t>
            </a:r>
            <a:r>
              <a:rPr spc="-6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관련된</a:t>
            </a:r>
            <a:r>
              <a:rPr spc="-5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내/외부</a:t>
            </a:r>
            <a:r>
              <a:rPr spc="-5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데이터의</a:t>
            </a:r>
            <a:r>
              <a:rPr spc="-4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수집/가공/분석을 통하여</a:t>
            </a:r>
            <a:r>
              <a:rPr spc="-5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spc="-8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수행하는 </a:t>
            </a:r>
            <a:r>
              <a:rPr spc="-20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접근방법</a:t>
            </a:r>
            <a:endParaRPr dirty="0">
              <a:latin typeface="맑은 고딕" panose="020B0503020000020004" pitchFamily="50" charset="-127"/>
              <a:ea typeface="맑은 고딕" panose="020B0503020000020004" pitchFamily="50" charset="-127"/>
              <a:cs typeface="Dotum"/>
            </a:endParaRPr>
          </a:p>
        </p:txBody>
      </p:sp>
      <p:sp>
        <p:nvSpPr>
          <p:cNvPr id="112" name="object 34"/>
          <p:cNvSpPr/>
          <p:nvPr/>
        </p:nvSpPr>
        <p:spPr>
          <a:xfrm flipV="1">
            <a:off x="10924629" y="6327872"/>
            <a:ext cx="6287571" cy="54883"/>
          </a:xfrm>
          <a:custGeom>
            <a:avLst/>
            <a:gdLst/>
            <a:ahLst/>
            <a:cxnLst/>
            <a:rect l="l" t="t" r="r" b="b"/>
            <a:pathLst>
              <a:path w="4894580">
                <a:moveTo>
                  <a:pt x="0" y="0"/>
                </a:moveTo>
                <a:lnTo>
                  <a:pt x="4894453" y="0"/>
                </a:lnTo>
              </a:path>
            </a:pathLst>
          </a:custGeom>
          <a:ln w="9144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24681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</a:t>
            </a:r>
            <a:r>
              <a:rPr lang="ko-KR" altLang="en-US" sz="4800" b="1" kern="0" spc="-200" dirty="0" err="1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분석과제</a:t>
            </a:r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기획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03218" y="1530900"/>
            <a:ext cx="16508982" cy="1578269"/>
            <a:chOff x="703218" y="1409700"/>
            <a:chExt cx="16508982" cy="1315408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315408"/>
              <a:chOff x="1093218" y="1903334"/>
              <a:chExt cx="16508982" cy="1259380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8"/>
                <a:ext cx="16508982" cy="1173146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41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05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7695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분석과제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2500" b="1" dirty="0" err="1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기획방향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(2/2)</a:t>
              </a:r>
              <a:endParaRPr lang="ko-KR" altLang="en-US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데이터주도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20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분석과제는</a:t>
              </a:r>
              <a:r>
                <a:rPr lang="ko-KR" altLang="en-US" sz="2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다양한 유형 및 속성을 가진 데이터로부터 출발을 하는 과제기획방법론임</a:t>
              </a:r>
            </a:p>
          </p:txBody>
        </p:sp>
      </p:grpSp>
      <p:sp>
        <p:nvSpPr>
          <p:cNvPr id="50" name="object 10"/>
          <p:cNvSpPr txBox="1"/>
          <p:nvPr/>
        </p:nvSpPr>
        <p:spPr>
          <a:xfrm>
            <a:off x="1055900" y="3884674"/>
            <a:ext cx="7563186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ko-KR" altLang="en-US" sz="2400" b="1" spc="-105" dirty="0" err="1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데이터주도</a:t>
            </a:r>
            <a:r>
              <a:rPr lang="ko-KR" altLang="en-US" sz="2400" b="1" spc="-10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lang="ko-KR" altLang="en-US" sz="2400" b="1" spc="-105" dirty="0" err="1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분석과제</a:t>
            </a:r>
            <a:r>
              <a:rPr lang="ko-KR" altLang="en-US" sz="2400" b="1" spc="-105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도출</a:t>
            </a:r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51" name="object 11"/>
          <p:cNvSpPr/>
          <p:nvPr/>
        </p:nvSpPr>
        <p:spPr>
          <a:xfrm flipV="1">
            <a:off x="853609" y="4263887"/>
            <a:ext cx="7404603" cy="81342"/>
          </a:xfrm>
          <a:custGeom>
            <a:avLst/>
            <a:gdLst/>
            <a:ahLst/>
            <a:cxnLst/>
            <a:rect l="l" t="t" r="r" b="b"/>
            <a:pathLst>
              <a:path w="6177280">
                <a:moveTo>
                  <a:pt x="0" y="0"/>
                </a:moveTo>
                <a:lnTo>
                  <a:pt x="6176772" y="0"/>
                </a:lnTo>
              </a:path>
            </a:pathLst>
          </a:custGeom>
          <a:ln w="914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 sz="2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4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 flipH="1">
            <a:off x="3252654" y="4835838"/>
            <a:ext cx="3147503" cy="2586231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1126527" y="5270103"/>
            <a:ext cx="1872000" cy="1872000"/>
            <a:chOff x="1180769" y="4972351"/>
            <a:chExt cx="2247120" cy="2321000"/>
          </a:xfrm>
        </p:grpSpPr>
        <p:pic>
          <p:nvPicPr>
            <p:cNvPr id="66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0769" y="4972351"/>
              <a:ext cx="2247120" cy="2321000"/>
            </a:xfrm>
            <a:prstGeom prst="rect">
              <a:avLst/>
            </a:prstGeom>
          </p:spPr>
        </p:pic>
        <p:sp>
          <p:nvSpPr>
            <p:cNvPr id="67" name="object 16"/>
            <p:cNvSpPr/>
            <p:nvPr/>
          </p:nvSpPr>
          <p:spPr>
            <a:xfrm>
              <a:off x="1362968" y="5160540"/>
              <a:ext cx="1882722" cy="1944622"/>
            </a:xfrm>
            <a:custGeom>
              <a:avLst/>
              <a:gdLst/>
              <a:ahLst/>
              <a:cxnLst/>
              <a:rect l="l" t="t" r="r" b="b"/>
              <a:pathLst>
                <a:path w="1178560" h="1176654">
                  <a:moveTo>
                    <a:pt x="589026" y="0"/>
                  </a:moveTo>
                  <a:lnTo>
                    <a:pt x="540716" y="1950"/>
                  </a:lnTo>
                  <a:lnTo>
                    <a:pt x="493482" y="7700"/>
                  </a:lnTo>
                  <a:lnTo>
                    <a:pt x="447476" y="17097"/>
                  </a:lnTo>
                  <a:lnTo>
                    <a:pt x="402848" y="29992"/>
                  </a:lnTo>
                  <a:lnTo>
                    <a:pt x="359750" y="46231"/>
                  </a:lnTo>
                  <a:lnTo>
                    <a:pt x="318334" y="65665"/>
                  </a:lnTo>
                  <a:lnTo>
                    <a:pt x="278752" y="88141"/>
                  </a:lnTo>
                  <a:lnTo>
                    <a:pt x="241154" y="113507"/>
                  </a:lnTo>
                  <a:lnTo>
                    <a:pt x="205694" y="141613"/>
                  </a:lnTo>
                  <a:lnTo>
                    <a:pt x="172521" y="172307"/>
                  </a:lnTo>
                  <a:lnTo>
                    <a:pt x="141788" y="205437"/>
                  </a:lnTo>
                  <a:lnTo>
                    <a:pt x="113647" y="240852"/>
                  </a:lnTo>
                  <a:lnTo>
                    <a:pt x="88249" y="278401"/>
                  </a:lnTo>
                  <a:lnTo>
                    <a:pt x="65745" y="317933"/>
                  </a:lnTo>
                  <a:lnTo>
                    <a:pt x="46288" y="359294"/>
                  </a:lnTo>
                  <a:lnTo>
                    <a:pt x="30028" y="402336"/>
                  </a:lnTo>
                  <a:lnTo>
                    <a:pt x="17118" y="446904"/>
                  </a:lnTo>
                  <a:lnTo>
                    <a:pt x="7709" y="492850"/>
                  </a:lnTo>
                  <a:lnTo>
                    <a:pt x="1952" y="540020"/>
                  </a:lnTo>
                  <a:lnTo>
                    <a:pt x="0" y="588263"/>
                  </a:lnTo>
                  <a:lnTo>
                    <a:pt x="1952" y="636507"/>
                  </a:lnTo>
                  <a:lnTo>
                    <a:pt x="7709" y="683677"/>
                  </a:lnTo>
                  <a:lnTo>
                    <a:pt x="17118" y="729623"/>
                  </a:lnTo>
                  <a:lnTo>
                    <a:pt x="30028" y="774191"/>
                  </a:lnTo>
                  <a:lnTo>
                    <a:pt x="46288" y="817233"/>
                  </a:lnTo>
                  <a:lnTo>
                    <a:pt x="65745" y="858594"/>
                  </a:lnTo>
                  <a:lnTo>
                    <a:pt x="88249" y="898126"/>
                  </a:lnTo>
                  <a:lnTo>
                    <a:pt x="113647" y="935675"/>
                  </a:lnTo>
                  <a:lnTo>
                    <a:pt x="141788" y="971090"/>
                  </a:lnTo>
                  <a:lnTo>
                    <a:pt x="172521" y="1004220"/>
                  </a:lnTo>
                  <a:lnTo>
                    <a:pt x="205694" y="1034914"/>
                  </a:lnTo>
                  <a:lnTo>
                    <a:pt x="241154" y="1063020"/>
                  </a:lnTo>
                  <a:lnTo>
                    <a:pt x="278752" y="1088386"/>
                  </a:lnTo>
                  <a:lnTo>
                    <a:pt x="318334" y="1110862"/>
                  </a:lnTo>
                  <a:lnTo>
                    <a:pt x="359750" y="1130296"/>
                  </a:lnTo>
                  <a:lnTo>
                    <a:pt x="402848" y="1146535"/>
                  </a:lnTo>
                  <a:lnTo>
                    <a:pt x="447476" y="1159430"/>
                  </a:lnTo>
                  <a:lnTo>
                    <a:pt x="493482" y="1168827"/>
                  </a:lnTo>
                  <a:lnTo>
                    <a:pt x="540716" y="1174577"/>
                  </a:lnTo>
                  <a:lnTo>
                    <a:pt x="589026" y="1176528"/>
                  </a:lnTo>
                  <a:lnTo>
                    <a:pt x="637326" y="1174577"/>
                  </a:lnTo>
                  <a:lnTo>
                    <a:pt x="684553" y="1168827"/>
                  </a:lnTo>
                  <a:lnTo>
                    <a:pt x="730555" y="1159430"/>
                  </a:lnTo>
                  <a:lnTo>
                    <a:pt x="775179" y="1146535"/>
                  </a:lnTo>
                  <a:lnTo>
                    <a:pt x="818274" y="1130296"/>
                  </a:lnTo>
                  <a:lnTo>
                    <a:pt x="859689" y="1110862"/>
                  </a:lnTo>
                  <a:lnTo>
                    <a:pt x="899271" y="1088386"/>
                  </a:lnTo>
                  <a:lnTo>
                    <a:pt x="936869" y="1063020"/>
                  </a:lnTo>
                  <a:lnTo>
                    <a:pt x="972332" y="1034914"/>
                  </a:lnTo>
                  <a:lnTo>
                    <a:pt x="1005506" y="1004220"/>
                  </a:lnTo>
                  <a:lnTo>
                    <a:pt x="1036241" y="971090"/>
                  </a:lnTo>
                  <a:lnTo>
                    <a:pt x="1064385" y="935675"/>
                  </a:lnTo>
                  <a:lnTo>
                    <a:pt x="1089787" y="898126"/>
                  </a:lnTo>
                  <a:lnTo>
                    <a:pt x="1112294" y="858594"/>
                  </a:lnTo>
                  <a:lnTo>
                    <a:pt x="1131754" y="817233"/>
                  </a:lnTo>
                  <a:lnTo>
                    <a:pt x="1148017" y="774192"/>
                  </a:lnTo>
                  <a:lnTo>
                    <a:pt x="1160929" y="729623"/>
                  </a:lnTo>
                  <a:lnTo>
                    <a:pt x="1170340" y="683677"/>
                  </a:lnTo>
                  <a:lnTo>
                    <a:pt x="1176098" y="636507"/>
                  </a:lnTo>
                  <a:lnTo>
                    <a:pt x="1178052" y="588263"/>
                  </a:lnTo>
                  <a:lnTo>
                    <a:pt x="1176098" y="540020"/>
                  </a:lnTo>
                  <a:lnTo>
                    <a:pt x="1170340" y="492850"/>
                  </a:lnTo>
                  <a:lnTo>
                    <a:pt x="1160929" y="446904"/>
                  </a:lnTo>
                  <a:lnTo>
                    <a:pt x="1148017" y="402336"/>
                  </a:lnTo>
                  <a:lnTo>
                    <a:pt x="1131754" y="359294"/>
                  </a:lnTo>
                  <a:lnTo>
                    <a:pt x="1112294" y="317933"/>
                  </a:lnTo>
                  <a:lnTo>
                    <a:pt x="1089787" y="278401"/>
                  </a:lnTo>
                  <a:lnTo>
                    <a:pt x="1064385" y="240852"/>
                  </a:lnTo>
                  <a:lnTo>
                    <a:pt x="1036241" y="205437"/>
                  </a:lnTo>
                  <a:lnTo>
                    <a:pt x="1005506" y="172307"/>
                  </a:lnTo>
                  <a:lnTo>
                    <a:pt x="972332" y="141613"/>
                  </a:lnTo>
                  <a:lnTo>
                    <a:pt x="936869" y="113507"/>
                  </a:lnTo>
                  <a:lnTo>
                    <a:pt x="899271" y="88141"/>
                  </a:lnTo>
                  <a:lnTo>
                    <a:pt x="859689" y="65665"/>
                  </a:lnTo>
                  <a:lnTo>
                    <a:pt x="818274" y="46231"/>
                  </a:lnTo>
                  <a:lnTo>
                    <a:pt x="775179" y="29992"/>
                  </a:lnTo>
                  <a:lnTo>
                    <a:pt x="730555" y="17097"/>
                  </a:lnTo>
                  <a:lnTo>
                    <a:pt x="684553" y="7700"/>
                  </a:lnTo>
                  <a:lnTo>
                    <a:pt x="637326" y="1950"/>
                  </a:lnTo>
                  <a:lnTo>
                    <a:pt x="5890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object 17"/>
            <p:cNvSpPr/>
            <p:nvPr/>
          </p:nvSpPr>
          <p:spPr>
            <a:xfrm>
              <a:off x="1362969" y="5160540"/>
              <a:ext cx="1882722" cy="1953134"/>
            </a:xfrm>
            <a:custGeom>
              <a:avLst/>
              <a:gdLst/>
              <a:ahLst/>
              <a:cxnLst/>
              <a:rect l="l" t="t" r="r" b="b"/>
              <a:pathLst>
                <a:path w="1178560" h="1176654">
                  <a:moveTo>
                    <a:pt x="0" y="588263"/>
                  </a:moveTo>
                  <a:lnTo>
                    <a:pt x="1952" y="540020"/>
                  </a:lnTo>
                  <a:lnTo>
                    <a:pt x="7709" y="492850"/>
                  </a:lnTo>
                  <a:lnTo>
                    <a:pt x="17118" y="446904"/>
                  </a:lnTo>
                  <a:lnTo>
                    <a:pt x="30028" y="402336"/>
                  </a:lnTo>
                  <a:lnTo>
                    <a:pt x="46288" y="359294"/>
                  </a:lnTo>
                  <a:lnTo>
                    <a:pt x="65745" y="317933"/>
                  </a:lnTo>
                  <a:lnTo>
                    <a:pt x="88249" y="278401"/>
                  </a:lnTo>
                  <a:lnTo>
                    <a:pt x="113647" y="240852"/>
                  </a:lnTo>
                  <a:lnTo>
                    <a:pt x="141788" y="205437"/>
                  </a:lnTo>
                  <a:lnTo>
                    <a:pt x="172521" y="172307"/>
                  </a:lnTo>
                  <a:lnTo>
                    <a:pt x="205694" y="141613"/>
                  </a:lnTo>
                  <a:lnTo>
                    <a:pt x="241154" y="113507"/>
                  </a:lnTo>
                  <a:lnTo>
                    <a:pt x="278752" y="88141"/>
                  </a:lnTo>
                  <a:lnTo>
                    <a:pt x="318334" y="65665"/>
                  </a:lnTo>
                  <a:lnTo>
                    <a:pt x="359750" y="46231"/>
                  </a:lnTo>
                  <a:lnTo>
                    <a:pt x="402848" y="29992"/>
                  </a:lnTo>
                  <a:lnTo>
                    <a:pt x="447476" y="17097"/>
                  </a:lnTo>
                  <a:lnTo>
                    <a:pt x="493482" y="7700"/>
                  </a:lnTo>
                  <a:lnTo>
                    <a:pt x="540716" y="1950"/>
                  </a:lnTo>
                  <a:lnTo>
                    <a:pt x="589026" y="0"/>
                  </a:lnTo>
                  <a:lnTo>
                    <a:pt x="637326" y="1950"/>
                  </a:lnTo>
                  <a:lnTo>
                    <a:pt x="684553" y="7700"/>
                  </a:lnTo>
                  <a:lnTo>
                    <a:pt x="730555" y="17097"/>
                  </a:lnTo>
                  <a:lnTo>
                    <a:pt x="775179" y="29992"/>
                  </a:lnTo>
                  <a:lnTo>
                    <a:pt x="818274" y="46231"/>
                  </a:lnTo>
                  <a:lnTo>
                    <a:pt x="859689" y="65665"/>
                  </a:lnTo>
                  <a:lnTo>
                    <a:pt x="899271" y="88141"/>
                  </a:lnTo>
                  <a:lnTo>
                    <a:pt x="936869" y="113507"/>
                  </a:lnTo>
                  <a:lnTo>
                    <a:pt x="972332" y="141613"/>
                  </a:lnTo>
                  <a:lnTo>
                    <a:pt x="1005506" y="172307"/>
                  </a:lnTo>
                  <a:lnTo>
                    <a:pt x="1036241" y="205437"/>
                  </a:lnTo>
                  <a:lnTo>
                    <a:pt x="1064385" y="240852"/>
                  </a:lnTo>
                  <a:lnTo>
                    <a:pt x="1089787" y="278401"/>
                  </a:lnTo>
                  <a:lnTo>
                    <a:pt x="1112294" y="317933"/>
                  </a:lnTo>
                  <a:lnTo>
                    <a:pt x="1131754" y="359294"/>
                  </a:lnTo>
                  <a:lnTo>
                    <a:pt x="1148017" y="402336"/>
                  </a:lnTo>
                  <a:lnTo>
                    <a:pt x="1160929" y="446904"/>
                  </a:lnTo>
                  <a:lnTo>
                    <a:pt x="1170340" y="492850"/>
                  </a:lnTo>
                  <a:lnTo>
                    <a:pt x="1176098" y="540020"/>
                  </a:lnTo>
                  <a:lnTo>
                    <a:pt x="1178052" y="588263"/>
                  </a:lnTo>
                  <a:lnTo>
                    <a:pt x="1176098" y="636507"/>
                  </a:lnTo>
                  <a:lnTo>
                    <a:pt x="1170340" y="683677"/>
                  </a:lnTo>
                  <a:lnTo>
                    <a:pt x="1160929" y="729623"/>
                  </a:lnTo>
                  <a:lnTo>
                    <a:pt x="1148017" y="774192"/>
                  </a:lnTo>
                  <a:lnTo>
                    <a:pt x="1131754" y="817233"/>
                  </a:lnTo>
                  <a:lnTo>
                    <a:pt x="1112294" y="858594"/>
                  </a:lnTo>
                  <a:lnTo>
                    <a:pt x="1089787" y="898126"/>
                  </a:lnTo>
                  <a:lnTo>
                    <a:pt x="1064385" y="935675"/>
                  </a:lnTo>
                  <a:lnTo>
                    <a:pt x="1036241" y="971090"/>
                  </a:lnTo>
                  <a:lnTo>
                    <a:pt x="1005506" y="1004220"/>
                  </a:lnTo>
                  <a:lnTo>
                    <a:pt x="972332" y="1034914"/>
                  </a:lnTo>
                  <a:lnTo>
                    <a:pt x="936869" y="1063020"/>
                  </a:lnTo>
                  <a:lnTo>
                    <a:pt x="899271" y="1088386"/>
                  </a:lnTo>
                  <a:lnTo>
                    <a:pt x="859689" y="1110862"/>
                  </a:lnTo>
                  <a:lnTo>
                    <a:pt x="818274" y="1130296"/>
                  </a:lnTo>
                  <a:lnTo>
                    <a:pt x="775179" y="1146535"/>
                  </a:lnTo>
                  <a:lnTo>
                    <a:pt x="730555" y="1159430"/>
                  </a:lnTo>
                  <a:lnTo>
                    <a:pt x="684553" y="1168827"/>
                  </a:lnTo>
                  <a:lnTo>
                    <a:pt x="637326" y="1174577"/>
                  </a:lnTo>
                  <a:lnTo>
                    <a:pt x="589026" y="1176528"/>
                  </a:lnTo>
                  <a:lnTo>
                    <a:pt x="540716" y="1174577"/>
                  </a:lnTo>
                  <a:lnTo>
                    <a:pt x="493482" y="1168827"/>
                  </a:lnTo>
                  <a:lnTo>
                    <a:pt x="447476" y="1159430"/>
                  </a:lnTo>
                  <a:lnTo>
                    <a:pt x="402848" y="1146535"/>
                  </a:lnTo>
                  <a:lnTo>
                    <a:pt x="359750" y="1130296"/>
                  </a:lnTo>
                  <a:lnTo>
                    <a:pt x="318334" y="1110862"/>
                  </a:lnTo>
                  <a:lnTo>
                    <a:pt x="278752" y="1088386"/>
                  </a:lnTo>
                  <a:lnTo>
                    <a:pt x="241154" y="1063020"/>
                  </a:lnTo>
                  <a:lnTo>
                    <a:pt x="205694" y="1034914"/>
                  </a:lnTo>
                  <a:lnTo>
                    <a:pt x="172521" y="1004220"/>
                  </a:lnTo>
                  <a:lnTo>
                    <a:pt x="141788" y="971090"/>
                  </a:lnTo>
                  <a:lnTo>
                    <a:pt x="113647" y="935675"/>
                  </a:lnTo>
                  <a:lnTo>
                    <a:pt x="88249" y="898126"/>
                  </a:lnTo>
                  <a:lnTo>
                    <a:pt x="65745" y="858594"/>
                  </a:lnTo>
                  <a:lnTo>
                    <a:pt x="46288" y="817233"/>
                  </a:lnTo>
                  <a:lnTo>
                    <a:pt x="30028" y="774191"/>
                  </a:lnTo>
                  <a:lnTo>
                    <a:pt x="17118" y="729623"/>
                  </a:lnTo>
                  <a:lnTo>
                    <a:pt x="7709" y="683677"/>
                  </a:lnTo>
                  <a:lnTo>
                    <a:pt x="1952" y="636507"/>
                  </a:lnTo>
                  <a:lnTo>
                    <a:pt x="0" y="588263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object 18"/>
            <p:cNvSpPr txBox="1"/>
            <p:nvPr/>
          </p:nvSpPr>
          <p:spPr>
            <a:xfrm>
              <a:off x="1238686" y="5457873"/>
              <a:ext cx="1771732" cy="821948"/>
            </a:xfrm>
            <a:prstGeom prst="rect">
              <a:avLst/>
            </a:prstGeom>
          </p:spPr>
          <p:txBody>
            <a:bodyPr vert="horz" wrap="square" lIns="0" tIns="12700" rIns="0" bIns="0" rtlCol="0">
              <a:noAutofit/>
            </a:bodyPr>
            <a:lstStyle/>
            <a:p>
              <a:pPr marL="12700" marR="5080" indent="130810" algn="ctr">
                <a:lnSpc>
                  <a:spcPct val="110000"/>
                </a:lnSpc>
                <a:spcBef>
                  <a:spcPts val="100"/>
                </a:spcBef>
              </a:pPr>
              <a:r>
                <a:rPr sz="2000" b="1" spc="-20" dirty="0" err="1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비즈니스</a:t>
              </a:r>
              <a:r>
                <a:rPr sz="2000" b="1" spc="-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endParaRPr lang="en-US" sz="2000" b="1" spc="-2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  <a:p>
              <a:pPr marL="12700" marR="5080" indent="130810" algn="ctr">
                <a:lnSpc>
                  <a:spcPct val="110000"/>
                </a:lnSpc>
                <a:spcBef>
                  <a:spcPts val="100"/>
                </a:spcBef>
              </a:pPr>
              <a:r>
                <a:rPr sz="2000" b="1" spc="-90" dirty="0" err="1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이슈</a:t>
              </a:r>
              <a:r>
                <a:rPr lang="en-US" sz="2000" b="1" spc="-9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</a:p>
            <a:p>
              <a:pPr marL="12700" marR="5080" indent="130810" algn="ctr">
                <a:lnSpc>
                  <a:spcPct val="110000"/>
                </a:lnSpc>
                <a:spcBef>
                  <a:spcPts val="100"/>
                </a:spcBef>
              </a:pPr>
              <a:r>
                <a:rPr sz="2000" b="1" spc="-9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및</a:t>
              </a:r>
              <a:r>
                <a:rPr lang="en-US" sz="2000" b="1" spc="-9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sz="2000" b="1" spc="-100" dirty="0" err="1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문제</a:t>
              </a:r>
              <a:endParaRPr sz="20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</p:grpSp>
      <p:sp>
        <p:nvSpPr>
          <p:cNvPr id="76" name="object 25"/>
          <p:cNvSpPr/>
          <p:nvPr/>
        </p:nvSpPr>
        <p:spPr>
          <a:xfrm>
            <a:off x="932480" y="4737143"/>
            <a:ext cx="7449519" cy="2997158"/>
          </a:xfrm>
          <a:custGeom>
            <a:avLst/>
            <a:gdLst/>
            <a:ahLst/>
            <a:cxnLst/>
            <a:rect l="l" t="t" r="r" b="b"/>
            <a:pathLst>
              <a:path w="6182995" h="1653539">
                <a:moveTo>
                  <a:pt x="0" y="181229"/>
                </a:moveTo>
                <a:lnTo>
                  <a:pt x="6474" y="133056"/>
                </a:lnTo>
                <a:lnTo>
                  <a:pt x="24746" y="89765"/>
                </a:lnTo>
                <a:lnTo>
                  <a:pt x="53087" y="53086"/>
                </a:lnTo>
                <a:lnTo>
                  <a:pt x="89769" y="24746"/>
                </a:lnTo>
                <a:lnTo>
                  <a:pt x="133063" y="6474"/>
                </a:lnTo>
                <a:lnTo>
                  <a:pt x="181241" y="0"/>
                </a:lnTo>
                <a:lnTo>
                  <a:pt x="6001639" y="0"/>
                </a:lnTo>
                <a:lnTo>
                  <a:pt x="6049811" y="6474"/>
                </a:lnTo>
                <a:lnTo>
                  <a:pt x="6093102" y="24746"/>
                </a:lnTo>
                <a:lnTo>
                  <a:pt x="6129782" y="53086"/>
                </a:lnTo>
                <a:lnTo>
                  <a:pt x="6158121" y="89765"/>
                </a:lnTo>
                <a:lnTo>
                  <a:pt x="6176393" y="133056"/>
                </a:lnTo>
                <a:lnTo>
                  <a:pt x="6182868" y="181229"/>
                </a:lnTo>
                <a:lnTo>
                  <a:pt x="6182868" y="1472311"/>
                </a:lnTo>
                <a:lnTo>
                  <a:pt x="6176393" y="1520483"/>
                </a:lnTo>
                <a:lnTo>
                  <a:pt x="6158121" y="1563774"/>
                </a:lnTo>
                <a:lnTo>
                  <a:pt x="6129782" y="1600454"/>
                </a:lnTo>
                <a:lnTo>
                  <a:pt x="6093102" y="1628793"/>
                </a:lnTo>
                <a:lnTo>
                  <a:pt x="6049811" y="1647065"/>
                </a:lnTo>
                <a:lnTo>
                  <a:pt x="6001639" y="1653540"/>
                </a:lnTo>
                <a:lnTo>
                  <a:pt x="181241" y="1653540"/>
                </a:lnTo>
                <a:lnTo>
                  <a:pt x="133063" y="1647065"/>
                </a:lnTo>
                <a:lnTo>
                  <a:pt x="89769" y="1628793"/>
                </a:lnTo>
                <a:lnTo>
                  <a:pt x="53087" y="1600454"/>
                </a:lnTo>
                <a:lnTo>
                  <a:pt x="24746" y="1563774"/>
                </a:lnTo>
                <a:lnTo>
                  <a:pt x="6474" y="1520483"/>
                </a:lnTo>
                <a:lnTo>
                  <a:pt x="0" y="1472311"/>
                </a:lnTo>
                <a:lnTo>
                  <a:pt x="0" y="181229"/>
                </a:lnTo>
                <a:close/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그룹 8"/>
          <p:cNvGrpSpPr/>
          <p:nvPr/>
        </p:nvGrpSpPr>
        <p:grpSpPr>
          <a:xfrm>
            <a:off x="6351908" y="5280597"/>
            <a:ext cx="1872000" cy="1872000"/>
            <a:chOff x="5970812" y="5280597"/>
            <a:chExt cx="2006107" cy="1929984"/>
          </a:xfrm>
        </p:grpSpPr>
        <p:sp>
          <p:nvSpPr>
            <p:cNvPr id="92" name="object 18"/>
            <p:cNvSpPr txBox="1"/>
            <p:nvPr/>
          </p:nvSpPr>
          <p:spPr>
            <a:xfrm>
              <a:off x="6014403" y="5715486"/>
              <a:ext cx="1771732" cy="821948"/>
            </a:xfrm>
            <a:prstGeom prst="rect">
              <a:avLst/>
            </a:prstGeom>
          </p:spPr>
          <p:txBody>
            <a:bodyPr vert="horz" wrap="square" lIns="0" tIns="12700" rIns="0" bIns="0" rtlCol="0">
              <a:noAutofit/>
            </a:bodyPr>
            <a:lstStyle/>
            <a:p>
              <a:pPr marL="12700" marR="5080" indent="130810" algn="ctr">
                <a:lnSpc>
                  <a:spcPct val="110000"/>
                </a:lnSpc>
                <a:spcBef>
                  <a:spcPts val="100"/>
                </a:spcBef>
              </a:pPr>
              <a:r>
                <a:rPr sz="2400" b="1" spc="-20" dirty="0" err="1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비즈니스</a:t>
              </a:r>
              <a:r>
                <a:rPr sz="2400" b="1" spc="-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endParaRPr lang="en-US" sz="2400" b="1" spc="-2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  <a:p>
              <a:pPr marL="12700" marR="5080" indent="130810" algn="ctr">
                <a:lnSpc>
                  <a:spcPct val="110000"/>
                </a:lnSpc>
                <a:spcBef>
                  <a:spcPts val="100"/>
                </a:spcBef>
              </a:pPr>
              <a:r>
                <a:rPr sz="2400" b="1" spc="-90" dirty="0" err="1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이슈</a:t>
              </a:r>
              <a:r>
                <a:rPr sz="2400" b="1" spc="-114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sz="2400" b="1" spc="-9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및</a:t>
              </a:r>
              <a:r>
                <a:rPr sz="2400" b="1" spc="-10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문제</a:t>
              </a:r>
              <a:endParaRPr sz="24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sp>
          <p:nvSpPr>
            <p:cNvPr id="93" name="object 18"/>
            <p:cNvSpPr txBox="1"/>
            <p:nvPr/>
          </p:nvSpPr>
          <p:spPr>
            <a:xfrm>
              <a:off x="6008586" y="5715486"/>
              <a:ext cx="1771732" cy="821948"/>
            </a:xfrm>
            <a:prstGeom prst="rect">
              <a:avLst/>
            </a:prstGeom>
          </p:spPr>
          <p:txBody>
            <a:bodyPr vert="horz" wrap="square" lIns="0" tIns="12700" rIns="0" bIns="0" rtlCol="0">
              <a:noAutofit/>
            </a:bodyPr>
            <a:lstStyle/>
            <a:p>
              <a:pPr marL="12700" marR="5080" indent="130810" algn="ctr">
                <a:lnSpc>
                  <a:spcPct val="110000"/>
                </a:lnSpc>
                <a:spcBef>
                  <a:spcPts val="100"/>
                </a:spcBef>
              </a:pPr>
              <a:r>
                <a:rPr sz="2400" b="1" spc="-20" dirty="0" err="1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비즈니스</a:t>
              </a:r>
              <a:r>
                <a:rPr sz="2400" b="1" spc="-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endParaRPr lang="en-US" sz="2400" b="1" spc="-2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  <a:p>
              <a:pPr marL="12700" marR="5080" indent="130810" algn="ctr">
                <a:lnSpc>
                  <a:spcPct val="110000"/>
                </a:lnSpc>
                <a:spcBef>
                  <a:spcPts val="100"/>
                </a:spcBef>
              </a:pPr>
              <a:r>
                <a:rPr sz="2400" b="1" spc="-90" dirty="0" err="1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이슈</a:t>
              </a:r>
              <a:r>
                <a:rPr sz="2400" b="1" spc="-114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sz="2400" b="1" spc="-9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및</a:t>
              </a:r>
              <a:r>
                <a:rPr sz="2400" b="1" spc="-10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문제</a:t>
              </a:r>
              <a:endParaRPr sz="24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  <p:pic>
          <p:nvPicPr>
            <p:cNvPr id="87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70812" y="5280597"/>
              <a:ext cx="2006107" cy="1929984"/>
            </a:xfrm>
            <a:prstGeom prst="rect">
              <a:avLst/>
            </a:prstGeom>
          </p:spPr>
        </p:pic>
        <p:grpSp>
          <p:nvGrpSpPr>
            <p:cNvPr id="88" name="그룹 87"/>
            <p:cNvGrpSpPr/>
            <p:nvPr/>
          </p:nvGrpSpPr>
          <p:grpSpPr>
            <a:xfrm>
              <a:off x="6133469" y="5436257"/>
              <a:ext cx="1680792" cy="1624092"/>
              <a:chOff x="1318091" y="5190069"/>
              <a:chExt cx="2232000" cy="2241770"/>
            </a:xfrm>
          </p:grpSpPr>
          <p:sp>
            <p:nvSpPr>
              <p:cNvPr id="89" name="object 16"/>
              <p:cNvSpPr/>
              <p:nvPr/>
            </p:nvSpPr>
            <p:spPr>
              <a:xfrm>
                <a:off x="1318091" y="5190069"/>
                <a:ext cx="2232000" cy="2232000"/>
              </a:xfrm>
              <a:custGeom>
                <a:avLst/>
                <a:gdLst/>
                <a:ahLst/>
                <a:cxnLst/>
                <a:rect l="l" t="t" r="r" b="b"/>
                <a:pathLst>
                  <a:path w="1178560" h="1176654">
                    <a:moveTo>
                      <a:pt x="589026" y="0"/>
                    </a:moveTo>
                    <a:lnTo>
                      <a:pt x="540716" y="1950"/>
                    </a:lnTo>
                    <a:lnTo>
                      <a:pt x="493482" y="7700"/>
                    </a:lnTo>
                    <a:lnTo>
                      <a:pt x="447476" y="17097"/>
                    </a:lnTo>
                    <a:lnTo>
                      <a:pt x="402848" y="29992"/>
                    </a:lnTo>
                    <a:lnTo>
                      <a:pt x="359750" y="46231"/>
                    </a:lnTo>
                    <a:lnTo>
                      <a:pt x="318334" y="65665"/>
                    </a:lnTo>
                    <a:lnTo>
                      <a:pt x="278752" y="88141"/>
                    </a:lnTo>
                    <a:lnTo>
                      <a:pt x="241154" y="113507"/>
                    </a:lnTo>
                    <a:lnTo>
                      <a:pt x="205694" y="141613"/>
                    </a:lnTo>
                    <a:lnTo>
                      <a:pt x="172521" y="172307"/>
                    </a:lnTo>
                    <a:lnTo>
                      <a:pt x="141788" y="205437"/>
                    </a:lnTo>
                    <a:lnTo>
                      <a:pt x="113647" y="240852"/>
                    </a:lnTo>
                    <a:lnTo>
                      <a:pt x="88249" y="278401"/>
                    </a:lnTo>
                    <a:lnTo>
                      <a:pt x="65745" y="317933"/>
                    </a:lnTo>
                    <a:lnTo>
                      <a:pt x="46288" y="359294"/>
                    </a:lnTo>
                    <a:lnTo>
                      <a:pt x="30028" y="402336"/>
                    </a:lnTo>
                    <a:lnTo>
                      <a:pt x="17118" y="446904"/>
                    </a:lnTo>
                    <a:lnTo>
                      <a:pt x="7709" y="492850"/>
                    </a:lnTo>
                    <a:lnTo>
                      <a:pt x="1952" y="540020"/>
                    </a:lnTo>
                    <a:lnTo>
                      <a:pt x="0" y="588263"/>
                    </a:lnTo>
                    <a:lnTo>
                      <a:pt x="1952" y="636507"/>
                    </a:lnTo>
                    <a:lnTo>
                      <a:pt x="7709" y="683677"/>
                    </a:lnTo>
                    <a:lnTo>
                      <a:pt x="17118" y="729623"/>
                    </a:lnTo>
                    <a:lnTo>
                      <a:pt x="30028" y="774191"/>
                    </a:lnTo>
                    <a:lnTo>
                      <a:pt x="46288" y="817233"/>
                    </a:lnTo>
                    <a:lnTo>
                      <a:pt x="65745" y="858594"/>
                    </a:lnTo>
                    <a:lnTo>
                      <a:pt x="88249" y="898126"/>
                    </a:lnTo>
                    <a:lnTo>
                      <a:pt x="113647" y="935675"/>
                    </a:lnTo>
                    <a:lnTo>
                      <a:pt x="141788" y="971090"/>
                    </a:lnTo>
                    <a:lnTo>
                      <a:pt x="172521" y="1004220"/>
                    </a:lnTo>
                    <a:lnTo>
                      <a:pt x="205694" y="1034914"/>
                    </a:lnTo>
                    <a:lnTo>
                      <a:pt x="241154" y="1063020"/>
                    </a:lnTo>
                    <a:lnTo>
                      <a:pt x="278752" y="1088386"/>
                    </a:lnTo>
                    <a:lnTo>
                      <a:pt x="318334" y="1110862"/>
                    </a:lnTo>
                    <a:lnTo>
                      <a:pt x="359750" y="1130296"/>
                    </a:lnTo>
                    <a:lnTo>
                      <a:pt x="402848" y="1146535"/>
                    </a:lnTo>
                    <a:lnTo>
                      <a:pt x="447476" y="1159430"/>
                    </a:lnTo>
                    <a:lnTo>
                      <a:pt x="493482" y="1168827"/>
                    </a:lnTo>
                    <a:lnTo>
                      <a:pt x="540716" y="1174577"/>
                    </a:lnTo>
                    <a:lnTo>
                      <a:pt x="589026" y="1176528"/>
                    </a:lnTo>
                    <a:lnTo>
                      <a:pt x="637326" y="1174577"/>
                    </a:lnTo>
                    <a:lnTo>
                      <a:pt x="684553" y="1168827"/>
                    </a:lnTo>
                    <a:lnTo>
                      <a:pt x="730555" y="1159430"/>
                    </a:lnTo>
                    <a:lnTo>
                      <a:pt x="775179" y="1146535"/>
                    </a:lnTo>
                    <a:lnTo>
                      <a:pt x="818274" y="1130296"/>
                    </a:lnTo>
                    <a:lnTo>
                      <a:pt x="859689" y="1110862"/>
                    </a:lnTo>
                    <a:lnTo>
                      <a:pt x="899271" y="1088386"/>
                    </a:lnTo>
                    <a:lnTo>
                      <a:pt x="936869" y="1063020"/>
                    </a:lnTo>
                    <a:lnTo>
                      <a:pt x="972332" y="1034914"/>
                    </a:lnTo>
                    <a:lnTo>
                      <a:pt x="1005506" y="1004220"/>
                    </a:lnTo>
                    <a:lnTo>
                      <a:pt x="1036241" y="971090"/>
                    </a:lnTo>
                    <a:lnTo>
                      <a:pt x="1064385" y="935675"/>
                    </a:lnTo>
                    <a:lnTo>
                      <a:pt x="1089787" y="898126"/>
                    </a:lnTo>
                    <a:lnTo>
                      <a:pt x="1112294" y="858594"/>
                    </a:lnTo>
                    <a:lnTo>
                      <a:pt x="1131754" y="817233"/>
                    </a:lnTo>
                    <a:lnTo>
                      <a:pt x="1148017" y="774192"/>
                    </a:lnTo>
                    <a:lnTo>
                      <a:pt x="1160929" y="729623"/>
                    </a:lnTo>
                    <a:lnTo>
                      <a:pt x="1170340" y="683677"/>
                    </a:lnTo>
                    <a:lnTo>
                      <a:pt x="1176098" y="636507"/>
                    </a:lnTo>
                    <a:lnTo>
                      <a:pt x="1178052" y="588263"/>
                    </a:lnTo>
                    <a:lnTo>
                      <a:pt x="1176098" y="540020"/>
                    </a:lnTo>
                    <a:lnTo>
                      <a:pt x="1170340" y="492850"/>
                    </a:lnTo>
                    <a:lnTo>
                      <a:pt x="1160929" y="446904"/>
                    </a:lnTo>
                    <a:lnTo>
                      <a:pt x="1148017" y="402336"/>
                    </a:lnTo>
                    <a:lnTo>
                      <a:pt x="1131754" y="359294"/>
                    </a:lnTo>
                    <a:lnTo>
                      <a:pt x="1112294" y="317933"/>
                    </a:lnTo>
                    <a:lnTo>
                      <a:pt x="1089787" y="278401"/>
                    </a:lnTo>
                    <a:lnTo>
                      <a:pt x="1064385" y="240852"/>
                    </a:lnTo>
                    <a:lnTo>
                      <a:pt x="1036241" y="205437"/>
                    </a:lnTo>
                    <a:lnTo>
                      <a:pt x="1005506" y="172307"/>
                    </a:lnTo>
                    <a:lnTo>
                      <a:pt x="972332" y="141613"/>
                    </a:lnTo>
                    <a:lnTo>
                      <a:pt x="936869" y="113507"/>
                    </a:lnTo>
                    <a:lnTo>
                      <a:pt x="899271" y="88141"/>
                    </a:lnTo>
                    <a:lnTo>
                      <a:pt x="859689" y="65665"/>
                    </a:lnTo>
                    <a:lnTo>
                      <a:pt x="818274" y="46231"/>
                    </a:lnTo>
                    <a:lnTo>
                      <a:pt x="775179" y="29992"/>
                    </a:lnTo>
                    <a:lnTo>
                      <a:pt x="730555" y="17097"/>
                    </a:lnTo>
                    <a:lnTo>
                      <a:pt x="684553" y="7700"/>
                    </a:lnTo>
                    <a:lnTo>
                      <a:pt x="637326" y="1950"/>
                    </a:lnTo>
                    <a:lnTo>
                      <a:pt x="589026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0" name="object 17"/>
              <p:cNvSpPr/>
              <p:nvPr/>
            </p:nvSpPr>
            <p:spPr>
              <a:xfrm>
                <a:off x="1318092" y="5190069"/>
                <a:ext cx="2231999" cy="2241770"/>
              </a:xfrm>
              <a:custGeom>
                <a:avLst/>
                <a:gdLst/>
                <a:ahLst/>
                <a:cxnLst/>
                <a:rect l="l" t="t" r="r" b="b"/>
                <a:pathLst>
                  <a:path w="1178560" h="1176654">
                    <a:moveTo>
                      <a:pt x="0" y="588263"/>
                    </a:moveTo>
                    <a:lnTo>
                      <a:pt x="1952" y="540020"/>
                    </a:lnTo>
                    <a:lnTo>
                      <a:pt x="7709" y="492850"/>
                    </a:lnTo>
                    <a:lnTo>
                      <a:pt x="17118" y="446904"/>
                    </a:lnTo>
                    <a:lnTo>
                      <a:pt x="30028" y="402336"/>
                    </a:lnTo>
                    <a:lnTo>
                      <a:pt x="46288" y="359294"/>
                    </a:lnTo>
                    <a:lnTo>
                      <a:pt x="65745" y="317933"/>
                    </a:lnTo>
                    <a:lnTo>
                      <a:pt x="88249" y="278401"/>
                    </a:lnTo>
                    <a:lnTo>
                      <a:pt x="113647" y="240852"/>
                    </a:lnTo>
                    <a:lnTo>
                      <a:pt x="141788" y="205437"/>
                    </a:lnTo>
                    <a:lnTo>
                      <a:pt x="172521" y="172307"/>
                    </a:lnTo>
                    <a:lnTo>
                      <a:pt x="205694" y="141613"/>
                    </a:lnTo>
                    <a:lnTo>
                      <a:pt x="241154" y="113507"/>
                    </a:lnTo>
                    <a:lnTo>
                      <a:pt x="278752" y="88141"/>
                    </a:lnTo>
                    <a:lnTo>
                      <a:pt x="318334" y="65665"/>
                    </a:lnTo>
                    <a:lnTo>
                      <a:pt x="359750" y="46231"/>
                    </a:lnTo>
                    <a:lnTo>
                      <a:pt x="402848" y="29992"/>
                    </a:lnTo>
                    <a:lnTo>
                      <a:pt x="447476" y="17097"/>
                    </a:lnTo>
                    <a:lnTo>
                      <a:pt x="493482" y="7700"/>
                    </a:lnTo>
                    <a:lnTo>
                      <a:pt x="540716" y="1950"/>
                    </a:lnTo>
                    <a:lnTo>
                      <a:pt x="589026" y="0"/>
                    </a:lnTo>
                    <a:lnTo>
                      <a:pt x="637326" y="1950"/>
                    </a:lnTo>
                    <a:lnTo>
                      <a:pt x="684553" y="7700"/>
                    </a:lnTo>
                    <a:lnTo>
                      <a:pt x="730555" y="17097"/>
                    </a:lnTo>
                    <a:lnTo>
                      <a:pt x="775179" y="29992"/>
                    </a:lnTo>
                    <a:lnTo>
                      <a:pt x="818274" y="46231"/>
                    </a:lnTo>
                    <a:lnTo>
                      <a:pt x="859689" y="65665"/>
                    </a:lnTo>
                    <a:lnTo>
                      <a:pt x="899271" y="88141"/>
                    </a:lnTo>
                    <a:lnTo>
                      <a:pt x="936869" y="113507"/>
                    </a:lnTo>
                    <a:lnTo>
                      <a:pt x="972332" y="141613"/>
                    </a:lnTo>
                    <a:lnTo>
                      <a:pt x="1005506" y="172307"/>
                    </a:lnTo>
                    <a:lnTo>
                      <a:pt x="1036241" y="205437"/>
                    </a:lnTo>
                    <a:lnTo>
                      <a:pt x="1064385" y="240852"/>
                    </a:lnTo>
                    <a:lnTo>
                      <a:pt x="1089787" y="278401"/>
                    </a:lnTo>
                    <a:lnTo>
                      <a:pt x="1112294" y="317933"/>
                    </a:lnTo>
                    <a:lnTo>
                      <a:pt x="1131754" y="359294"/>
                    </a:lnTo>
                    <a:lnTo>
                      <a:pt x="1148017" y="402336"/>
                    </a:lnTo>
                    <a:lnTo>
                      <a:pt x="1160929" y="446904"/>
                    </a:lnTo>
                    <a:lnTo>
                      <a:pt x="1170340" y="492850"/>
                    </a:lnTo>
                    <a:lnTo>
                      <a:pt x="1176098" y="540020"/>
                    </a:lnTo>
                    <a:lnTo>
                      <a:pt x="1178052" y="588263"/>
                    </a:lnTo>
                    <a:lnTo>
                      <a:pt x="1176098" y="636507"/>
                    </a:lnTo>
                    <a:lnTo>
                      <a:pt x="1170340" y="683677"/>
                    </a:lnTo>
                    <a:lnTo>
                      <a:pt x="1160929" y="729623"/>
                    </a:lnTo>
                    <a:lnTo>
                      <a:pt x="1148017" y="774192"/>
                    </a:lnTo>
                    <a:lnTo>
                      <a:pt x="1131754" y="817233"/>
                    </a:lnTo>
                    <a:lnTo>
                      <a:pt x="1112294" y="858594"/>
                    </a:lnTo>
                    <a:lnTo>
                      <a:pt x="1089787" y="898126"/>
                    </a:lnTo>
                    <a:lnTo>
                      <a:pt x="1064385" y="935675"/>
                    </a:lnTo>
                    <a:lnTo>
                      <a:pt x="1036241" y="971090"/>
                    </a:lnTo>
                    <a:lnTo>
                      <a:pt x="1005506" y="1004220"/>
                    </a:lnTo>
                    <a:lnTo>
                      <a:pt x="972332" y="1034914"/>
                    </a:lnTo>
                    <a:lnTo>
                      <a:pt x="936869" y="1063020"/>
                    </a:lnTo>
                    <a:lnTo>
                      <a:pt x="899271" y="1088386"/>
                    </a:lnTo>
                    <a:lnTo>
                      <a:pt x="859689" y="1110862"/>
                    </a:lnTo>
                    <a:lnTo>
                      <a:pt x="818274" y="1130296"/>
                    </a:lnTo>
                    <a:lnTo>
                      <a:pt x="775179" y="1146535"/>
                    </a:lnTo>
                    <a:lnTo>
                      <a:pt x="730555" y="1159430"/>
                    </a:lnTo>
                    <a:lnTo>
                      <a:pt x="684553" y="1168827"/>
                    </a:lnTo>
                    <a:lnTo>
                      <a:pt x="637326" y="1174577"/>
                    </a:lnTo>
                    <a:lnTo>
                      <a:pt x="589026" y="1176528"/>
                    </a:lnTo>
                    <a:lnTo>
                      <a:pt x="540716" y="1174577"/>
                    </a:lnTo>
                    <a:lnTo>
                      <a:pt x="493482" y="1168827"/>
                    </a:lnTo>
                    <a:lnTo>
                      <a:pt x="447476" y="1159430"/>
                    </a:lnTo>
                    <a:lnTo>
                      <a:pt x="402848" y="1146535"/>
                    </a:lnTo>
                    <a:lnTo>
                      <a:pt x="359750" y="1130296"/>
                    </a:lnTo>
                    <a:lnTo>
                      <a:pt x="318334" y="1110862"/>
                    </a:lnTo>
                    <a:lnTo>
                      <a:pt x="278752" y="1088386"/>
                    </a:lnTo>
                    <a:lnTo>
                      <a:pt x="241154" y="1063020"/>
                    </a:lnTo>
                    <a:lnTo>
                      <a:pt x="205694" y="1034914"/>
                    </a:lnTo>
                    <a:lnTo>
                      <a:pt x="172521" y="1004220"/>
                    </a:lnTo>
                    <a:lnTo>
                      <a:pt x="141788" y="971090"/>
                    </a:lnTo>
                    <a:lnTo>
                      <a:pt x="113647" y="935675"/>
                    </a:lnTo>
                    <a:lnTo>
                      <a:pt x="88249" y="898126"/>
                    </a:lnTo>
                    <a:lnTo>
                      <a:pt x="65745" y="858594"/>
                    </a:lnTo>
                    <a:lnTo>
                      <a:pt x="46288" y="817233"/>
                    </a:lnTo>
                    <a:lnTo>
                      <a:pt x="30028" y="774191"/>
                    </a:lnTo>
                    <a:lnTo>
                      <a:pt x="17118" y="729623"/>
                    </a:lnTo>
                    <a:lnTo>
                      <a:pt x="7709" y="683677"/>
                    </a:lnTo>
                    <a:lnTo>
                      <a:pt x="1952" y="636507"/>
                    </a:lnTo>
                    <a:lnTo>
                      <a:pt x="0" y="588263"/>
                    </a:lnTo>
                    <a:close/>
                  </a:path>
                </a:pathLst>
              </a:custGeom>
              <a:ln w="9144">
                <a:solidFill>
                  <a:srgbClr val="BEBEBE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94" name="object 18"/>
            <p:cNvSpPr txBox="1"/>
            <p:nvPr/>
          </p:nvSpPr>
          <p:spPr>
            <a:xfrm>
              <a:off x="6008585" y="5731613"/>
              <a:ext cx="1771732" cy="821948"/>
            </a:xfrm>
            <a:prstGeom prst="rect">
              <a:avLst/>
            </a:prstGeom>
          </p:spPr>
          <p:txBody>
            <a:bodyPr vert="horz" wrap="square" lIns="0" tIns="12700" rIns="0" bIns="0" rtlCol="0">
              <a:noAutofit/>
            </a:bodyPr>
            <a:lstStyle/>
            <a:p>
              <a:pPr marL="12700" marR="5080" indent="130810" algn="ctr">
                <a:lnSpc>
                  <a:spcPct val="110000"/>
                </a:lnSpc>
                <a:spcBef>
                  <a:spcPts val="100"/>
                </a:spcBef>
              </a:pPr>
              <a:r>
                <a:rPr lang="ko-KR" altLang="en-US" sz="2000" b="1" spc="-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데이터 </a:t>
              </a:r>
              <a:endParaRPr lang="en-US" altLang="ko-KR" sz="2000" b="1" spc="-2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  <a:p>
              <a:pPr marL="12700" marR="5080" indent="130810" algn="ctr">
                <a:lnSpc>
                  <a:spcPct val="110000"/>
                </a:lnSpc>
                <a:spcBef>
                  <a:spcPts val="100"/>
                </a:spcBef>
              </a:pPr>
              <a:r>
                <a:rPr lang="ko-KR" altLang="en-US" sz="2000" b="1" spc="-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및 </a:t>
              </a:r>
              <a:endParaRPr lang="en-US" altLang="ko-KR" sz="2000" b="1" spc="-20" dirty="0">
                <a:solidFill>
                  <a:srgbClr val="2B37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  <a:p>
              <a:pPr marL="12700" marR="5080" indent="130810" algn="ctr">
                <a:lnSpc>
                  <a:spcPct val="110000"/>
                </a:lnSpc>
                <a:spcBef>
                  <a:spcPts val="100"/>
                </a:spcBef>
              </a:pPr>
              <a:r>
                <a:rPr lang="ko-KR" altLang="en-US" sz="2000" b="1" spc="-20" dirty="0">
                  <a:solidFill>
                    <a:srgbClr val="2B37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분석기법</a:t>
              </a:r>
              <a:endParaRPr sz="20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</p:grpSp>
      <p:sp>
        <p:nvSpPr>
          <p:cNvPr id="77" name="object 35"/>
          <p:cNvSpPr txBox="1"/>
          <p:nvPr/>
        </p:nvSpPr>
        <p:spPr>
          <a:xfrm>
            <a:off x="3401182" y="5576824"/>
            <a:ext cx="3050741" cy="1123183"/>
          </a:xfrm>
          <a:prstGeom prst="rect">
            <a:avLst/>
          </a:prstGeom>
        </p:spPr>
        <p:txBody>
          <a:bodyPr vert="horz" wrap="square" lIns="0" tIns="29845" rIns="0" bIns="0" rtlCol="0" anchor="ctr" anchorCtr="0">
            <a:noAutofit/>
          </a:bodyPr>
          <a:lstStyle/>
          <a:p>
            <a:pPr marL="12700" marR="5080" indent="141605">
              <a:spcBef>
                <a:spcPts val="235"/>
              </a:spcBef>
            </a:pPr>
            <a:r>
              <a:rPr lang="ko-KR" altLang="en-US" sz="2000" b="1" spc="-140" dirty="0" err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데이터주도</a:t>
            </a:r>
            <a:r>
              <a:rPr lang="ko-KR" altLang="en-US" sz="2000" b="1" spc="-14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lang="ko-KR" altLang="en-US" sz="2000" b="1" spc="-140" dirty="0" err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분석과제</a:t>
            </a:r>
            <a:r>
              <a:rPr lang="ko-KR" altLang="en-US" sz="2000" b="1" spc="-14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도출</a:t>
            </a:r>
            <a:endParaRPr lang="en-US" altLang="ko-KR" sz="2000" b="1" spc="-140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  <a:p>
            <a:pPr marL="12700" marR="5080" indent="141605">
              <a:spcBef>
                <a:spcPts val="235"/>
              </a:spcBef>
            </a:pPr>
            <a:r>
              <a:rPr lang="en-US" altLang="ko-KR" sz="2000" b="1" spc="-14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(</a:t>
            </a:r>
            <a:r>
              <a:rPr lang="en-US" sz="2000" b="1" spc="-14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Data-Driven Approach)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9236959" y="4366866"/>
            <a:ext cx="1405264" cy="1336298"/>
            <a:chOff x="9768841" y="4056341"/>
            <a:chExt cx="1405264" cy="1336298"/>
          </a:xfrm>
        </p:grpSpPr>
        <p:pic>
          <p:nvPicPr>
            <p:cNvPr id="97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68841" y="4056341"/>
              <a:ext cx="1405264" cy="1336298"/>
            </a:xfrm>
            <a:prstGeom prst="rect">
              <a:avLst/>
            </a:prstGeom>
          </p:spPr>
        </p:pic>
        <p:sp>
          <p:nvSpPr>
            <p:cNvPr id="98" name="object 27"/>
            <p:cNvSpPr txBox="1"/>
            <p:nvPr/>
          </p:nvSpPr>
          <p:spPr>
            <a:xfrm>
              <a:off x="10136291" y="4459773"/>
              <a:ext cx="802969" cy="752129"/>
            </a:xfrm>
            <a:prstGeom prst="rect">
              <a:avLst/>
            </a:prstGeom>
          </p:spPr>
          <p:txBody>
            <a:bodyPr vert="horz" wrap="square" lIns="0" tIns="13335" rIns="0" bIns="0" rtlCol="0">
              <a:no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2400" b="1" spc="-55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개</a:t>
              </a:r>
              <a:r>
                <a:rPr lang="en-US" sz="2400" b="1" spc="-55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 </a:t>
              </a:r>
              <a:r>
                <a:rPr sz="2400" b="1" spc="-55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"/>
                </a:rPr>
                <a:t>념</a:t>
              </a:r>
              <a:endParaRPr sz="2400" dirty="0"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endParaRPr>
            </a:p>
          </p:txBody>
        </p:sp>
      </p:grpSp>
      <p:pic>
        <p:nvPicPr>
          <p:cNvPr id="99" name="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236959" y="7019941"/>
            <a:ext cx="1405264" cy="1325120"/>
          </a:xfrm>
          <a:prstGeom prst="rect">
            <a:avLst/>
          </a:prstGeom>
        </p:spPr>
      </p:pic>
      <p:sp>
        <p:nvSpPr>
          <p:cNvPr id="103" name="object 29"/>
          <p:cNvSpPr txBox="1"/>
          <p:nvPr/>
        </p:nvSpPr>
        <p:spPr>
          <a:xfrm>
            <a:off x="9605018" y="7422132"/>
            <a:ext cx="802969" cy="751488"/>
          </a:xfrm>
          <a:prstGeom prst="rect">
            <a:avLst/>
          </a:prstGeom>
        </p:spPr>
        <p:txBody>
          <a:bodyPr vert="horz" wrap="square" lIns="0" tIns="12700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5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특</a:t>
            </a:r>
            <a:r>
              <a:rPr lang="en-US" sz="2400" b="1" spc="-55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 </a:t>
            </a:r>
            <a:r>
              <a:rPr sz="2400" b="1" spc="-55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</a:rPr>
              <a:t>징</a:t>
            </a:r>
            <a:endParaRPr sz="2400" dirty="0">
              <a:latin typeface="맑은 고딕" panose="020B0503020000020004" pitchFamily="50" charset="-127"/>
              <a:ea typeface="맑은 고딕" panose="020B0503020000020004" pitchFamily="50" charset="-127"/>
              <a:cs typeface="Malgun Gothic"/>
            </a:endParaRPr>
          </a:p>
        </p:txBody>
      </p:sp>
      <p:sp>
        <p:nvSpPr>
          <p:cNvPr id="104" name="object 30"/>
          <p:cNvSpPr txBox="1"/>
          <p:nvPr/>
        </p:nvSpPr>
        <p:spPr>
          <a:xfrm>
            <a:off x="11010282" y="6229283"/>
            <a:ext cx="6201918" cy="1093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3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ko-KR" altLang="en-US"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전통적으로 비즈니스 운영상에서 발생하는 데이터들은 </a:t>
            </a:r>
            <a:r>
              <a:rPr lang="ko-KR" altLang="en-US" spc="-75" dirty="0" err="1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거래처리</a:t>
            </a:r>
            <a:r>
              <a:rPr lang="ko-KR" altLang="en-US"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데이터 및 각종 실적 데이터 등과 같은 정형데이터임</a:t>
            </a:r>
          </a:p>
        </p:txBody>
      </p:sp>
      <p:sp>
        <p:nvSpPr>
          <p:cNvPr id="105" name="object 31"/>
          <p:cNvSpPr txBox="1"/>
          <p:nvPr/>
        </p:nvSpPr>
        <p:spPr>
          <a:xfrm>
            <a:off x="11010282" y="7409399"/>
            <a:ext cx="6201918" cy="2299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45720" indent="-287020" algn="just">
              <a:lnSpc>
                <a:spcPct val="130000"/>
              </a:lnSpc>
              <a:spcBef>
                <a:spcPts val="100"/>
              </a:spcBef>
              <a:buFont typeface="Arial"/>
              <a:buChar char="•"/>
              <a:tabLst>
                <a:tab pos="299720" algn="l"/>
              </a:tabLst>
            </a:pPr>
            <a:r>
              <a:rPr lang="ko-KR" altLang="en-US" spc="-10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최근에는 다양한 멀티미디어 기반의 데이터 및 </a:t>
            </a:r>
            <a:r>
              <a:rPr lang="ko-KR" altLang="en-US" spc="-105" dirty="0" err="1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소셜기반의</a:t>
            </a:r>
            <a:r>
              <a:rPr lang="ko-KR" altLang="en-US" spc="-10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</a:t>
            </a:r>
            <a:r>
              <a:rPr lang="ko-KR" altLang="en-US" spc="-105" dirty="0" err="1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소셜데이터</a:t>
            </a:r>
            <a:r>
              <a:rPr lang="en-US" altLang="ko-KR" spc="-10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, </a:t>
            </a:r>
            <a:r>
              <a:rPr lang="ko-KR" altLang="en-US" spc="-10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센서와 위치기반의 </a:t>
            </a:r>
            <a:r>
              <a:rPr lang="ko-KR" altLang="en-US" spc="-105" dirty="0" err="1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사물인터넷</a:t>
            </a:r>
            <a:r>
              <a:rPr lang="ko-KR" altLang="en-US" spc="-10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 등의 정형</a:t>
            </a:r>
            <a:r>
              <a:rPr lang="en-US" altLang="ko-KR" spc="-10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/</a:t>
            </a:r>
            <a:r>
              <a:rPr lang="ko-KR" altLang="en-US" spc="-10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비정형 데이터가 폭넓게 생성됨</a:t>
            </a:r>
            <a:endParaRPr lang="en-US" altLang="ko-KR" spc="-105" dirty="0">
              <a:latin typeface="맑은 고딕" panose="020B0503020000020004" pitchFamily="50" charset="-127"/>
              <a:ea typeface="맑은 고딕" panose="020B0503020000020004" pitchFamily="50" charset="-127"/>
              <a:cs typeface="Dotum"/>
            </a:endParaRPr>
          </a:p>
          <a:p>
            <a:pPr marL="299085" marR="45720" indent="-287020" algn="just">
              <a:lnSpc>
                <a:spcPct val="130000"/>
              </a:lnSpc>
              <a:spcBef>
                <a:spcPts val="100"/>
              </a:spcBef>
              <a:buFont typeface="Arial"/>
              <a:buChar char="•"/>
              <a:tabLst>
                <a:tab pos="299720" algn="l"/>
              </a:tabLst>
            </a:pPr>
            <a:endParaRPr lang="ko-KR" altLang="en-US" sz="500" spc="-105" dirty="0">
              <a:latin typeface="맑은 고딕" panose="020B0503020000020004" pitchFamily="50" charset="-127"/>
              <a:ea typeface="맑은 고딕" panose="020B0503020000020004" pitchFamily="50" charset="-127"/>
              <a:cs typeface="Dotum"/>
            </a:endParaRPr>
          </a:p>
          <a:p>
            <a:pPr marL="299085" marR="45720" indent="-287020" algn="just">
              <a:lnSpc>
                <a:spcPct val="130000"/>
              </a:lnSpc>
              <a:spcBef>
                <a:spcPts val="100"/>
              </a:spcBef>
              <a:buFont typeface="Arial"/>
              <a:buChar char="•"/>
              <a:tabLst>
                <a:tab pos="299720" algn="l"/>
              </a:tabLst>
            </a:pPr>
            <a:r>
              <a:rPr lang="ko-KR" altLang="en-US" spc="-10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숨어 있는 패턴</a:t>
            </a:r>
            <a:r>
              <a:rPr lang="en-US" altLang="ko-KR" spc="-10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/</a:t>
            </a:r>
            <a:r>
              <a:rPr lang="ko-KR" altLang="en-US" spc="-10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정보</a:t>
            </a:r>
            <a:r>
              <a:rPr lang="en-US" altLang="ko-KR" spc="-10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/</a:t>
            </a:r>
            <a:r>
              <a:rPr lang="ko-KR" altLang="en-US" spc="-10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통찰을 추출함으로써 데이터가 비즈니스 변화를 리드한다는 점에서 “</a:t>
            </a:r>
            <a:r>
              <a:rPr lang="ko-KR" altLang="en-US" spc="-105" dirty="0" err="1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추진동인</a:t>
            </a:r>
            <a:r>
              <a:rPr lang="en-US" altLang="ko-KR" spc="-10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(driver)”</a:t>
            </a:r>
            <a:r>
              <a:rPr lang="ko-KR" altLang="en-US" spc="-10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의 역할을 담당</a:t>
            </a:r>
          </a:p>
        </p:txBody>
      </p:sp>
      <p:sp>
        <p:nvSpPr>
          <p:cNvPr id="110" name="object 32"/>
          <p:cNvSpPr txBox="1"/>
          <p:nvPr/>
        </p:nvSpPr>
        <p:spPr>
          <a:xfrm>
            <a:off x="10924629" y="3966792"/>
            <a:ext cx="6287571" cy="6933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302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ko-KR" altLang="en-US"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다양한 데이터 원천의 조합 및 통합적</a:t>
            </a:r>
            <a:r>
              <a:rPr lang="en-US" altLang="ko-KR"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/</a:t>
            </a:r>
            <a:r>
              <a:rPr lang="ko-KR" altLang="en-US"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시각화 분석으로 의미 있는 패턴을 파악</a:t>
            </a:r>
          </a:p>
        </p:txBody>
      </p:sp>
      <p:sp>
        <p:nvSpPr>
          <p:cNvPr id="111" name="object 33"/>
          <p:cNvSpPr txBox="1"/>
          <p:nvPr/>
        </p:nvSpPr>
        <p:spPr>
          <a:xfrm>
            <a:off x="10924629" y="4728408"/>
            <a:ext cx="6379451" cy="1053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34620" indent="-287020">
              <a:lnSpc>
                <a:spcPct val="13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ko-KR" altLang="en-US"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패턴을 비즈니스 상에 활용했을 때 기존의 업무수행방식에 대한 이해를 돕고</a:t>
            </a:r>
            <a:r>
              <a:rPr lang="en-US" altLang="ko-KR"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, </a:t>
            </a:r>
            <a:r>
              <a:rPr lang="ko-KR" altLang="en-US"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새로운 시각에서 이슈</a:t>
            </a:r>
            <a:r>
              <a:rPr lang="en-US" altLang="ko-KR"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/</a:t>
            </a:r>
            <a:r>
              <a:rPr lang="ko-KR" altLang="en-US" spc="-75" dirty="0">
                <a:latin typeface="맑은 고딕" panose="020B0503020000020004" pitchFamily="50" charset="-127"/>
                <a:ea typeface="맑은 고딕" panose="020B0503020000020004" pitchFamily="50" charset="-127"/>
                <a:cs typeface="Dotum"/>
              </a:rPr>
              <a:t>문제에 대한 해결이 가능하도록 해주는 접근방법</a:t>
            </a:r>
          </a:p>
        </p:txBody>
      </p:sp>
      <p:sp>
        <p:nvSpPr>
          <p:cNvPr id="112" name="object 34"/>
          <p:cNvSpPr/>
          <p:nvPr/>
        </p:nvSpPr>
        <p:spPr>
          <a:xfrm flipV="1">
            <a:off x="10924629" y="5993170"/>
            <a:ext cx="6287571" cy="54883"/>
          </a:xfrm>
          <a:custGeom>
            <a:avLst/>
            <a:gdLst/>
            <a:ahLst/>
            <a:cxnLst/>
            <a:rect l="l" t="t" r="r" b="b"/>
            <a:pathLst>
              <a:path w="4894580">
                <a:moveTo>
                  <a:pt x="0" y="0"/>
                </a:moveTo>
                <a:lnTo>
                  <a:pt x="4894453" y="0"/>
                </a:lnTo>
              </a:path>
            </a:pathLst>
          </a:custGeom>
          <a:ln w="9144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54705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하늘, 야외, 건물, 구름이(가) 표시된 사진&#10;&#10;자동 생성된 설명">
            <a:extLst>
              <a:ext uri="{FF2B5EF4-FFF2-40B4-BE49-F238E27FC236}">
                <a16:creationId xmlns:a16="http://schemas.microsoft.com/office/drawing/2014/main" id="{FA5CEFD5-93D9-4868-AC91-6AC52E67F48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Rectangle 75">
            <a:extLst>
              <a:ext uri="{FF2B5EF4-FFF2-40B4-BE49-F238E27FC236}">
                <a16:creationId xmlns:a16="http://schemas.microsoft.com/office/drawing/2014/main" id="{55664D46-F46F-46A5-880D-0F88364BCE07}"/>
              </a:ext>
            </a:extLst>
          </p:cNvPr>
          <p:cNvSpPr/>
          <p:nvPr/>
        </p:nvSpPr>
        <p:spPr>
          <a:xfrm>
            <a:off x="0" y="0"/>
            <a:ext cx="11391900" cy="10287000"/>
          </a:xfrm>
          <a:prstGeom prst="rect">
            <a:avLst/>
          </a:prstGeom>
          <a:gradFill>
            <a:gsLst>
              <a:gs pos="0">
                <a:srgbClr val="2269F7">
                  <a:alpha val="70000"/>
                </a:srgbClr>
              </a:gs>
              <a:gs pos="96000">
                <a:srgbClr val="2269F7">
                  <a:alpha val="70000"/>
                  <a:lumMod val="75000"/>
                </a:srgbClr>
              </a:gs>
            </a:gsLst>
            <a:lin ang="2700000" scaled="0"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3715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페이퍼로지 5 Medium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51229" y="2506013"/>
            <a:ext cx="12087443" cy="1508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200" dirty="0">
                <a:solidFill>
                  <a:srgbClr val="FFFFFF"/>
                </a:solidFill>
                <a:latin typeface="Open Sans ExtraBold" pitchFamily="34" charset="0"/>
                <a:ea typeface="맑은 고딕" panose="020B0503020000020004" pitchFamily="50" charset="-127"/>
                <a:cs typeface="Open Sans ExtraBold" pitchFamily="34" charset="0"/>
              </a:rPr>
              <a:t>THANK YOU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8077200" y="3385508"/>
            <a:ext cx="233992" cy="233992"/>
            <a:chOff x="8190889" y="1851895"/>
            <a:chExt cx="233992" cy="2339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0889" y="1851895"/>
              <a:ext cx="233992" cy="23399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1171208" y="9029944"/>
            <a:ext cx="6139811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5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DemiLight" pitchFamily="34" charset="0"/>
              </a:rPr>
              <a:t>오인택</a:t>
            </a:r>
            <a:endParaRPr lang="en-US" sz="25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17131" y="1557867"/>
            <a:ext cx="12364989" cy="12554475"/>
            <a:chOff x="-4317131" y="1557866"/>
            <a:chExt cx="12364989" cy="125544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1100000">
              <a:off x="-4317131" y="1557866"/>
              <a:ext cx="12364989" cy="12554475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1002" name="그룹 1002"/>
          <p:cNvGrpSpPr/>
          <p:nvPr/>
        </p:nvGrpSpPr>
        <p:grpSpPr>
          <a:xfrm>
            <a:off x="-958083" y="2651486"/>
            <a:ext cx="9529511" cy="5843990"/>
            <a:chOff x="-927584" y="2638781"/>
            <a:chExt cx="9529511" cy="58439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27584" y="2638781"/>
              <a:ext cx="9529511" cy="5843989"/>
            </a:xfrm>
            <a:prstGeom prst="rect">
              <a:avLst/>
            </a:prstGeom>
          </p:spPr>
        </p:pic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65D38E4F-EC12-4D5E-836E-47BBC98F79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6931" y="2271411"/>
            <a:ext cx="6463235" cy="7090206"/>
          </a:xfrm>
          <a:prstGeom prst="rect">
            <a:avLst/>
          </a:prstGeom>
        </p:spPr>
      </p:pic>
      <p:pic>
        <p:nvPicPr>
          <p:cNvPr id="33" name="Picture 8" descr="은꽃연가 (炫材詩集 No.1) - 리디 은꽃연가">
            <a:extLst>
              <a:ext uri="{FF2B5EF4-FFF2-40B4-BE49-F238E27FC236}">
                <a16:creationId xmlns:a16="http://schemas.microsoft.com/office/drawing/2014/main" id="{7917E1B9-B951-4DF4-9912-816BA7C3B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1268" y="5083212"/>
            <a:ext cx="2134013" cy="349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6D99A821-EAEF-4492-A090-5E779C5176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59077" y="2637887"/>
            <a:ext cx="6132551" cy="1707567"/>
          </a:xfrm>
          <a:prstGeom prst="rect">
            <a:avLst/>
          </a:prstGeom>
        </p:spPr>
      </p:pic>
      <p:sp>
        <p:nvSpPr>
          <p:cNvPr id="15" name="Object 8"/>
          <p:cNvSpPr txBox="1"/>
          <p:nvPr/>
        </p:nvSpPr>
        <p:spPr>
          <a:xfrm>
            <a:off x="1120264" y="767537"/>
            <a:ext cx="7862026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소개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그룹 1010"/>
          <p:cNvGrpSpPr/>
          <p:nvPr/>
        </p:nvGrpSpPr>
        <p:grpSpPr>
          <a:xfrm>
            <a:off x="2851997" y="1333500"/>
            <a:ext cx="196003" cy="196003"/>
            <a:chOff x="5900445" y="1895374"/>
            <a:chExt cx="196003" cy="196003"/>
          </a:xfrm>
        </p:grpSpPr>
        <p:pic>
          <p:nvPicPr>
            <p:cNvPr id="17" name="Object 5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00445" y="1895374"/>
              <a:ext cx="196003" cy="196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7062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하늘, 야외, 건물, 구름이(가) 표시된 사진&#10;&#10;자동 생성된 설명">
            <a:extLst>
              <a:ext uri="{FF2B5EF4-FFF2-40B4-BE49-F238E27FC236}">
                <a16:creationId xmlns:a16="http://schemas.microsoft.com/office/drawing/2014/main" id="{070BFE6E-BF5E-4E55-9412-52D054CC0F0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8288000" cy="10287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Rectangle 75">
            <a:extLst>
              <a:ext uri="{FF2B5EF4-FFF2-40B4-BE49-F238E27FC236}">
                <a16:creationId xmlns:a16="http://schemas.microsoft.com/office/drawing/2014/main" id="{4583D0E5-775C-4B7E-9705-404C35EC228B}"/>
              </a:ext>
            </a:extLst>
          </p:cNvPr>
          <p:cNvSpPr/>
          <p:nvPr/>
        </p:nvSpPr>
        <p:spPr>
          <a:xfrm>
            <a:off x="0" y="0"/>
            <a:ext cx="11391900" cy="10287000"/>
          </a:xfrm>
          <a:prstGeom prst="rect">
            <a:avLst/>
          </a:prstGeom>
          <a:gradFill>
            <a:gsLst>
              <a:gs pos="0">
                <a:srgbClr val="2269F7">
                  <a:alpha val="70000"/>
                </a:srgbClr>
              </a:gs>
              <a:gs pos="96000">
                <a:srgbClr val="2269F7">
                  <a:alpha val="70000"/>
                  <a:lumMod val="75000"/>
                </a:srgbClr>
              </a:gs>
            </a:gsLst>
            <a:lin ang="2700000" scaled="0"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3715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페이퍼로지 5 Medium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02295" y="3002314"/>
            <a:ext cx="16272723" cy="10910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0" cap="none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데이터란 무엇인가</a:t>
            </a:r>
            <a:endParaRPr kumimoji="0" lang="en-US" altLang="ko-KR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2294" y="768427"/>
            <a:ext cx="3021801" cy="18620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01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701708" y="2169721"/>
            <a:ext cx="246624" cy="246624"/>
            <a:chOff x="2701708" y="2169721"/>
            <a:chExt cx="246624" cy="2466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1708" y="2169721"/>
              <a:ext cx="246624" cy="2466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4377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03218" y="1638970"/>
            <a:ext cx="16508982" cy="1239988"/>
            <a:chOff x="1093218" y="1989568"/>
            <a:chExt cx="16508982" cy="989448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1093218" y="1989568"/>
              <a:ext cx="16508982" cy="940669"/>
            </a:xfrm>
            <a:prstGeom prst="roundRect">
              <a:avLst>
                <a:gd name="adj" fmla="val 6334"/>
              </a:avLst>
            </a:prstGeom>
            <a:solidFill>
              <a:srgbClr val="ECE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355018" y="2478082"/>
              <a:ext cx="636332" cy="500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  <a:endPara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855193" y="1710161"/>
            <a:ext cx="15061207" cy="1034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 활동과 </a:t>
            </a:r>
            <a:r>
              <a:rPr lang="en-US" altLang="ko-KR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DIKW </a:t>
            </a:r>
            <a:r>
              <a:rPr lang="ko-KR" altLang="en-US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피라미드</a:t>
            </a:r>
            <a:r>
              <a:rPr lang="en-US" altLang="ko-KR" sz="25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(1/3)</a:t>
            </a:r>
          </a:p>
          <a:p>
            <a:pPr>
              <a:lnSpc>
                <a:spcPct val="120000"/>
              </a:lnSpc>
            </a:pPr>
            <a:endParaRPr lang="en-US" altLang="ko-KR" sz="600" b="1" dirty="0">
              <a:solidFill>
                <a:srgbClr val="28115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분석을 활용한 다양한 문제해결 과정에서 데이터</a:t>
            </a:r>
            <a:r>
              <a:rPr lang="en-US" altLang="ko-KR" sz="2000" b="1" baseline="30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(Data) 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정보</a:t>
            </a:r>
            <a:r>
              <a:rPr lang="en-US" altLang="ko-KR" sz="2000" b="1" baseline="30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(Information)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지식</a:t>
            </a:r>
            <a:r>
              <a:rPr lang="en-US" altLang="ko-KR" sz="2000" b="1" baseline="30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</a:t>
            </a:r>
            <a:r>
              <a:rPr lang="en-US" altLang="ko-KR" sz="2000" b="1" baseline="30000" dirty="0" err="1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Knowlegd</a:t>
            </a:r>
            <a:r>
              <a:rPr lang="en-US" altLang="ko-KR" sz="2000" b="1" baseline="30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)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지혜</a:t>
            </a:r>
            <a:r>
              <a:rPr lang="en-US" altLang="ko-KR" sz="2000" b="1" baseline="30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(Wisdom)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가 순차적으로 나타남</a:t>
            </a: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932480" y="1530900"/>
            <a:ext cx="668870" cy="1482256"/>
          </a:xfrm>
          <a:prstGeom prst="roundRect">
            <a:avLst>
              <a:gd name="adj" fmla="val 12544"/>
            </a:avLst>
          </a:prstGeom>
          <a:solidFill>
            <a:srgbClr val="28115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데이터란 무엇인가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570500"/>
              </p:ext>
            </p:extLst>
          </p:nvPr>
        </p:nvGraphicFramePr>
        <p:xfrm>
          <a:off x="2119750" y="3246629"/>
          <a:ext cx="14532091" cy="581534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184176">
                  <a:extLst>
                    <a:ext uri="{9D8B030D-6E8A-4147-A177-3AD203B41FA5}">
                      <a16:colId xmlns:a16="http://schemas.microsoft.com/office/drawing/2014/main" val="1514740347"/>
                    </a:ext>
                  </a:extLst>
                </a:gridCol>
                <a:gridCol w="6861515">
                  <a:extLst>
                    <a:ext uri="{9D8B030D-6E8A-4147-A177-3AD203B41FA5}">
                      <a16:colId xmlns:a16="http://schemas.microsoft.com/office/drawing/2014/main" val="3917956552"/>
                    </a:ext>
                  </a:extLst>
                </a:gridCol>
                <a:gridCol w="5486400">
                  <a:extLst>
                    <a:ext uri="{9D8B030D-6E8A-4147-A177-3AD203B41FA5}">
                      <a16:colId xmlns:a16="http://schemas.microsoft.com/office/drawing/2014/main" val="8267151"/>
                    </a:ext>
                  </a:extLst>
                </a:gridCol>
              </a:tblGrid>
              <a:tr h="6063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i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단계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i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i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예시</a:t>
                      </a:r>
                    </a:p>
                  </a:txBody>
                  <a:tcPr anchor="ctr"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8553323"/>
                  </a:ext>
                </a:extLst>
              </a:tr>
              <a:tr h="14799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지혜</a:t>
                      </a:r>
                      <a:endParaRPr lang="en-US" altLang="ko-KR" sz="2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(Wisdom)</a:t>
                      </a:r>
                      <a:endParaRPr lang="ko-KR" altLang="en-US" sz="2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• 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지식의 축적과 아이디어가 결합된 창의적인 산물</a:t>
                      </a:r>
                      <a:endParaRPr lang="en-US" altLang="ko-KR" sz="20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endParaRPr lang="ko-KR" altLang="en-US" sz="5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•</a:t>
                      </a:r>
                      <a:r>
                        <a:rPr lang="en-US" altLang="ko-KR" sz="200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200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근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본 원리에 대한 깊은 이해를 바탕으로 도출되는 </a:t>
                      </a:r>
                      <a:endParaRPr lang="en-US" altLang="ko-KR" sz="20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창의적인 아이디어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• </a:t>
                      </a:r>
                      <a:r>
                        <a:rPr lang="ko-KR" altLang="en-US" sz="2000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로션이외에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다른 상품 판매실적도 </a:t>
                      </a:r>
                      <a:r>
                        <a:rPr lang="ko-KR" altLang="en-US" sz="2000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비교해봄</a:t>
                      </a:r>
                      <a:endParaRPr lang="ko-KR" altLang="en-US" sz="20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l"/>
                      <a:endParaRPr lang="en-US" altLang="ko-KR" sz="5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l"/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• 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계절과 지역에 따라</a:t>
                      </a:r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영업직원 </a:t>
                      </a:r>
                      <a:r>
                        <a:rPr lang="ko-KR" altLang="en-US" sz="2000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판매방식에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따라 </a:t>
                      </a:r>
                      <a:r>
                        <a:rPr lang="ko-KR" altLang="en-US" sz="2000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실적차이가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나는지 점검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777508"/>
                  </a:ext>
                </a:extLst>
              </a:tr>
              <a:tr h="9717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지식</a:t>
                      </a:r>
                      <a:endParaRPr lang="en-US" altLang="ko-KR" sz="2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(Knowledge)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• 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상호 연결된 </a:t>
                      </a:r>
                      <a:r>
                        <a:rPr lang="ko-KR" altLang="en-US" sz="2000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정보패턴을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이용해 예측한 결과물</a:t>
                      </a:r>
                      <a:endParaRPr lang="en-US" altLang="ko-KR" sz="20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endParaRPr lang="ko-KR" altLang="en-US" sz="5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• 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개인의 경험 결합해 고유의 지식으로 내재화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• 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각 대리점별 판매실적을 기준으로 로션을 안</a:t>
                      </a:r>
                      <a:endParaRPr lang="en-US" altLang="ko-KR" sz="20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정적으로 공급하고</a:t>
                      </a:r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인센티브도 차등 지급함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491997"/>
                  </a:ext>
                </a:extLst>
              </a:tr>
              <a:tr h="16052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</a:t>
                      </a:r>
                      <a:endParaRPr lang="en-US" altLang="ko-KR" sz="2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20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Imformation</a:t>
                      </a:r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2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• 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데이터를 통해 도출된 다양한 정보를 </a:t>
                      </a:r>
                      <a:r>
                        <a:rPr lang="ko-KR" altLang="en-US" sz="2000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구조화해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유의미한</a:t>
                      </a:r>
                      <a:endParaRPr lang="en-US" altLang="ko-KR" sz="20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정보로 분류함</a:t>
                      </a:r>
                      <a:endParaRPr lang="en-US" altLang="ko-KR" sz="20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endParaRPr lang="ko-KR" altLang="en-US" sz="5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• 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데이터의 가공</a:t>
                      </a:r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처리</a:t>
                      </a:r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2000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데이터간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상관</a:t>
                      </a:r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연관관계 속에서 </a:t>
                      </a:r>
                      <a:endParaRPr lang="en-US" altLang="ko-KR" sz="20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의미를 부여함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• 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매월 총 </a:t>
                      </a:r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300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 판매실적을 보이고 있음</a:t>
                      </a:r>
                      <a:endParaRPr lang="en-US" altLang="ko-KR" sz="20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l"/>
                      <a:endParaRPr lang="ko-KR" altLang="en-US" sz="20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l"/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• B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대리점의 판매실적이 </a:t>
                      </a:r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대리점보다 </a:t>
                      </a:r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배임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21544"/>
                  </a:ext>
                </a:extLst>
              </a:tr>
              <a:tr h="1152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</a:t>
                      </a:r>
                      <a:endParaRPr lang="en-US" altLang="ko-KR" sz="2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2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(Data)</a:t>
                      </a:r>
                      <a:endParaRPr lang="ko-KR" altLang="en-US" sz="2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• 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개별 데이터 자체는 특별한 의미부여가 안된 객관적 사실</a:t>
                      </a:r>
                      <a:endParaRPr lang="en-US" altLang="ko-KR" sz="20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endParaRPr lang="ko-KR" altLang="en-US" sz="5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• 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타 데이터와 상관관계가 없는 가공하기 전의 순수한 </a:t>
                      </a:r>
                      <a:endParaRPr lang="en-US" altLang="ko-KR" sz="20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수치나 기호 그 자체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• 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월평균 </a:t>
                      </a:r>
                      <a:r>
                        <a:rPr lang="ko-KR" altLang="en-US" sz="2000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로션판매량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조사</a:t>
                      </a:r>
                      <a:endParaRPr lang="en-US" altLang="ko-KR" sz="20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 A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대리점 </a:t>
                      </a:r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100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  <a:endParaRPr lang="en-US" altLang="ko-KR" sz="20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 B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대리점 </a:t>
                      </a:r>
                      <a:r>
                        <a:rPr lang="en-US" altLang="ko-KR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200</a:t>
                      </a:r>
                      <a:r>
                        <a:rPr lang="ko-KR" altLang="en-US" sz="2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1401042"/>
                  </a:ext>
                </a:extLst>
              </a:tr>
            </a:tbl>
          </a:graphicData>
        </a:graphic>
      </p:graphicFrame>
      <p:sp>
        <p:nvSpPr>
          <p:cNvPr id="7" name="아래쪽 화살표 6"/>
          <p:cNvSpPr/>
          <p:nvPr/>
        </p:nvSpPr>
        <p:spPr>
          <a:xfrm flipV="1">
            <a:off x="2984500" y="5027500"/>
            <a:ext cx="381000" cy="43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아래쪽 화살표 21"/>
          <p:cNvSpPr/>
          <p:nvPr/>
        </p:nvSpPr>
        <p:spPr>
          <a:xfrm flipV="1">
            <a:off x="2984500" y="6183577"/>
            <a:ext cx="381000" cy="540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아래쪽 화살표 22"/>
          <p:cNvSpPr/>
          <p:nvPr/>
        </p:nvSpPr>
        <p:spPr>
          <a:xfrm flipV="1">
            <a:off x="2971800" y="7581900"/>
            <a:ext cx="381000" cy="540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965018" y="2251181"/>
            <a:ext cx="636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28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데이터란 무엇인가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03218" y="1530900"/>
            <a:ext cx="16508982" cy="1952054"/>
            <a:chOff x="703218" y="1409700"/>
            <a:chExt cx="16508982" cy="1626939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235386"/>
              <a:chOff x="1093218" y="1903334"/>
              <a:chExt cx="16508982" cy="1182766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7"/>
                <a:ext cx="16508982" cy="729112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41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02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14775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분석 활동과 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DIKW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피라미드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(2/3)</a:t>
              </a:r>
            </a:p>
            <a:p>
              <a:pPr>
                <a:lnSpc>
                  <a:spcPct val="120000"/>
                </a:lnSpc>
              </a:pPr>
              <a:endParaRPr lang="en-US" altLang="ko-KR" sz="6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20000"/>
                </a:lnSpc>
              </a:pPr>
              <a:endPara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endParaRPr>
            </a:p>
          </p:txBody>
        </p:sp>
      </p:grpSp>
      <p:sp>
        <p:nvSpPr>
          <p:cNvPr id="2" name="모서리가 둥근 직사각형 1"/>
          <p:cNvSpPr/>
          <p:nvPr/>
        </p:nvSpPr>
        <p:spPr>
          <a:xfrm>
            <a:off x="1841498" y="2774401"/>
            <a:ext cx="15074901" cy="3882919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(Data)</a:t>
            </a:r>
          </a:p>
          <a:p>
            <a:pPr lvl="0">
              <a:lnSpc>
                <a:spcPct val="150000"/>
              </a:lnSpc>
            </a:pP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분석가가 관심을 가진 어떤 현상이나 대상에 대한 관찰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수집한 자료로 특별한 의미가 부여되지 않은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객관적 사실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그 자체를 의미함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 데이터와 어떤 비교하기 이전의 가공하기 전의 순수한 상태를 수치나 기호로 기록함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수치라는 것은 남자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1,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여자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2,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또는 판매실적을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등급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등급 등 정성적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(qualitative)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기록하거나 판매실적을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100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만원 등으로 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정량적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(quantitative)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으로 기록하는 행위임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A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대리점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B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대리점도 하나의 분석대상에 대한 데이터이며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대리점에서 판매하는 여러 제품들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이들이 </a:t>
            </a:r>
            <a:r>
              <a:rPr lang="ko-KR" altLang="en-US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가진가격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디자인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무게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용량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성분 등 여러 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속성도 분석대상 데이터가 될 수 있음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어떠한 현상이나 대상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 그들이 가진 여러 속성들 중에서 나중에 의사결정에 활용할 목적으로 관찰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수집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측정되는 것이 바로 데이터임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하지만 의사결정에 얼마나 중요하게 활용이 될지 아직까지는 알 수 없으며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 데이터와의 관련성도 갖지 못하는 단순한 사실 그 자체에 불과함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823355" y="6852484"/>
            <a:ext cx="15074901" cy="2484423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(Information)</a:t>
            </a:r>
          </a:p>
          <a:p>
            <a:pPr lvl="0">
              <a:lnSpc>
                <a:spcPct val="150000"/>
              </a:lnSpc>
            </a:pPr>
            <a:r>
              <a:rPr lang="en-US" altLang="ko-KR" sz="2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관찰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수집된 데이터를 적절한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가공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처리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통해서 데이터 자체의 특성은 물론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 데이터와의 공통점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차이점 등을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상호 비교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 수 있도록 한 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것 임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정보도 수치와 기호를 활용해 나타내지만 데이터와는 달리 테이블이나 그래프 등을 적절히 활용해 어떠한 문제해결에 필요한 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“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근거자료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로서의 형식을 가지게 됨</a:t>
            </a:r>
          </a:p>
        </p:txBody>
      </p:sp>
    </p:spTree>
    <p:extLst>
      <p:ext uri="{BB962C8B-B14F-4D97-AF65-F5344CB8AC3E}">
        <p14:creationId xmlns:p14="http://schemas.microsoft.com/office/powerpoint/2010/main" val="539170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0264" y="342900"/>
            <a:ext cx="107669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Open Sans ExtraBold" pitchFamily="34" charset="0"/>
              </a:rPr>
              <a:t>데이터란 무엇인가</a:t>
            </a:r>
            <a:endParaRPr lang="en-US" sz="4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03218" y="1530900"/>
            <a:ext cx="16508982" cy="1482256"/>
            <a:chOff x="703218" y="1409700"/>
            <a:chExt cx="16508982" cy="1235386"/>
          </a:xfrm>
        </p:grpSpPr>
        <p:grpSp>
          <p:nvGrpSpPr>
            <p:cNvPr id="4" name="그룹 3"/>
            <p:cNvGrpSpPr/>
            <p:nvPr/>
          </p:nvGrpSpPr>
          <p:grpSpPr>
            <a:xfrm>
              <a:off x="703218" y="1409700"/>
              <a:ext cx="16508982" cy="1235386"/>
              <a:chOff x="1093218" y="1903334"/>
              <a:chExt cx="16508982" cy="1182766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1093218" y="1989565"/>
                <a:ext cx="16508982" cy="718155"/>
              </a:xfrm>
              <a:prstGeom prst="roundRect">
                <a:avLst>
                  <a:gd name="adj" fmla="val 6334"/>
                </a:avLst>
              </a:prstGeom>
              <a:solidFill>
                <a:srgbClr val="ECECE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1322480" y="1903334"/>
                <a:ext cx="668870" cy="1182766"/>
              </a:xfrm>
              <a:prstGeom prst="roundRect">
                <a:avLst>
                  <a:gd name="adj" fmla="val 12544"/>
                </a:avLst>
              </a:prstGeom>
              <a:solidFill>
                <a:srgbClr val="28115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355018" y="2478082"/>
                <a:ext cx="636332" cy="417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03</a:t>
                </a:r>
                <a:endPara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855193" y="1559105"/>
              <a:ext cx="15061207" cy="4237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분석 활동과 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DIKW </a:t>
              </a:r>
              <a:r>
                <a:rPr lang="ko-KR" altLang="en-US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피라미드</a:t>
              </a:r>
              <a:r>
                <a:rPr lang="en-US" altLang="ko-KR" sz="2500" b="1" dirty="0">
                  <a:solidFill>
                    <a:srgbClr val="28115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(3/3)</a:t>
              </a:r>
              <a:endParaRPr lang="en-US" altLang="ko-KR" sz="600" b="1" dirty="0">
                <a:solidFill>
                  <a:srgbClr val="28115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1858822" y="2667752"/>
            <a:ext cx="15074901" cy="3882919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지식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2000" b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Konwledge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-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테이블 그래프로 가공 처리된 정보라는 근거를 관련된 “업무에 활용해 문제를 해결하고 “의사결정을 수행하는 일련의 업무수행 수단을 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지식이라고 함</a:t>
            </a:r>
            <a:b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-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개인은 학습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현장경험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시행착오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체험을 통한 지식활용과정에서 겉으로 드러나지 않는 무형의 지식이라는 </a:t>
            </a:r>
            <a:r>
              <a:rPr lang="ko-KR" altLang="en-US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암묵지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(tacit/intangible </a:t>
            </a: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knowledge)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가 습득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·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축적됨</a:t>
            </a:r>
            <a:b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- </a:t>
            </a:r>
            <a:r>
              <a:rPr lang="ko-KR" altLang="en-US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암묵지는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개인에게 축적된 내면화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(Internalization)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된 지식으로 </a:t>
            </a:r>
            <a:r>
              <a:rPr lang="ko-KR" altLang="en-US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체화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되어 있기 때문에 외부에 표출되어 다른 사람에게 공유되기 어려우므로 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조직지식으로 공통화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(Socialization)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하는 게 중요함</a:t>
            </a:r>
            <a:b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-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반면에 개인에게 내재된 경험을 객관적인 문서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매체에 저장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·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가공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·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분석해 놓은 결과물 형태인 </a:t>
            </a:r>
            <a:r>
              <a:rPr lang="ko-KR" altLang="en-US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형식지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(explicit/tangible knowledge)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의 경우에는 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구체적인 유형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·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대상이 있기 때문에 지식의 전달과 공유가 매우 용이함</a:t>
            </a:r>
            <a:endParaRPr lang="en-US" altLang="ko-KR" sz="20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840679" y="6745835"/>
            <a:ext cx="15074901" cy="2484423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지혜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(Wisdom)</a:t>
            </a:r>
            <a:endParaRPr lang="en-US" altLang="ko-KR" sz="20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-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관찰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수집된 데이터로부터 적절한 가공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/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처리를 통해 근거를 마련하고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이를 관련된 업무에 활용해 의사결정을 수행하는 지식까지 만들어 내는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과정을 통해 축적된 지식과 경험을 체계화하여 창의적인 아이디어까지 이끌어 내는 것을 의미함</a:t>
            </a:r>
            <a:b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-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창의적인 아이디어라는 것은 새로운 무엇인가를 만들어내는 것을 의미하는 것이 아니라 데이터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-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정보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-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지식을 통해 축적된 지식과 경험을 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lvl="0"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체계화하여 </a:t>
            </a:r>
            <a:r>
              <a:rPr lang="ko-KR" altLang="en-US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업무활용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수준을 높이고 </a:t>
            </a:r>
            <a:r>
              <a:rPr lang="ko-KR" altLang="en-US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타업무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분야로 확장하여 적용하는 것을 의미함</a:t>
            </a:r>
            <a:endParaRPr lang="ko-KR" altLang="en-US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9293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KT서체 Medium"/>
        <a:ea typeface="KT서체 Medium"/>
        <a:cs typeface=""/>
      </a:majorFont>
      <a:minorFont>
        <a:latin typeface="KT서체 Light"/>
        <a:ea typeface="KT서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미스터 피피티 02">
  <a:themeElements>
    <a:clrScheme name="미스터 피피티 02_BLUE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F2F2F2"/>
      </a:accent1>
      <a:accent2>
        <a:srgbClr val="262626"/>
      </a:accent2>
      <a:accent3>
        <a:srgbClr val="2269F7"/>
      </a:accent3>
      <a:accent4>
        <a:srgbClr val="FFFF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Custom 2">
      <a:majorFont>
        <a:latin typeface="페이퍼로지 8 ExtraBold"/>
        <a:ea typeface="페이퍼로지 8 ExtraBold"/>
        <a:cs typeface=""/>
      </a:majorFont>
      <a:minorFont>
        <a:latin typeface="페이퍼로지 5 Medium"/>
        <a:ea typeface="페이퍼로지 5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103674</TotalTime>
  <Words>6801</Words>
  <Application>Microsoft Office PowerPoint</Application>
  <PresentationFormat>사용자 지정</PresentationFormat>
  <Paragraphs>935</Paragraphs>
  <Slides>46</Slides>
  <Notes>36</Notes>
  <HiddenSlides>0</HiddenSlides>
  <MMClips>1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46</vt:i4>
      </vt:variant>
    </vt:vector>
  </HeadingPairs>
  <TitlesOfParts>
    <vt:vector size="60" baseType="lpstr">
      <vt:lpstr>Gmarket Sans Light</vt:lpstr>
      <vt:lpstr>KT서체 Light</vt:lpstr>
      <vt:lpstr>Malgun Gothic</vt:lpstr>
      <vt:lpstr>Malgun Gothic</vt:lpstr>
      <vt:lpstr>페이퍼로지 5 Medium</vt:lpstr>
      <vt:lpstr>페이퍼로지 8 ExtraBold</vt:lpstr>
      <vt:lpstr>Arial</vt:lpstr>
      <vt:lpstr>Open Sans</vt:lpstr>
      <vt:lpstr>Open Sans ExtraBold</vt:lpstr>
      <vt:lpstr>Times New Roman</vt:lpstr>
      <vt:lpstr>Webdings</vt:lpstr>
      <vt:lpstr>Wingdings</vt:lpstr>
      <vt:lpstr>Office Theme</vt:lpstr>
      <vt:lpstr>미스터 피피티 02</vt:lpstr>
      <vt:lpstr>PowerPoint 프레젠테이션</vt:lpstr>
      <vt:lpstr>PowerPoint 프레젠테이션</vt:lpstr>
      <vt:lpstr>PowerPoint 프레젠테이션</vt:lpstr>
      <vt:lpstr>교수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오인택</cp:lastModifiedBy>
  <cp:revision>341</cp:revision>
  <dcterms:created xsi:type="dcterms:W3CDTF">2022-11-30T10:39:07Z</dcterms:created>
  <dcterms:modified xsi:type="dcterms:W3CDTF">2025-03-07T08:20:49Z</dcterms:modified>
</cp:coreProperties>
</file>